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7" r:id="rId5"/>
    <p:sldId id="260" r:id="rId6"/>
    <p:sldId id="261" r:id="rId7"/>
    <p:sldId id="262" r:id="rId8"/>
    <p:sldId id="269" r:id="rId9"/>
    <p:sldId id="271" r:id="rId10"/>
    <p:sldId id="270" r:id="rId11"/>
    <p:sldId id="268" r:id="rId12"/>
    <p:sldId id="276" r:id="rId13"/>
    <p:sldId id="275" r:id="rId14"/>
    <p:sldId id="274" r:id="rId15"/>
    <p:sldId id="273" r:id="rId16"/>
    <p:sldId id="272" r:id="rId17"/>
    <p:sldId id="266" r:id="rId18"/>
    <p:sldId id="281" r:id="rId19"/>
    <p:sldId id="278" r:id="rId20"/>
    <p:sldId id="280" r:id="rId21"/>
    <p:sldId id="263" r:id="rId22"/>
    <p:sldId id="279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aj Tank" initials="VT" lastIdx="1" clrIdx="0">
    <p:extLst>
      <p:ext uri="{19B8F6BF-5375-455C-9EA6-DF929625EA0E}">
        <p15:presenceInfo xmlns:p15="http://schemas.microsoft.com/office/powerpoint/2012/main" userId="96b05795128d3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D55C1-82D8-4EA4-90AC-9C9431C7525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E834D-E4FB-41E9-AFD1-126B7312A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57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E834D-E4FB-41E9-AFD1-126B7312A97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0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042D-942E-4F5B-A0BC-93449ACC9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ACD97-0C72-4579-8796-AF38A5813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F0769-1458-409A-9274-F3599F77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D246-92E2-4483-868E-79F1D604009C}" type="datetime1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FEF5-49FB-436A-8ACB-C711E59B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5D4B-63F9-4270-B1D9-3936101E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81A7-DFB0-4056-A8BD-46295B7F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97E1-4B5C-490E-89CB-633E019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E469-0883-4336-9CD8-0347A75B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2025-B93C-428E-8EB5-64D8AF7AA2DC}" type="datetime1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C8CFA-B58D-40BB-8E1E-690DE953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3283-532C-4929-A781-2A969011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6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83438-16A4-44D5-B88C-4DF15D97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61D9A-458B-46D5-963B-72A503A2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46BC-6B8B-496F-B481-99D4385A3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8D60-427B-419B-8161-A3852D5A07AF}" type="datetime1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57A2-2664-4A06-AA4A-25ECCC8D4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9C4B-FE59-446F-B705-2C5AB66F1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0444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1AC4-2022-484C-B183-013029791FB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4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5552509-23D1-429D-A58A-EE5ED3545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245" y="0"/>
            <a:ext cx="10219362" cy="1331838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Garamond" panose="02020404030301010803" pitchFamily="18" charset="0"/>
              </a:rPr>
              <a:t>Invoice Assistant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81B97B0-674A-47CF-BC95-08BBE4EAA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244" y="2409894"/>
            <a:ext cx="10812543" cy="383226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Garamond" panose="02020404030301010803" pitchFamily="18" charset="0"/>
              </a:rPr>
              <a:t>Student Name			: Tank Viraj </a:t>
            </a:r>
            <a:r>
              <a:rPr lang="en-IN" dirty="0" err="1">
                <a:latin typeface="Garamond" panose="02020404030301010803" pitchFamily="18" charset="0"/>
              </a:rPr>
              <a:t>Rupeshbhai</a:t>
            </a:r>
            <a:endParaRPr lang="en-IN" dirty="0">
              <a:latin typeface="Garamond" panose="02020404030301010803" pitchFamily="18" charset="0"/>
            </a:endParaRPr>
          </a:p>
          <a:p>
            <a:pPr algn="l"/>
            <a:r>
              <a:rPr lang="en-IN" dirty="0">
                <a:latin typeface="Garamond" panose="02020404030301010803" pitchFamily="18" charset="0"/>
              </a:rPr>
              <a:t>Roll No.			: EC034</a:t>
            </a:r>
          </a:p>
          <a:p>
            <a:pPr algn="l"/>
            <a:r>
              <a:rPr lang="en-IN" dirty="0">
                <a:latin typeface="Garamond" panose="02020404030301010803" pitchFamily="18" charset="0"/>
              </a:rPr>
              <a:t>DDU ID			: 21ECUBG069</a:t>
            </a:r>
          </a:p>
          <a:p>
            <a:pPr algn="l"/>
            <a:r>
              <a:rPr lang="en-IN" dirty="0">
                <a:latin typeface="Garamond" panose="02020404030301010803" pitchFamily="18" charset="0"/>
              </a:rPr>
              <a:t>Guide Name			: Mr. Umesh </a:t>
            </a:r>
            <a:r>
              <a:rPr lang="en-IN" dirty="0" err="1">
                <a:latin typeface="Garamond" panose="02020404030301010803" pitchFamily="18" charset="0"/>
              </a:rPr>
              <a:t>Ghediya</a:t>
            </a:r>
            <a:endParaRPr lang="en-IN" dirty="0">
              <a:latin typeface="Garamond" panose="02020404030301010803" pitchFamily="18" charset="0"/>
            </a:endParaRPr>
          </a:p>
          <a:p>
            <a:pPr algn="l"/>
            <a:r>
              <a:rPr lang="en-IN" dirty="0">
                <a:latin typeface="Garamond" panose="02020404030301010803" pitchFamily="18" charset="0"/>
              </a:rPr>
              <a:t>Institute/Company  Name	: </a:t>
            </a:r>
            <a:r>
              <a:rPr lang="en-IN" dirty="0" err="1">
                <a:latin typeface="Garamond" panose="02020404030301010803" pitchFamily="18" charset="0"/>
              </a:rPr>
              <a:t>OneOnic</a:t>
            </a:r>
            <a:r>
              <a:rPr lang="en-IN" dirty="0">
                <a:latin typeface="Garamond" panose="02020404030301010803" pitchFamily="18" charset="0"/>
              </a:rPr>
              <a:t> Solutions</a:t>
            </a:r>
          </a:p>
          <a:p>
            <a:pPr algn="l"/>
            <a:r>
              <a:rPr lang="en-IN" dirty="0">
                <a:latin typeface="Garamond" panose="02020404030301010803" pitchFamily="18" charset="0"/>
              </a:rPr>
              <a:t>Internal Supervisor		: Dr. NarendraKumar Chauhan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516A6-83F4-449A-AF19-5B09D0326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225DC388-F4A7-430E-A68F-8664E5929A21}"/>
              </a:ext>
            </a:extLst>
          </p:cNvPr>
          <p:cNvSpPr txBox="1">
            <a:spLocks/>
          </p:cNvSpPr>
          <p:nvPr/>
        </p:nvSpPr>
        <p:spPr>
          <a:xfrm>
            <a:off x="986319" y="5453867"/>
            <a:ext cx="10219362" cy="1331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B. Tech. (EC) Semester VIII - Industrial Training</a:t>
            </a:r>
          </a:p>
          <a:p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101986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9D37C-449E-16AA-5836-6833981C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049756-A5BB-3B41-2757-59235BB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08509-CD28-CD2A-DC95-70C32DAD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For next step now it sends the invoice image to Google Gemini for text extraction and processes the extracted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8969D-3341-9A05-BB70-13BB31997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A6E2A-B6BB-554A-2A48-10D2630A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08149-8D15-355F-F766-203E97E0934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EF391-035C-F67C-886F-6E53A1122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8C6897-9C50-FC6C-A4E0-76ED8F9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FE83E-D077-772D-70F6-472C9313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The extracted text is cleaned. That is it removes extra characters with might hinder us while converting it to JSON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4AD0F-9104-20E0-D98A-CCC0CD32F7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C2D96-B2B7-59E0-5F59-6888A898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3A5CF-DD00-DEDF-305F-ABC3A466EF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B2D70-4679-F9FC-F5D2-8EBE1459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3651C1-C2E9-428F-216E-27B754AA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A8708-777A-F32A-0E41-EBB70E67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The extracted text is cleaned and converted into JSON format. If valid, the data is saved as a JSON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23963-D969-BD5B-4937-0D34B8D54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4AEBB-4517-198E-4865-82FD20EE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A1CDC-C0BA-7239-B91B-67062078EF8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8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49E46-46F0-E649-8945-BEBA65615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2CFD39-CE91-B338-6BA1-BED8890B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E24B9-31EE-509D-DFE8-5C58EC67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The data is saved as a JSON file in the user’s directory and sent to the user. If the response is not valid JSON, the raw text is shared instead.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547F6-2FEE-CBF9-2AB1-8A8FDE8E20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47BC0-D2E5-3853-146D-91ADCC5C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2CA20-EF85-9A4F-AB59-00668D86440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4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17103-B71D-9F00-DE4A-2FA7F481F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C568C9-1ABA-BE3B-47C9-99B20685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C0A29-5ADE-F78F-A610-1CCD9000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Now in next step it allows users to ask questions about their uploaded invoice by using “/ask” command. It first checks if the user has uploaded an invoice; if not, it prompts them to do so.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10BCE-9727-0EEB-9886-0E2BC6D02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4F991-7F43-C80E-8C42-DC8298FB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D80DB-69F7-E3D2-FDDD-BB21BF49B3D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5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85E18FE-2FCD-2A2B-3915-16CB3391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AF0548-FE2E-0B28-8AC9-6940C32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0E65E-AB6C-6726-EBB8-DB356048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The user’s question is formatted into a structured prompt for Google Gemini, which extracts relevant details from the invoice and responds back to user with an answer.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F0C1F-3FF2-B139-5D67-4BF7827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BC4B8-D7E0-1161-88F4-B118DC845B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DA3A13-11CE-8701-629E-805965E6CF3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73" y="3429000"/>
            <a:ext cx="535305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27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548CA-A290-3795-EEDC-B927B7B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E02873-9E25-18E8-24F5-D855B5F0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4BD71-0C1A-83A6-C2F3-F5AF387B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Lastly by using “/end” it clears the user’s session by removing their data, ensuring a fresh start for the next interaction. It then sends a message confirming that the session has ended and instructs the user to restart with the “/start” command if they want to process another invoice.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EFF55-B36F-09FB-08FC-DE6C313890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3CC6B-4539-3C75-CCF8-8FA511D4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CCF1F-8207-162D-BF3F-58536C08FC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70" y="3429000"/>
            <a:ext cx="5353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1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2A7F5-2743-4B1D-BBC8-7CF78B4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Project Demonstration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8EDB3-C122-4B15-8B71-40F435D9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How to Use the Invoice Assistant :-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Scan the QR Code to access the Telegram bot.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Start the bot by clicking Start or using the “/start” command.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Upload an invoice in PDF or image format (JPG, PNG, JPEG).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The bot processes the invoice, extracts key details, and organizes them into JSON format.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The extracted details are sent back to the user, and a JSON file is generated.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EAB37-90DE-4D80-A7D7-FE0D0805D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C2647-6A38-D3E9-9A40-1372F630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7D3582-B4A4-94E4-EDD6-437CC7FD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Project Demonstration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1B081-3B85-4DA3-D66A-09E1089A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>
                <a:latin typeface="Garamond" panose="02020404030301010803" pitchFamily="18" charset="0"/>
              </a:rPr>
              <a:t>The user can ask specific questions about the invoice using “/ask” &lt;question&gt;.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>
                <a:latin typeface="Garamond" panose="02020404030301010803" pitchFamily="18" charset="0"/>
              </a:rPr>
              <a:t>Once done, the user can end the session with “/end”, clearing the current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AAA0A-5DCC-FA68-9DF4-05AF813957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62101-93DD-6735-B66F-0C6D62C6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43C8E-633F-A7CB-8A48-19A536A4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46" y="3789540"/>
            <a:ext cx="2060308" cy="23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7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43A6A-6B94-CAF4-5CE2-F9EC9AFF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803B52-017E-0D0D-49A7-E592AF70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Result &amp; Observation’s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09A46-3146-CBD1-8159-4CBF5F3D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The bot successfully extracts and organizes invoice details into a structured JSON format. 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Google Gemini provides accurate results, even for different invoice layouts. 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When providing multiple invoices at a time it extracts data from all invoices but answers only to the last invoice uploaded. 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Sometimes when there is connection issue we have retry mechanism which ensures smooth operation.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8214D-77BE-C985-3467-D58CDA8BA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895BB-5D92-2B0D-D202-0A50C9A0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27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2A7F5-2743-4B1D-BBC8-7CF78B4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Table of 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8EDB3-C122-4B15-8B71-40F435D9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Garamond" panose="02020404030301010803" pitchFamily="18" charset="0"/>
              </a:rPr>
              <a:t>Motivation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Project Introduction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Flowchart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Workflow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Project Demonstration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Result &amp; Observation’s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DF0B4-2573-4BFD-A420-7646A5D346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180444" y="6356352"/>
            <a:ext cx="2743200" cy="365125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5934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8674-28B9-7343-0A7D-45A243F8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93C77-6C89-24D4-3EDF-732AC57F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Result &amp; Observation’s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A2BF1-6620-7B50-C77B-9F10038E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Logging helps in debugging issues and tracking user interactions efficiently. 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Some invoices with unclear text or poor image quality may result in incomplete or inaccurate extraction. 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In this we can still </a:t>
            </a:r>
            <a:r>
              <a:rPr lang="en-US" dirty="0" err="1">
                <a:latin typeface="Garamond" panose="02020404030301010803" pitchFamily="18" charset="0"/>
              </a:rPr>
              <a:t>optimise</a:t>
            </a:r>
            <a:r>
              <a:rPr lang="en-US" dirty="0">
                <a:latin typeface="Garamond" panose="02020404030301010803" pitchFamily="18" charset="0"/>
              </a:rPr>
              <a:t> the input prompts for further accuracy for complex layouts.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BBA6D-439B-A347-BFFF-8ABBE325D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FF2D49-6DB9-5A16-AA87-B46540A1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6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2A7F5-2743-4B1D-BBC8-7CF78B4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8EDB3-C122-4B15-8B71-40F435D9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The Invoice Assistant automates invoice data extraction from PDFs and images.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Google Gemini processes various invoice formats and provides accurate responses.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Retry mechanisms and logging ensure smooth operation, even during network issues.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The bot runs only while the code is active in VS Code; it stops if the script is terminated.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For continuous deployment, platforms like AWS, Google Cloud, or Microsoft Azure can be used.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1356E-D140-44CD-A979-DB882867B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2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05517-3F6C-60C5-6C42-30B5682D4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A8DA9-4804-0973-AA9E-670B198D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1079F-4BA4-F48B-6E9C-180DB43A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Garamond" panose="02020404030301010803" pitchFamily="18" charset="0"/>
              </a:rPr>
              <a:t>Extraction accuracy depends on image quality; blurry or low-resolution invoices may cause errors.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The free tier of Google Gemini has request limits (15 RPM), which may slow down processing for multiple invoices.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Struggles with handwritten invoices or non-standard layouts, requiring better OCR solutions.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Despite limitations, it streamlines invoice management, reduces manual work, and improves efficiency.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EE8EF-9DB6-B26E-84DC-CDB2CE127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98866-079C-6EFF-32CB-2D73B9EE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3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24CF-EB5B-4E02-8F95-B37C09EAE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Q &amp;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E93D-F18A-460E-ABBA-E114A7C86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2A7F5-2743-4B1D-BBC8-7CF78B4B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2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8EDB3-C122-4B15-8B71-40F435D9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Garamond" panose="02020404030301010803" pitchFamily="18" charset="0"/>
              </a:rPr>
              <a:t>Challenges with Manual Invoicing:</a:t>
            </a:r>
          </a:p>
          <a:p>
            <a:pPr marL="0" indent="0" algn="just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Time-consuming and inefficient.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Difficult to retrieve specific invoice details.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Data inconsistency due to manual handling.</a:t>
            </a:r>
          </a:p>
          <a:p>
            <a:pPr marL="0" indent="0" algn="just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en-IN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79143-FF22-4BA8-92B1-D61A03298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7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DF73-14B5-D40E-A45F-D850A77B9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91102D-1A3E-9FEB-3A76-5547E683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32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Motivation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42679-942B-D28E-B4E6-6ADC21BB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Why Invoice Assistant?</a:t>
            </a:r>
          </a:p>
          <a:p>
            <a:pPr marL="0" indent="0" algn="just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Eliminates errors with OCR &amp; AI-powered extraction.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Saves time by automating invoice analysis.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Easy access via Telegram bot for real-time processing.</a:t>
            </a:r>
          </a:p>
          <a:p>
            <a:pPr algn="just"/>
            <a:r>
              <a:rPr lang="en-US" dirty="0">
                <a:latin typeface="Garamond" panose="02020404030301010803" pitchFamily="18" charset="0"/>
              </a:rPr>
              <a:t>AI-powered query system for quick invoice-related answers.</a:t>
            </a:r>
            <a:endParaRPr lang="en-IN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90EE8-DE3A-C963-D1D4-B78E7C127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5033C-99DA-0584-8E03-3AB67E0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2A7F5-2743-4B1D-BBC8-7CF78B4B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041"/>
            <a:ext cx="10515600" cy="1325563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Project 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8EDB3-C122-4B15-8B71-40F435D9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Garamond" panose="02020404030301010803" pitchFamily="18" charset="0"/>
              </a:rPr>
              <a:t>Invoice Assistant automates invoice processing using AI &amp; OCR.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Users upload invoices (PDF/Image) via Telegram bot for processing.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Google Gemini AI extracts key details like supplier info, invoice number, and payment details.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Extracted data is structured into JSON format for easy storage &amp; retrieval.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Users can ask queries about invoice details and get real-time AI responses.</a:t>
            </a:r>
          </a:p>
          <a:p>
            <a:pPr algn="just"/>
            <a:r>
              <a:rPr lang="en-IN" dirty="0">
                <a:latin typeface="Garamond" panose="02020404030301010803" pitchFamily="18" charset="0"/>
              </a:rPr>
              <a:t>The system ensures accuracy, efficiency, and accessibility in invoice management.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AB8ED-F2E2-4EEE-B864-38409144A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0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2A7F5-2743-4B1D-BBC8-7CF78B4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832B6-15D8-494B-9BE1-B5FC15AAD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6</a:t>
            </a:fld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7105C9-23A0-7823-8F66-15B25CBDF0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7247" y="464499"/>
            <a:ext cx="6583528" cy="59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4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2A7F5-2743-4B1D-BBC8-7CF78B4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8EDB3-C122-4B15-8B71-40F435D9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The start function responds to the “/start” command by greeting the user and instructing them to upload an invoice file. It runs asynchronously to ensure smooth interaction without delays. 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E0682-1118-4AF2-8A95-DC75D7AEB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88156-4CF7-4F46-0969-5F336F1715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DBE83-3B88-D3E3-977F-728E1766F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6468D6-EF19-17B3-FC34-15564CF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9BA2E-2C9C-7DA1-9AE6-F2F57DBA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Then it manages file uploads from users while handling connection errors. It first checks if the uploaded file is a supported format (PDF or image).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6A8E1-BA67-6564-D31F-643E931D5E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622D0-D122-3F81-0061-ADEAA8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DF9F6-B172-829B-B222-0FEB5726976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BF1E9-C78D-FA9F-4D49-0D60CEF1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F64BD9-5BD6-1CF1-225C-B4C05E38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C3AC7-7DFA-7F4E-2E0C-98CE90CA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If the file is a PDF, it is converted into an image for further processing. Then it creates a user specific directory and downloads the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9B577-168C-31BF-C259-5C4AB59677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298" y="33632"/>
            <a:ext cx="878437" cy="6570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8EE8CE-9D0C-6385-3946-A7318696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2D2A-040B-42C9-9E1D-3F5AF9625DEC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9E1D6-EC5B-BC36-FE5C-4CDFBF2D698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4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951</Words>
  <Application>Microsoft Office PowerPoint</Application>
  <PresentationFormat>Widescreen</PresentationFormat>
  <Paragraphs>112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Office Theme</vt:lpstr>
      <vt:lpstr>Invoice Assistant</vt:lpstr>
      <vt:lpstr>Table of Content</vt:lpstr>
      <vt:lpstr>Motivation</vt:lpstr>
      <vt:lpstr>Motivation</vt:lpstr>
      <vt:lpstr>Project Introduction</vt:lpstr>
      <vt:lpstr>Flowchart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Project Demonstration </vt:lpstr>
      <vt:lpstr>Project Demonstration </vt:lpstr>
      <vt:lpstr>Result &amp; Observation’s </vt:lpstr>
      <vt:lpstr>Result &amp; Observation’s </vt:lpstr>
      <vt:lpstr>Conclusion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Assistant</dc:title>
  <dc:creator>Viraj Tank</dc:creator>
  <cp:lastModifiedBy>Viraj Tank</cp:lastModifiedBy>
  <cp:revision>21</cp:revision>
  <dcterms:created xsi:type="dcterms:W3CDTF">2022-04-04T06:57:05Z</dcterms:created>
  <dcterms:modified xsi:type="dcterms:W3CDTF">2025-03-17T17:24:36Z</dcterms:modified>
</cp:coreProperties>
</file>