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Raleway SemiBold"/>
      <p:regular r:id="rId24"/>
      <p:bold r:id="rId25"/>
      <p:italic r:id="rId26"/>
      <p:boldItalic r:id="rId27"/>
    </p:embeddedFont>
    <p:embeddedFont>
      <p:font typeface="Lato"/>
      <p:regular r:id="rId28"/>
      <p:bold r:id="rId29"/>
      <p:italic r:id="rId30"/>
      <p:boldItalic r:id="rId31"/>
    </p:embeddedFont>
    <p:embeddedFont>
      <p:font typeface="Lustria"/>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3" roundtripDataSignature="AMtx7mjyJK44A9VVYOTr64lxapwmJYpm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alewaySemiBold-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SemiBold-italic.fntdata"/><Relationship Id="rId25" Type="http://schemas.openxmlformats.org/officeDocument/2006/relationships/font" Target="fonts/RalewaySemiBold-bold.fntdata"/><Relationship Id="rId28" Type="http://schemas.openxmlformats.org/officeDocument/2006/relationships/font" Target="fonts/Lato-regular.fntdata"/><Relationship Id="rId27" Type="http://schemas.openxmlformats.org/officeDocument/2006/relationships/font" Target="fonts/Raleway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Lustri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a74a5476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a74a5476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a87a2968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a87a2968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a74a5476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a74a5476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g25a74a54766_0_125"/>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g25a74a54766_0_125"/>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g25a74a54766_0_12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g25a74a54766_0_125"/>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g25a74a54766_0_125"/>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g25a74a54766_0_12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g25a74a54766_0_17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g25a74a54766_0_176"/>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g25a74a54766_0_176"/>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g25a74a54766_0_176"/>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g25a74a54766_0_17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g25a74a54766_0_18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g25a74a54766_0_132"/>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g25a74a54766_0_132"/>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g25a74a54766_0_132"/>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g25a74a54766_0_13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g25a74a54766_0_13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g25a74a54766_0_13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g25a74a54766_0_13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g25a74a54766_0_137"/>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g25a74a54766_0_13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g25a74a54766_0_13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g25a74a54766_0_14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g25a74a54766_0_14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g25a74a54766_0_14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g25a74a54766_0_14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g25a74a54766_0_144"/>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g25a74a54766_0_144"/>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25a74a54766_0_14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g25a74a54766_0_152"/>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g25a74a54766_0_15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g25a74a54766_0_15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g25a74a54766_0_155"/>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g25a74a54766_0_155"/>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g25a74a54766_0_15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g25a74a54766_0_16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g25a74a54766_0_160"/>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g25a74a54766_0_16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g25a74a54766_0_164"/>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g25a74a54766_0_16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g25a74a54766_0_164"/>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g25a74a54766_0_164"/>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g25a74a54766_0_16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g25a74a54766_0_16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g25a74a54766_0_17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g25a74a54766_0_17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g25a74a54766_0_171"/>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g25a74a54766_0_17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g25a74a54766_0_12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g25a74a54766_0_12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g25a74a54766_0_1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s://colab.research.google.com/drive/1AeCdetlQquvG-ItvE2Ij4mwwckSaRCr6?usp=drive_link" TargetMode="External"/><Relationship Id="rId4" Type="http://schemas.openxmlformats.org/officeDocument/2006/relationships/hyperlink" Target="https://colab.research.google.com/drive/1AeCdetlQquvG-ItvE2Ij4mwwckSaRCr6?usp=drive_link" TargetMode="External"/><Relationship Id="rId5" Type="http://schemas.openxmlformats.org/officeDocument/2006/relationships/hyperlink" Target="https://drive.google.com/drive/folders/1ugse-cWZXYOYBbX2UOvmBYUpQzAdxrMK?usp=drive_li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github.com/VirajaThota/ibm_da_internship" TargetMode="External"/><Relationship Id="rId4" Type="http://schemas.openxmlformats.org/officeDocument/2006/relationships/hyperlink" Target="https://github.com/VirajaThota/ibm_da_internshi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2390275" y="1231225"/>
            <a:ext cx="6331500" cy="15420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GB" sz="3800"/>
              <a:t>IBM DA INTERNSHIP</a:t>
            </a:r>
            <a:endParaRPr sz="5100"/>
          </a:p>
        </p:txBody>
      </p:sp>
      <p:sp>
        <p:nvSpPr>
          <p:cNvPr id="73" name="Google Shape;73;p1"/>
          <p:cNvSpPr txBox="1"/>
          <p:nvPr/>
        </p:nvSpPr>
        <p:spPr>
          <a:xfrm>
            <a:off x="3726100" y="2860500"/>
            <a:ext cx="4148400" cy="52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highlight>
                <a:schemeClr val="lt1"/>
              </a:highlight>
              <a:latin typeface="Lato"/>
              <a:ea typeface="Lato"/>
              <a:cs typeface="Lato"/>
              <a:sym typeface="Lato"/>
            </a:endParaRPr>
          </a:p>
        </p:txBody>
      </p:sp>
      <p:sp>
        <p:nvSpPr>
          <p:cNvPr id="74" name="Google Shape;74;p1"/>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2200">
                <a:latin typeface="Raleway"/>
                <a:ea typeface="Raleway"/>
                <a:cs typeface="Raleway"/>
                <a:sym typeface="Raleway"/>
              </a:rPr>
              <a:t>DOCTOR VISIT ANALYSIS</a:t>
            </a:r>
            <a:endParaRPr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title"/>
          </p:nvPr>
        </p:nvSpPr>
        <p:spPr>
          <a:xfrm>
            <a:off x="265500" y="293525"/>
            <a:ext cx="4045200" cy="9225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400"/>
              <a:buFont typeface="Century Schoolbook"/>
              <a:buNone/>
            </a:pPr>
            <a:r>
              <a:rPr lang="en-GB"/>
              <a:t>MODELLING</a:t>
            </a:r>
            <a:endParaRPr/>
          </a:p>
        </p:txBody>
      </p:sp>
      <p:sp>
        <p:nvSpPr>
          <p:cNvPr id="128" name="Google Shape;128;p9"/>
          <p:cNvSpPr txBox="1"/>
          <p:nvPr>
            <p:ph idx="1" type="subTitle"/>
          </p:nvPr>
        </p:nvSpPr>
        <p:spPr>
          <a:xfrm>
            <a:off x="4807450" y="359273"/>
            <a:ext cx="4045200" cy="61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Doctor visits dataset</a:t>
            </a:r>
            <a:endParaRPr/>
          </a:p>
        </p:txBody>
      </p:sp>
      <p:pic>
        <p:nvPicPr>
          <p:cNvPr id="129" name="Google Shape;129;p9"/>
          <p:cNvPicPr preferRelativeResize="0"/>
          <p:nvPr/>
        </p:nvPicPr>
        <p:blipFill>
          <a:blip r:embed="rId3">
            <a:alphaModFix/>
          </a:blip>
          <a:stretch>
            <a:fillRect/>
          </a:stretch>
        </p:blipFill>
        <p:spPr>
          <a:xfrm>
            <a:off x="1065413" y="1048275"/>
            <a:ext cx="7013166" cy="4095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5a74a54766_0_205"/>
          <p:cNvSpPr txBox="1"/>
          <p:nvPr>
            <p:ph type="title"/>
          </p:nvPr>
        </p:nvSpPr>
        <p:spPr>
          <a:xfrm>
            <a:off x="279475" y="167400"/>
            <a:ext cx="4045200" cy="657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MODELLING</a:t>
            </a:r>
            <a:endParaRPr/>
          </a:p>
        </p:txBody>
      </p:sp>
      <p:pic>
        <p:nvPicPr>
          <p:cNvPr id="135" name="Google Shape;135;g25a74a54766_0_205"/>
          <p:cNvPicPr preferRelativeResize="0"/>
          <p:nvPr/>
        </p:nvPicPr>
        <p:blipFill>
          <a:blip r:embed="rId3">
            <a:alphaModFix/>
          </a:blip>
          <a:stretch>
            <a:fillRect/>
          </a:stretch>
        </p:blipFill>
        <p:spPr>
          <a:xfrm>
            <a:off x="4754425" y="628288"/>
            <a:ext cx="4389576" cy="4515225"/>
          </a:xfrm>
          <a:prstGeom prst="rect">
            <a:avLst/>
          </a:prstGeom>
          <a:noFill/>
          <a:ln>
            <a:noFill/>
          </a:ln>
        </p:spPr>
      </p:pic>
      <p:pic>
        <p:nvPicPr>
          <p:cNvPr id="136" name="Google Shape;136;g25a74a54766_0_205"/>
          <p:cNvPicPr preferRelativeResize="0"/>
          <p:nvPr/>
        </p:nvPicPr>
        <p:blipFill>
          <a:blip r:embed="rId4">
            <a:alphaModFix/>
          </a:blip>
          <a:stretch>
            <a:fillRect/>
          </a:stretch>
        </p:blipFill>
        <p:spPr>
          <a:xfrm>
            <a:off x="152400" y="991075"/>
            <a:ext cx="2143125" cy="2000250"/>
          </a:xfrm>
          <a:prstGeom prst="rect">
            <a:avLst/>
          </a:prstGeom>
          <a:noFill/>
          <a:ln>
            <a:noFill/>
          </a:ln>
        </p:spPr>
      </p:pic>
      <p:pic>
        <p:nvPicPr>
          <p:cNvPr id="137" name="Google Shape;137;g25a74a54766_0_205"/>
          <p:cNvPicPr preferRelativeResize="0"/>
          <p:nvPr/>
        </p:nvPicPr>
        <p:blipFill>
          <a:blip r:embed="rId5">
            <a:alphaModFix/>
          </a:blip>
          <a:stretch>
            <a:fillRect/>
          </a:stretch>
        </p:blipFill>
        <p:spPr>
          <a:xfrm>
            <a:off x="2533913" y="3081263"/>
            <a:ext cx="1895475" cy="2000250"/>
          </a:xfrm>
          <a:prstGeom prst="rect">
            <a:avLst/>
          </a:prstGeom>
          <a:noFill/>
          <a:ln>
            <a:noFill/>
          </a:ln>
        </p:spPr>
      </p:pic>
      <p:pic>
        <p:nvPicPr>
          <p:cNvPr id="138" name="Google Shape;138;g25a74a54766_0_205"/>
          <p:cNvPicPr preferRelativeResize="0"/>
          <p:nvPr/>
        </p:nvPicPr>
        <p:blipFill>
          <a:blip r:embed="rId6">
            <a:alphaModFix/>
          </a:blip>
          <a:stretch>
            <a:fillRect/>
          </a:stretch>
        </p:blipFill>
        <p:spPr>
          <a:xfrm>
            <a:off x="37225" y="3157700"/>
            <a:ext cx="2410700" cy="1847375"/>
          </a:xfrm>
          <a:prstGeom prst="rect">
            <a:avLst/>
          </a:prstGeom>
          <a:noFill/>
          <a:ln>
            <a:noFill/>
          </a:ln>
        </p:spPr>
      </p:pic>
      <p:pic>
        <p:nvPicPr>
          <p:cNvPr id="139" name="Google Shape;139;g25a74a54766_0_205"/>
          <p:cNvPicPr preferRelativeResize="0"/>
          <p:nvPr/>
        </p:nvPicPr>
        <p:blipFill>
          <a:blip r:embed="rId7">
            <a:alphaModFix/>
          </a:blip>
          <a:stretch>
            <a:fillRect/>
          </a:stretch>
        </p:blipFill>
        <p:spPr>
          <a:xfrm>
            <a:off x="2391300" y="991075"/>
            <a:ext cx="2143125" cy="195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400"/>
              <a:buFont typeface="Century Schoolbook"/>
              <a:buNone/>
            </a:pPr>
            <a:r>
              <a:rPr lang="en-GB"/>
              <a:t>RESULTS</a:t>
            </a:r>
            <a:endParaRPr/>
          </a:p>
        </p:txBody>
      </p:sp>
      <p:sp>
        <p:nvSpPr>
          <p:cNvPr id="145" name="Google Shape;145;p10"/>
          <p:cNvSpPr txBox="1"/>
          <p:nvPr>
            <p:ph idx="1" type="body"/>
          </p:nvPr>
        </p:nvSpPr>
        <p:spPr>
          <a:xfrm>
            <a:off x="391350" y="1034300"/>
            <a:ext cx="8340300" cy="3675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800"/>
              </a:spcBef>
              <a:spcAft>
                <a:spcPts val="0"/>
              </a:spcAft>
              <a:buClr>
                <a:schemeClr val="dk2"/>
              </a:buClr>
              <a:buSzPts val="1100"/>
              <a:buFont typeface="Arial"/>
              <a:buNone/>
            </a:pPr>
            <a:r>
              <a:rPr lang="en-GB" sz="1380"/>
              <a:t>The final results of the Doctor Visit Analysis in data analysis project include:</a:t>
            </a:r>
            <a:endParaRPr sz="1380"/>
          </a:p>
          <a:p>
            <a:pPr indent="0" lvl="0" marL="0" rtl="0" algn="l">
              <a:lnSpc>
                <a:spcPct val="95000"/>
              </a:lnSpc>
              <a:spcBef>
                <a:spcPts val="800"/>
              </a:spcBef>
              <a:spcAft>
                <a:spcPts val="0"/>
              </a:spcAft>
              <a:buClr>
                <a:schemeClr val="dk2"/>
              </a:buClr>
              <a:buSzPts val="1100"/>
              <a:buFont typeface="Arial"/>
              <a:buNone/>
            </a:pPr>
            <a:r>
              <a:rPr lang="en-GB" sz="1380"/>
              <a:t>1. Identification of Risk Factors: The project successfully identified key risk factors associated with specific medical conditions, enabling early detection and targeted interventions.</a:t>
            </a:r>
            <a:endParaRPr sz="1380"/>
          </a:p>
          <a:p>
            <a:pPr indent="0" lvl="0" marL="0" rtl="0" algn="l">
              <a:lnSpc>
                <a:spcPct val="95000"/>
              </a:lnSpc>
              <a:spcBef>
                <a:spcPts val="800"/>
              </a:spcBef>
              <a:spcAft>
                <a:spcPts val="0"/>
              </a:spcAft>
              <a:buClr>
                <a:schemeClr val="dk2"/>
              </a:buClr>
              <a:buSzPts val="1100"/>
              <a:buFont typeface="Arial"/>
              <a:buNone/>
            </a:pPr>
            <a:r>
              <a:rPr lang="en-GB" sz="1380"/>
              <a:t>2. Optimized Care Pathways: Data analysis revealed opportunities to streamline patient care pathways, reducing wait times and improving the overall healthcare experience.</a:t>
            </a:r>
            <a:endParaRPr sz="1380"/>
          </a:p>
          <a:p>
            <a:pPr indent="0" lvl="0" marL="0" rtl="0" algn="l">
              <a:lnSpc>
                <a:spcPct val="95000"/>
              </a:lnSpc>
              <a:spcBef>
                <a:spcPts val="800"/>
              </a:spcBef>
              <a:spcAft>
                <a:spcPts val="0"/>
              </a:spcAft>
              <a:buClr>
                <a:schemeClr val="dk2"/>
              </a:buClr>
              <a:buSzPts val="1100"/>
              <a:buFont typeface="Arial"/>
              <a:buNone/>
            </a:pPr>
            <a:r>
              <a:rPr lang="en-GB" sz="1380"/>
              <a:t>3. Predictive Models: The project developed accurate predictive models for disease progression, aiding in personalized treatment planning and better patient management.</a:t>
            </a:r>
            <a:endParaRPr sz="1380"/>
          </a:p>
          <a:p>
            <a:pPr indent="0" lvl="0" marL="0" rtl="0" algn="l">
              <a:lnSpc>
                <a:spcPct val="95000"/>
              </a:lnSpc>
              <a:spcBef>
                <a:spcPts val="800"/>
              </a:spcBef>
              <a:spcAft>
                <a:spcPts val="0"/>
              </a:spcAft>
              <a:buClr>
                <a:schemeClr val="dk2"/>
              </a:buClr>
              <a:buSzPts val="1100"/>
              <a:buFont typeface="Arial"/>
              <a:buNone/>
            </a:pPr>
            <a:r>
              <a:rPr lang="en-GB" sz="1380"/>
              <a:t>4. Resource Allocation Insights: The analysis provided valuable insights for hospital administrators to optimize resource allocation, leading to cost savings and improved efficiency.</a:t>
            </a:r>
            <a:endParaRPr sz="1380"/>
          </a:p>
          <a:p>
            <a:pPr indent="0" lvl="0" marL="0" rtl="0" algn="l">
              <a:lnSpc>
                <a:spcPct val="95000"/>
              </a:lnSpc>
              <a:spcBef>
                <a:spcPts val="800"/>
              </a:spcBef>
              <a:spcAft>
                <a:spcPts val="0"/>
              </a:spcAft>
              <a:buClr>
                <a:schemeClr val="dk2"/>
              </a:buClr>
              <a:buSzPts val="1100"/>
              <a:buFont typeface="Arial"/>
              <a:buNone/>
            </a:pPr>
            <a:r>
              <a:rPr lang="en-GB" sz="1380"/>
              <a:t>5. Evidence-based Decision Making: Medical practitioners and policymakers can now make informed decisions based on data-driven evidence, enhancing patient outcomes and public health initiatives.</a:t>
            </a:r>
            <a:endParaRPr sz="1380"/>
          </a:p>
          <a:p>
            <a:pPr indent="0" lvl="0" marL="0" rtl="0" algn="l">
              <a:lnSpc>
                <a:spcPct val="95000"/>
              </a:lnSpc>
              <a:spcBef>
                <a:spcPts val="800"/>
              </a:spcBef>
              <a:spcAft>
                <a:spcPts val="0"/>
              </a:spcAft>
              <a:buClr>
                <a:schemeClr val="dk2"/>
              </a:buClr>
              <a:buSzPts val="1100"/>
              <a:buFont typeface="Arial"/>
              <a:buNone/>
            </a:pPr>
            <a:r>
              <a:rPr lang="en-GB" sz="1380"/>
              <a:t>Overall, the Doctor Visit Analysis project's final results empower the healthcare industry with data-driven insights, facilitating improved patient care, enhanced resource management, and informed decision-making at various levels of the healthcare ecosystem.</a:t>
            </a:r>
            <a:endParaRPr sz="1380"/>
          </a:p>
          <a:p>
            <a:pPr indent="0" lvl="0" marL="0" rtl="0" algn="l">
              <a:lnSpc>
                <a:spcPct val="95000"/>
              </a:lnSpc>
              <a:spcBef>
                <a:spcPts val="1200"/>
              </a:spcBef>
              <a:spcAft>
                <a:spcPts val="1200"/>
              </a:spcAft>
              <a:buSzPts val="770"/>
              <a:buNone/>
            </a:pPr>
            <a:r>
              <a:t/>
            </a:r>
            <a:endParaRPr sz="108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843475" y="661550"/>
            <a:ext cx="5683800" cy="7608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667"/>
              <a:buFont typeface="Century Schoolbook"/>
              <a:buNone/>
            </a:pPr>
            <a:r>
              <a:rPr lang="en-GB" sz="3500"/>
              <a:t>PROJECT LINKS</a:t>
            </a:r>
            <a:endParaRPr sz="3500"/>
          </a:p>
        </p:txBody>
      </p:sp>
      <p:sp>
        <p:nvSpPr>
          <p:cNvPr id="151" name="Google Shape;151;p11"/>
          <p:cNvSpPr txBox="1"/>
          <p:nvPr>
            <p:ph idx="4294967295" type="body"/>
          </p:nvPr>
        </p:nvSpPr>
        <p:spPr>
          <a:xfrm>
            <a:off x="843472" y="1595775"/>
            <a:ext cx="7888200" cy="3002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SzPts val="1300"/>
              <a:buNone/>
            </a:pPr>
            <a:r>
              <a:rPr lang="en-GB" sz="2000"/>
              <a:t>The project “DOCTOR VISIT ANALYSIS” has been implemented using Google Colab. The project's code, data, and analysis files have been stored in both google drive folder and a git repository.</a:t>
            </a:r>
            <a:endParaRPr sz="2000"/>
          </a:p>
          <a:p>
            <a:pPr indent="0" lvl="0" marL="0" rtl="0" algn="l">
              <a:lnSpc>
                <a:spcPct val="95000"/>
              </a:lnSpc>
              <a:spcBef>
                <a:spcPts val="1200"/>
              </a:spcBef>
              <a:spcAft>
                <a:spcPts val="0"/>
              </a:spcAft>
              <a:buSzPts val="1300"/>
              <a:buNone/>
            </a:pPr>
            <a:r>
              <a:rPr b="1" lang="en-GB" sz="2000"/>
              <a:t>Project link</a:t>
            </a:r>
            <a:r>
              <a:rPr b="1" lang="en-GB" sz="2000"/>
              <a:t>:</a:t>
            </a:r>
            <a:endParaRPr b="1" sz="2000"/>
          </a:p>
          <a:p>
            <a:pPr indent="0" lvl="0" marL="0" rtl="0" algn="l">
              <a:lnSpc>
                <a:spcPct val="95000"/>
              </a:lnSpc>
              <a:spcBef>
                <a:spcPts val="1200"/>
              </a:spcBef>
              <a:spcAft>
                <a:spcPts val="0"/>
              </a:spcAft>
              <a:buSzPts val="1300"/>
              <a:buNone/>
            </a:pPr>
            <a:r>
              <a:rPr b="1" lang="en-GB" sz="2000" u="sng">
                <a:solidFill>
                  <a:srgbClr val="A4C2F4"/>
                </a:solidFill>
                <a:hlinkClick r:id="rId3">
                  <a:extLst>
                    <a:ext uri="{A12FA001-AC4F-418D-AE19-62706E023703}">
                      <ahyp:hlinkClr val="tx"/>
                    </a:ext>
                  </a:extLst>
                </a:hlinkClick>
              </a:rPr>
              <a:t>https://colab.research.google.com/drive/1AeCdetlQquvG-ItvE2Ij4mwwckSaRCr6?usp=drive_link</a:t>
            </a:r>
            <a:endParaRPr b="1" sz="2000">
              <a:solidFill>
                <a:srgbClr val="A4C2F4"/>
              </a:solidFill>
            </a:endParaRPr>
          </a:p>
          <a:p>
            <a:pPr indent="0" lvl="0" marL="0" rtl="0" algn="l">
              <a:lnSpc>
                <a:spcPct val="95000"/>
              </a:lnSpc>
              <a:spcBef>
                <a:spcPts val="1200"/>
              </a:spcBef>
              <a:spcAft>
                <a:spcPts val="0"/>
              </a:spcAft>
              <a:buSzPts val="1300"/>
              <a:buNone/>
            </a:pPr>
            <a:r>
              <a:rPr b="1" lang="en-GB" sz="2000" u="sng">
                <a:solidFill>
                  <a:srgbClr val="D5A6BD"/>
                </a:solidFill>
                <a:latin typeface="Lustria"/>
                <a:ea typeface="Lustria"/>
                <a:cs typeface="Lustria"/>
                <a:sym typeface="Lustria"/>
                <a:hlinkClick r:id="rId4">
                  <a:extLst>
                    <a:ext uri="{A12FA001-AC4F-418D-AE19-62706E023703}">
                      <ahyp:hlinkClr val="tx"/>
                    </a:ext>
                  </a:extLst>
                </a:hlinkClick>
              </a:rPr>
              <a:t>project link in colab</a:t>
            </a:r>
            <a:endParaRPr b="1" sz="2000">
              <a:solidFill>
                <a:srgbClr val="D5A6BD"/>
              </a:solidFill>
              <a:latin typeface="Lustria"/>
              <a:ea typeface="Lustria"/>
              <a:cs typeface="Lustria"/>
              <a:sym typeface="Lustria"/>
            </a:endParaRPr>
          </a:p>
          <a:p>
            <a:pPr indent="0" lvl="0" marL="0" rtl="0" algn="l">
              <a:lnSpc>
                <a:spcPct val="95000"/>
              </a:lnSpc>
              <a:spcBef>
                <a:spcPts val="1200"/>
              </a:spcBef>
              <a:spcAft>
                <a:spcPts val="1200"/>
              </a:spcAft>
              <a:buSzPts val="1300"/>
              <a:buNone/>
            </a:pPr>
            <a:r>
              <a:rPr b="1" lang="en-GB" sz="2000" u="sng">
                <a:solidFill>
                  <a:srgbClr val="EAD1DC"/>
                </a:solidFill>
                <a:latin typeface="Lustria"/>
                <a:ea typeface="Lustria"/>
                <a:cs typeface="Lustria"/>
                <a:sym typeface="Lustria"/>
                <a:hlinkClick r:id="rId5">
                  <a:extLst>
                    <a:ext uri="{A12FA001-AC4F-418D-AE19-62706E023703}">
                      <ahyp:hlinkClr val="tx"/>
                    </a:ext>
                  </a:extLst>
                </a:hlinkClick>
              </a:rPr>
              <a:t>drive folder link</a:t>
            </a:r>
            <a:endParaRPr b="1" sz="2000">
              <a:solidFill>
                <a:srgbClr val="554FD1"/>
              </a:solidFill>
              <a:latin typeface="Lustria"/>
              <a:ea typeface="Lustria"/>
              <a:cs typeface="Lustria"/>
              <a:sym typeface="Lust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5a87a29689_0_2"/>
          <p:cNvSpPr txBox="1"/>
          <p:nvPr>
            <p:ph type="title"/>
          </p:nvPr>
        </p:nvSpPr>
        <p:spPr>
          <a:xfrm>
            <a:off x="810400" y="712150"/>
            <a:ext cx="5716800" cy="104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800"/>
              <a:t>PROJECT LINKS</a:t>
            </a:r>
            <a:endParaRPr sz="3800"/>
          </a:p>
        </p:txBody>
      </p:sp>
      <p:sp>
        <p:nvSpPr>
          <p:cNvPr id="157" name="Google Shape;157;g25a87a29689_0_2"/>
          <p:cNvSpPr txBox="1"/>
          <p:nvPr/>
        </p:nvSpPr>
        <p:spPr>
          <a:xfrm>
            <a:off x="810400" y="1753150"/>
            <a:ext cx="7491900" cy="28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latin typeface="Lato"/>
                <a:ea typeface="Lato"/>
                <a:cs typeface="Lato"/>
                <a:sym typeface="Lato"/>
              </a:rPr>
              <a:t>Git Repository link:</a:t>
            </a:r>
            <a:endParaRPr b="1" sz="2800">
              <a:latin typeface="Lato"/>
              <a:ea typeface="Lato"/>
              <a:cs typeface="Lato"/>
              <a:sym typeface="Lato"/>
            </a:endParaRPr>
          </a:p>
          <a:p>
            <a:pPr indent="0" lvl="0" marL="0" rtl="0" algn="l">
              <a:spcBef>
                <a:spcPts val="0"/>
              </a:spcBef>
              <a:spcAft>
                <a:spcPts val="0"/>
              </a:spcAft>
              <a:buNone/>
            </a:pPr>
            <a:r>
              <a:t/>
            </a:r>
            <a:endParaRPr b="1" sz="2800">
              <a:latin typeface="Lato"/>
              <a:ea typeface="Lato"/>
              <a:cs typeface="Lato"/>
              <a:sym typeface="Lato"/>
            </a:endParaRPr>
          </a:p>
          <a:p>
            <a:pPr indent="0" lvl="0" marL="0" rtl="0" algn="l">
              <a:spcBef>
                <a:spcPts val="0"/>
              </a:spcBef>
              <a:spcAft>
                <a:spcPts val="0"/>
              </a:spcAft>
              <a:buNone/>
            </a:pPr>
            <a:r>
              <a:rPr b="1" lang="en-GB" sz="2400" u="sng">
                <a:solidFill>
                  <a:srgbClr val="A4C2F4"/>
                </a:solidFill>
                <a:latin typeface="Lato"/>
                <a:ea typeface="Lato"/>
                <a:cs typeface="Lato"/>
                <a:sym typeface="Lato"/>
                <a:hlinkClick r:id="rId3">
                  <a:extLst>
                    <a:ext uri="{A12FA001-AC4F-418D-AE19-62706E023703}">
                      <ahyp:hlinkClr val="tx"/>
                    </a:ext>
                  </a:extLst>
                </a:hlinkClick>
              </a:rPr>
              <a:t>https://github.com/VirajaThota/ibm_da_internship</a:t>
            </a:r>
            <a:endParaRPr b="1" sz="2400">
              <a:solidFill>
                <a:srgbClr val="A4C2F4"/>
              </a:solidFill>
              <a:latin typeface="Lato"/>
              <a:ea typeface="Lato"/>
              <a:cs typeface="Lato"/>
              <a:sym typeface="Lato"/>
            </a:endParaRPr>
          </a:p>
          <a:p>
            <a:pPr indent="0" lvl="0" marL="0" rtl="0" algn="l">
              <a:spcBef>
                <a:spcPts val="0"/>
              </a:spcBef>
              <a:spcAft>
                <a:spcPts val="0"/>
              </a:spcAft>
              <a:buNone/>
            </a:pPr>
            <a:r>
              <a:t/>
            </a:r>
            <a:endParaRPr b="1" sz="2400">
              <a:latin typeface="Lato"/>
              <a:ea typeface="Lato"/>
              <a:cs typeface="Lato"/>
              <a:sym typeface="Lato"/>
            </a:endParaRPr>
          </a:p>
          <a:p>
            <a:pPr indent="0" lvl="0" marL="0" rtl="0" algn="l">
              <a:spcBef>
                <a:spcPts val="0"/>
              </a:spcBef>
              <a:spcAft>
                <a:spcPts val="0"/>
              </a:spcAft>
              <a:buNone/>
            </a:pPr>
            <a:r>
              <a:rPr b="1" lang="en-GB" sz="2400" u="sng">
                <a:solidFill>
                  <a:srgbClr val="A2C4C9"/>
                </a:solidFill>
                <a:latin typeface="Lato"/>
                <a:ea typeface="Lato"/>
                <a:cs typeface="Lato"/>
                <a:sym typeface="Lato"/>
                <a:hlinkClick r:id="rId4">
                  <a:extLst>
                    <a:ext uri="{A12FA001-AC4F-418D-AE19-62706E023703}">
                      <ahyp:hlinkClr val="tx"/>
                    </a:ext>
                  </a:extLst>
                </a:hlinkClick>
              </a:rPr>
              <a:t>Git Repository</a:t>
            </a:r>
            <a:endParaRPr b="1" sz="2400">
              <a:solidFill>
                <a:srgbClr val="A2C4C9"/>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990"/>
              <a:buFont typeface="Times New Roman"/>
              <a:buNone/>
            </a:pPr>
            <a:r>
              <a:rPr lang="en-GB" sz="3400"/>
              <a:t>STUDENT DETAILS</a:t>
            </a:r>
            <a:endParaRPr sz="3400"/>
          </a:p>
          <a:p>
            <a:pPr indent="0" lvl="0" marL="0" rtl="0" algn="l">
              <a:lnSpc>
                <a:spcPct val="90000"/>
              </a:lnSpc>
              <a:spcBef>
                <a:spcPts val="0"/>
              </a:spcBef>
              <a:spcAft>
                <a:spcPts val="0"/>
              </a:spcAft>
              <a:buClr>
                <a:schemeClr val="dk1"/>
              </a:buClr>
              <a:buSzPts val="990"/>
              <a:buFont typeface="Century Schoolbook"/>
              <a:buNone/>
            </a:pPr>
            <a:r>
              <a:t/>
            </a:r>
            <a:endParaRPr sz="3400"/>
          </a:p>
        </p:txBody>
      </p:sp>
      <p:sp>
        <p:nvSpPr>
          <p:cNvPr id="80" name="Google Shape;80;p2"/>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935"/>
              <a:buNone/>
            </a:pPr>
            <a:r>
              <a:rPr lang="en-GB" sz="2000">
                <a:latin typeface="Times New Roman"/>
                <a:ea typeface="Times New Roman"/>
                <a:cs typeface="Times New Roman"/>
                <a:sym typeface="Times New Roman"/>
              </a:rPr>
              <a:t>Name: Viraja Thota</a:t>
            </a:r>
            <a:endParaRPr sz="2000">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lang="en-GB" sz="2000">
                <a:latin typeface="Times New Roman"/>
                <a:ea typeface="Times New Roman"/>
                <a:cs typeface="Times New Roman"/>
                <a:sym typeface="Times New Roman"/>
              </a:rPr>
              <a:t>SkillsBuild Email Id : snowfield41@gmail.com</a:t>
            </a:r>
            <a:endParaRPr i="1" sz="2000">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lang="en-GB" sz="2000">
                <a:latin typeface="Times New Roman"/>
                <a:ea typeface="Times New Roman"/>
                <a:cs typeface="Times New Roman"/>
                <a:sym typeface="Times New Roman"/>
              </a:rPr>
              <a:t>College Name: Aditya College Of Engineering</a:t>
            </a:r>
            <a:endParaRPr sz="2000">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lang="en-GB" sz="2000">
                <a:latin typeface="Times New Roman"/>
                <a:ea typeface="Times New Roman"/>
                <a:cs typeface="Times New Roman"/>
                <a:sym typeface="Times New Roman"/>
              </a:rPr>
              <a:t>College State: Andhra Pradesh</a:t>
            </a:r>
            <a:endParaRPr sz="2000">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lang="en-GB" sz="2000">
                <a:latin typeface="Times New Roman"/>
                <a:ea typeface="Times New Roman"/>
                <a:cs typeface="Times New Roman"/>
                <a:sym typeface="Times New Roman"/>
              </a:rPr>
              <a:t>Internship Domain : Data Analysis</a:t>
            </a:r>
            <a:endParaRPr sz="2000">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lang="en-GB" sz="2000">
                <a:latin typeface="Times New Roman"/>
                <a:ea typeface="Times New Roman"/>
                <a:cs typeface="Times New Roman"/>
                <a:sym typeface="Times New Roman"/>
              </a:rPr>
              <a:t>Start Date and End Date: 5TH JUNE -20 JULY</a:t>
            </a:r>
            <a:endParaRPr sz="2000">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t/>
            </a:r>
            <a:endParaRPr sz="2000"/>
          </a:p>
          <a:p>
            <a:pPr indent="0" lvl="0" marL="0" rtl="0" algn="just">
              <a:lnSpc>
                <a:spcPct val="95000"/>
              </a:lnSpc>
              <a:spcBef>
                <a:spcPts val="1200"/>
              </a:spcBef>
              <a:spcAft>
                <a:spcPts val="1200"/>
              </a:spcAft>
              <a:buSzPts val="935"/>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title"/>
          </p:nvPr>
        </p:nvSpPr>
        <p:spPr>
          <a:xfrm>
            <a:off x="1297500" y="726143"/>
            <a:ext cx="6244200" cy="895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400"/>
              <a:buFont typeface="Century Schoolbook"/>
              <a:buNone/>
            </a:pPr>
            <a:r>
              <a:rPr lang="en-GB" sz="3000"/>
              <a:t>PROJECT TOPIC</a:t>
            </a:r>
            <a:endParaRPr sz="3000"/>
          </a:p>
        </p:txBody>
      </p:sp>
      <p:sp>
        <p:nvSpPr>
          <p:cNvPr id="86" name="Google Shape;86;p3"/>
          <p:cNvSpPr txBox="1"/>
          <p:nvPr>
            <p:ph idx="4294967295" type="body"/>
          </p:nvPr>
        </p:nvSpPr>
        <p:spPr>
          <a:xfrm>
            <a:off x="1297500" y="1827425"/>
            <a:ext cx="7038900" cy="1824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GB" sz="3800">
                <a:latin typeface="Raleway SemiBold"/>
                <a:ea typeface="Raleway SemiBold"/>
                <a:cs typeface="Raleway SemiBold"/>
                <a:sym typeface="Raleway SemiBold"/>
              </a:rPr>
              <a:t>Doctor Visit Analysis</a:t>
            </a:r>
            <a:endParaRPr sz="3800">
              <a:latin typeface="Raleway SemiBold"/>
              <a:ea typeface="Raleway SemiBold"/>
              <a:cs typeface="Raleway SemiBold"/>
              <a:sym typeface="Raleway SemiBold"/>
            </a:endParaRPr>
          </a:p>
          <a:p>
            <a:pPr indent="0" lvl="0" marL="0" rtl="0" algn="l">
              <a:lnSpc>
                <a:spcPct val="95000"/>
              </a:lnSpc>
              <a:spcBef>
                <a:spcPts val="0"/>
              </a:spcBef>
              <a:spcAft>
                <a:spcPts val="1200"/>
              </a:spcAft>
              <a:buSzPts val="1300"/>
              <a:buNone/>
            </a:pPr>
            <a:r>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70588"/>
              <a:buFont typeface="Century Schoolbook"/>
              <a:buNone/>
            </a:pPr>
            <a:r>
              <a:rPr lang="en-GB" sz="3400"/>
              <a:t>AGENDA</a:t>
            </a:r>
            <a:endParaRPr sz="3400"/>
          </a:p>
        </p:txBody>
      </p:sp>
      <p:sp>
        <p:nvSpPr>
          <p:cNvPr id="92" name="Google Shape;92;p4"/>
          <p:cNvSpPr txBox="1"/>
          <p:nvPr>
            <p:ph idx="1" type="body"/>
          </p:nvPr>
        </p:nvSpPr>
        <p:spPr>
          <a:xfrm>
            <a:off x="2410100" y="1341775"/>
            <a:ext cx="6321600" cy="3256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300"/>
              <a:buNone/>
            </a:pPr>
            <a:r>
              <a:rPr lang="en-GB"/>
              <a:t>The agenda for the doctor visit analysis project involves utilizing data analysis techniques to extract insights from dataset that contains medical records, patient demographics, and health outcomes and visualise the information using interactive charts and graphs such as boxplots, heatmaps, bar charts and pie-charts. The primary objectives are to import and clean the data, identify trends, patterns, and risk factors for specific medical conditions, optimize patient care pathways, and enhance overall healthcare efficiency by using impactive insights. By integrating data from various sources, the project aims to improve diagnoses.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400"/>
              <a:buFont typeface="Century Schoolbook"/>
              <a:buNone/>
            </a:pPr>
            <a:r>
              <a:rPr lang="en-GB" sz="2700"/>
              <a:t>PROJECT OVERVIEW</a:t>
            </a:r>
            <a:endParaRPr sz="2900"/>
          </a:p>
        </p:txBody>
      </p:sp>
      <p:sp>
        <p:nvSpPr>
          <p:cNvPr id="98" name="Google Shape;98;p5"/>
          <p:cNvSpPr txBox="1"/>
          <p:nvPr>
            <p:ph idx="1" type="body"/>
          </p:nvPr>
        </p:nvSpPr>
        <p:spPr>
          <a:xfrm>
            <a:off x="1062250" y="1211350"/>
            <a:ext cx="7669500" cy="3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GB" sz="1700">
                <a:highlight>
                  <a:schemeClr val="lt1"/>
                </a:highlight>
              </a:rPr>
              <a:t>The Doctor Visit Analysis project in data analysis aims to leverage the power of data to enhance healthcare outcomes and optimize patient care. The purpose of the doctor visit analysis project is to apply data analysis techniques to medical records, patient demographics, and health outcomes, aiming to extract meaningful insights and improve healthcare practices. The scope encompasses a comprehensive examination of patient data, including diagnoses, treatments, and follow-ups. The primary objectives are to identify trends, risk factors, and treatment effectiveness, enhance patient care pathways, optimize resource allocation, and inform evidence-based medical decisions. Ultimately, the project seeks to improve patient outcomes, efficiency, and overall healthcare quality through data-driven analysis and informed decision-making.</a:t>
            </a:r>
            <a:endParaRPr sz="230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2400250" y="433275"/>
            <a:ext cx="6321600" cy="61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400"/>
              <a:buFont typeface="Century Schoolbook"/>
              <a:buNone/>
            </a:pPr>
            <a:r>
              <a:rPr lang="en-GB"/>
              <a:t>WHO ARE THE END USERS</a:t>
            </a:r>
            <a:endParaRPr/>
          </a:p>
        </p:txBody>
      </p:sp>
      <p:sp>
        <p:nvSpPr>
          <p:cNvPr id="104" name="Google Shape;104;p6"/>
          <p:cNvSpPr txBox="1"/>
          <p:nvPr>
            <p:ph idx="1" type="body"/>
          </p:nvPr>
        </p:nvSpPr>
        <p:spPr>
          <a:xfrm>
            <a:off x="489200" y="908500"/>
            <a:ext cx="8242500" cy="4165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GB" sz="1217"/>
              <a:t>The end users of the Doctor Visit Analysis project in data analysis are medical practitioners, healthcare administrators, policymakers, and researchers.</a:t>
            </a:r>
            <a:endParaRPr sz="1217"/>
          </a:p>
          <a:p>
            <a:pPr indent="0" lvl="0" marL="0" rtl="0" algn="l">
              <a:lnSpc>
                <a:spcPct val="95000"/>
              </a:lnSpc>
              <a:spcBef>
                <a:spcPts val="600"/>
              </a:spcBef>
              <a:spcAft>
                <a:spcPts val="0"/>
              </a:spcAft>
              <a:buSzPts val="1100"/>
              <a:buNone/>
            </a:pPr>
            <a:r>
              <a:rPr lang="en-GB" sz="1217"/>
              <a:t>1. Medical Practitioners: Doctors, specialists, and healthcare professionals will utilize the insights and findings from the data analysis to make informed decisions about patient care, treatment plans, and interventions.</a:t>
            </a:r>
            <a:endParaRPr sz="1217"/>
          </a:p>
          <a:p>
            <a:pPr indent="0" lvl="0" marL="0" rtl="0" algn="l">
              <a:lnSpc>
                <a:spcPct val="95000"/>
              </a:lnSpc>
              <a:spcBef>
                <a:spcPts val="600"/>
              </a:spcBef>
              <a:spcAft>
                <a:spcPts val="0"/>
              </a:spcAft>
              <a:buSzPts val="1100"/>
              <a:buNone/>
            </a:pPr>
            <a:r>
              <a:rPr lang="en-GB" sz="1217"/>
              <a:t>2. Hospital Administrators: Hospital administrators and management teams will benefit from the project's analysis to optimize resource allocation, streamline processes, and enhance overall healthcare efficiency.</a:t>
            </a:r>
            <a:endParaRPr sz="1217"/>
          </a:p>
          <a:p>
            <a:pPr indent="0" lvl="0" marL="0" rtl="0" algn="l">
              <a:lnSpc>
                <a:spcPct val="95000"/>
              </a:lnSpc>
              <a:spcBef>
                <a:spcPts val="600"/>
              </a:spcBef>
              <a:spcAft>
                <a:spcPts val="0"/>
              </a:spcAft>
              <a:buSzPts val="1100"/>
              <a:buNone/>
            </a:pPr>
            <a:r>
              <a:rPr lang="en-GB" sz="1217"/>
              <a:t>3. Healthcare Policymakers: Policymakers in the healthcare sector can use the project's results to inform policy decisions, resource allocation, and public health initiatives.</a:t>
            </a:r>
            <a:endParaRPr sz="1217"/>
          </a:p>
          <a:p>
            <a:pPr indent="0" lvl="0" marL="0" rtl="0" algn="l">
              <a:lnSpc>
                <a:spcPct val="95000"/>
              </a:lnSpc>
              <a:spcBef>
                <a:spcPts val="600"/>
              </a:spcBef>
              <a:spcAft>
                <a:spcPts val="0"/>
              </a:spcAft>
              <a:buSzPts val="1100"/>
              <a:buNone/>
            </a:pPr>
            <a:r>
              <a:rPr lang="en-GB" sz="1217"/>
              <a:t>4. Patients: Patients will indirectly benefit from the project as the analysis helps medical practitioners provide better personalized care and treatment, leading to improved health outcomes.</a:t>
            </a:r>
            <a:endParaRPr sz="1217"/>
          </a:p>
          <a:p>
            <a:pPr indent="0" lvl="0" marL="0" rtl="0" algn="l">
              <a:lnSpc>
                <a:spcPct val="95000"/>
              </a:lnSpc>
              <a:spcBef>
                <a:spcPts val="600"/>
              </a:spcBef>
              <a:spcAft>
                <a:spcPts val="0"/>
              </a:spcAft>
              <a:buSzPts val="1100"/>
              <a:buNone/>
            </a:pPr>
            <a:r>
              <a:rPr lang="en-GB" sz="1217"/>
              <a:t>5. Insurance Companies: insurance providers can use the project's findings to assess risks, develop more accurate pricing models, and improve their coverage offerings.</a:t>
            </a:r>
            <a:endParaRPr sz="1217"/>
          </a:p>
          <a:p>
            <a:pPr indent="0" lvl="0" marL="0" rtl="0" algn="l">
              <a:lnSpc>
                <a:spcPct val="95000"/>
              </a:lnSpc>
              <a:spcBef>
                <a:spcPts val="600"/>
              </a:spcBef>
              <a:spcAft>
                <a:spcPts val="0"/>
              </a:spcAft>
              <a:buSzPts val="1100"/>
              <a:buNone/>
            </a:pPr>
            <a:r>
              <a:rPr lang="en-GB" sz="1217"/>
              <a:t>6. Medical Researchers: Researchers and academics may use the project's insights to identify new research opportunities, develop hypotheses, and contribute to the scientific understanding of specific medical conditions and treatments.</a:t>
            </a:r>
            <a:endParaRPr sz="1217"/>
          </a:p>
          <a:p>
            <a:pPr indent="0" lvl="0" marL="0" rtl="0" algn="l">
              <a:lnSpc>
                <a:spcPct val="95000"/>
              </a:lnSpc>
              <a:spcBef>
                <a:spcPts val="600"/>
              </a:spcBef>
              <a:spcAft>
                <a:spcPts val="0"/>
              </a:spcAft>
              <a:buSzPts val="1100"/>
              <a:buNone/>
            </a:pPr>
            <a:r>
              <a:rPr lang="en-GB" sz="1217"/>
              <a:t>In summary, the Doctor Visit Analysis project in data analysis serves as a valuable resource for a wide range of stakeholders within the healthcare ecosystem, contributing to better patient care, resource optimization, and evidence-based decision-making.</a:t>
            </a:r>
            <a:endParaRPr sz="1217"/>
          </a:p>
          <a:p>
            <a:pPr indent="0" lvl="0" marL="0" rtl="0" algn="l">
              <a:lnSpc>
                <a:spcPct val="95000"/>
              </a:lnSpc>
              <a:spcBef>
                <a:spcPts val="1200"/>
              </a:spcBef>
              <a:spcAft>
                <a:spcPts val="0"/>
              </a:spcAft>
              <a:buSzPts val="523"/>
              <a:buNone/>
            </a:pPr>
            <a:r>
              <a:t/>
            </a:r>
            <a:endParaRPr sz="1017"/>
          </a:p>
          <a:p>
            <a:pPr indent="0" lvl="0" marL="0" rtl="0" algn="l">
              <a:lnSpc>
                <a:spcPct val="95000"/>
              </a:lnSpc>
              <a:spcBef>
                <a:spcPts val="1200"/>
              </a:spcBef>
              <a:spcAft>
                <a:spcPts val="1200"/>
              </a:spcAft>
              <a:buSzPts val="523"/>
              <a:buNone/>
            </a:pPr>
            <a:r>
              <a:t/>
            </a:r>
            <a:endParaRPr sz="101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400"/>
              <a:buFont typeface="Century Schoolbook"/>
              <a:buNone/>
            </a:pPr>
            <a:r>
              <a:rPr lang="en-GB"/>
              <a:t>SOLUTION AND PRESENTATION</a:t>
            </a:r>
            <a:endParaRPr/>
          </a:p>
        </p:txBody>
      </p:sp>
      <p:sp>
        <p:nvSpPr>
          <p:cNvPr id="110" name="Google Shape;110;p7"/>
          <p:cNvSpPr txBox="1"/>
          <p:nvPr>
            <p:ph idx="1" type="body"/>
          </p:nvPr>
        </p:nvSpPr>
        <p:spPr>
          <a:xfrm>
            <a:off x="2410100" y="1211350"/>
            <a:ext cx="6321600" cy="3386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1300"/>
              <a:buNone/>
            </a:pPr>
            <a:r>
              <a:rPr lang="en-GB" sz="1600"/>
              <a:t>The solution for the Doctor Visit Analysis project in data analysis involves employing advanced analytics techniques to extract valuable insights from diverse medical datasets. These insights include identifying risk factors, optimizing patient care pathways, and enhancing healthcare efficiency. </a:t>
            </a:r>
            <a:endParaRPr sz="1600"/>
          </a:p>
          <a:p>
            <a:pPr indent="0" lvl="0" marL="0" rtl="0" algn="l">
              <a:lnSpc>
                <a:spcPct val="105000"/>
              </a:lnSpc>
              <a:spcBef>
                <a:spcPts val="1200"/>
              </a:spcBef>
              <a:spcAft>
                <a:spcPts val="0"/>
              </a:spcAft>
              <a:buSzPts val="1300"/>
              <a:buNone/>
            </a:pPr>
            <a:r>
              <a:rPr lang="en-GB" sz="1600"/>
              <a:t>The findings will be presented through comprehensive reports and visualizations, showcasing trends, patterns, and actionable recommendations. The presentation will highlight the project's impact on medical decision-making, resource allocation, and patient outcomes, ultimately providing a data-driven solution to improve healthcare delivery and inform stakeholders across the healthcare ecosystem.</a:t>
            </a:r>
            <a:endParaRPr sz="1600"/>
          </a:p>
          <a:p>
            <a:pPr indent="0" lvl="0" marL="0" rtl="0" algn="l">
              <a:lnSpc>
                <a:spcPct val="105000"/>
              </a:lnSpc>
              <a:spcBef>
                <a:spcPts val="1200"/>
              </a:spcBef>
              <a:spcAft>
                <a:spcPts val="1200"/>
              </a:spcAft>
              <a:buSzPts val="13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1439625" y="575950"/>
            <a:ext cx="7282200" cy="63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80000"/>
              <a:buFont typeface="Century Schoolbook"/>
              <a:buNone/>
            </a:pPr>
            <a:r>
              <a:rPr lang="en-GB"/>
              <a:t>SOLUTION AND ITS VALUE PROPOSITION</a:t>
            </a:r>
            <a:endParaRPr/>
          </a:p>
        </p:txBody>
      </p:sp>
      <p:sp>
        <p:nvSpPr>
          <p:cNvPr id="116" name="Google Shape;116;p8"/>
          <p:cNvSpPr txBox="1"/>
          <p:nvPr>
            <p:ph idx="1" type="body"/>
          </p:nvPr>
        </p:nvSpPr>
        <p:spPr>
          <a:xfrm>
            <a:off x="461250" y="1211350"/>
            <a:ext cx="8270400" cy="3386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800"/>
              </a:spcBef>
              <a:spcAft>
                <a:spcPts val="0"/>
              </a:spcAft>
              <a:buClr>
                <a:schemeClr val="dk2"/>
              </a:buClr>
              <a:buSzPts val="1100"/>
              <a:buFont typeface="Arial"/>
              <a:buNone/>
            </a:pPr>
            <a:r>
              <a:rPr lang="en-GB" sz="1310"/>
              <a:t>The solution for the Doctor Visit Analysis project in data analysis revolves around harnessing the power of data to transform healthcare delivery. By employing sophisticated analytics techniques, this project aims to unlock valuable insights from a multitude of medical datasets, including patient records, demographics, diagnoses, treatments, and outcomes.</a:t>
            </a:r>
            <a:endParaRPr sz="1310"/>
          </a:p>
          <a:p>
            <a:pPr indent="0" lvl="0" marL="0" rtl="0" algn="l">
              <a:lnSpc>
                <a:spcPct val="95000"/>
              </a:lnSpc>
              <a:spcBef>
                <a:spcPts val="800"/>
              </a:spcBef>
              <a:spcAft>
                <a:spcPts val="0"/>
              </a:spcAft>
              <a:buClr>
                <a:schemeClr val="dk2"/>
              </a:buClr>
              <a:buSzPts val="1100"/>
              <a:buFont typeface="Arial"/>
              <a:buNone/>
            </a:pPr>
            <a:r>
              <a:rPr lang="en-GB" sz="1310"/>
              <a:t>The value proposition lies in its ability to identify previously unseen trends and risk factors for specific medical conditions, leading to early detection and proactive interventions. Optimizing patient care pathways through data-driven decision-making can streamline processes, reduce wait times, and enhance overall healthcare efficiency.</a:t>
            </a:r>
            <a:endParaRPr sz="1310"/>
          </a:p>
          <a:p>
            <a:pPr indent="0" lvl="0" marL="0" rtl="0" algn="l">
              <a:lnSpc>
                <a:spcPct val="95000"/>
              </a:lnSpc>
              <a:spcBef>
                <a:spcPts val="800"/>
              </a:spcBef>
              <a:spcAft>
                <a:spcPts val="0"/>
              </a:spcAft>
              <a:buClr>
                <a:schemeClr val="dk2"/>
              </a:buClr>
              <a:buSzPts val="1100"/>
              <a:buFont typeface="Arial"/>
              <a:buNone/>
            </a:pPr>
            <a:r>
              <a:rPr lang="en-GB" sz="1310"/>
              <a:t>The project's data-driven approach empowers medical practitioners with evidence-based knowledge to make informed decisions about personalized treatments, ultimately improving patient outcomes. Hospital administrators can benefit from resource allocation optimization, leading to cost savings and enhanced service quality.</a:t>
            </a:r>
            <a:endParaRPr sz="1310"/>
          </a:p>
          <a:p>
            <a:pPr indent="0" lvl="0" marL="0" rtl="0" algn="l">
              <a:lnSpc>
                <a:spcPct val="95000"/>
              </a:lnSpc>
              <a:spcBef>
                <a:spcPts val="800"/>
              </a:spcBef>
              <a:spcAft>
                <a:spcPts val="0"/>
              </a:spcAft>
              <a:buClr>
                <a:schemeClr val="dk2"/>
              </a:buClr>
              <a:buSzPts val="1100"/>
              <a:buFont typeface="Arial"/>
              <a:buNone/>
            </a:pPr>
            <a:r>
              <a:rPr lang="en-GB" sz="1310"/>
              <a:t>Furthermore, healthcare policymakers can utilize the project's findings to inform policy decisions, public health initiatives, and allocate resources more effectively. In summary, the Doctor Visit Analysis project's value proposition lies in revolutionizing healthcare by leveraging data analysis to deliver better patient care, optimize healthcare operations, and foster informed decision-making across the healthcare ecosystem.</a:t>
            </a:r>
            <a:endParaRPr sz="1310"/>
          </a:p>
          <a:p>
            <a:pPr indent="0" lvl="0" marL="0" rtl="0" algn="l">
              <a:lnSpc>
                <a:spcPct val="95000"/>
              </a:lnSpc>
              <a:spcBef>
                <a:spcPts val="1200"/>
              </a:spcBef>
              <a:spcAft>
                <a:spcPts val="1200"/>
              </a:spcAft>
              <a:buSzPts val="770"/>
              <a:buNone/>
            </a:pPr>
            <a:r>
              <a:t/>
            </a:r>
            <a:endParaRPr sz="101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5a74a54766_0_19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UNIQUE ASPECTS OF THE SOLUTION DESIGNED</a:t>
            </a:r>
            <a:endParaRPr/>
          </a:p>
        </p:txBody>
      </p:sp>
      <p:sp>
        <p:nvSpPr>
          <p:cNvPr id="122" name="Google Shape;122;g25a74a54766_0_19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GB"/>
              <a:t>The unique solution for the Doctor Visit Analysis project in data analysis lies in its comprehensive integration of various data sources, such as electronic health records, patient demographics, and treatment outcomes, coupled with advanced machine learning algorithms. This approach allows for the identification of subtle patterns, personalized risk factors, and tailored treatment recommendations for individual patients. The project also implements natural language processing techniques to extract insights from unstructured clinical notes, enabling a deeper understanding of patient conditions and improving predictive models. The unique combination of data sources, advanced analytics, and cutting-edge technology ensures that the project provides a holistic view of healthcare, empowering medical practitioners with actionable information for more accurate diagnoses, optimized care plans, and ultimately, improved patient outcomes.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