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72" r:id="rId2"/>
    <p:sldId id="257" r:id="rId3"/>
    <p:sldId id="273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1" r:id="rId13"/>
    <p:sldId id="267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7D1ED-E66F-4530-BAA3-1B525CC0F3B5}" v="3" dt="2021-10-15T10:01:36.856"/>
    <p1510:client id="{2BEF4EF4-96CA-41E5-B3A8-E07AC3DE8388}" v="9" dt="2021-10-15T19:27:28.575"/>
    <p1510:client id="{34BA7131-8EBC-4894-8E31-7029F07DAECF}" v="161" dt="2021-10-16T10:31:13.460"/>
    <p1510:client id="{387488F1-6CA5-465F-89AB-D4FC9A08A4C8}" v="50" dt="2021-10-16T10:04:13.473"/>
    <p1510:client id="{3D44B4D0-242B-4813-B9B8-EBA2B87464DA}" v="6" dt="2021-10-15T18:00:56.114"/>
    <p1510:client id="{43186214-FF83-46E4-AE5D-959531BA6F00}" v="37" dt="2021-10-15T05:36:16.077"/>
    <p1510:client id="{5D78FCBF-2A33-4D8C-BA8D-78EFBE1E9C69}" v="22" dt="2021-10-15T20:33:16.860"/>
    <p1510:client id="{612690AB-C31F-44EF-88B0-E27748AE3232}" v="36" dt="2021-10-15T14:21:42.902"/>
    <p1510:client id="{6EA40B0D-CFDA-4C36-A27C-DD68961F8015}" v="265" dt="2021-10-16T06:59:41.135"/>
    <p1510:client id="{7EC74844-FD8D-4452-9C9A-61594F34BFF5}" v="525" dt="2021-10-15T18:20:40.454"/>
    <p1510:client id="{7F904394-6F67-44C4-BA74-3038C6AEEC65}" v="27" dt="2021-10-15T13:42:42.538"/>
    <p1510:client id="{813890A5-266F-4198-84BD-ADF2BE00EA4B}" v="106" dt="2021-10-16T08:34:10.393"/>
    <p1510:client id="{AC640514-FBE6-4A38-93B5-3ABC0DC33660}" v="874" dt="2021-10-15T16:51:35.926"/>
    <p1510:client id="{AE21D6F1-8DAD-41C0-8493-E4F03962012B}" v="31" dt="2021-10-15T20:34:15.281"/>
    <p1510:client id="{B7307EEE-BDCD-4C1E-810B-7F2B1E9AC786}" v="167" dt="2021-10-15T19:52:07.426"/>
    <p1510:client id="{BD22D97A-02A4-446C-B971-8503F371209E}" v="4" dt="2021-10-15T14:42:23.659"/>
    <p1510:client id="{E6E111A8-3738-4A04-AE41-0DEAA6CA3A83}" v="20" dt="2021-10-16T07:43:22.648"/>
    <p1510:client id="{EE8B27B8-BEBF-4F9D-9CBC-CCAE0F8B96F0}" v="6" dt="2021-10-16T05:05:24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10354 5900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10407 5812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2223 5777 16383 0 0,'0'5'0'0'0,"0"9"0"0"0,0 6 0 0 0,0 7 0 0 0,0 9 0 0 0,5-1 0 0 0,3-1 0 0 0,-1 0 0 0 0,-1-1 0 0 0,-2 0 0 0 0,-1 1 0 0 0,-2-1 0 0 0,0 0 0 0 0,-1 1 0 0 0,-1-1 0 0 0,1 1 0 0 0,0 0 0 0 0,-1-1 0 0 0,7-5 0 0 0,1-2 0 0 0,1 1 0 0 0,-3 0 0 0 0,0 3 0 0 0,-3 1 0 0 0,0 1 0 0 0,-2 1 0 0 0,0 1 0 0 0,0-1 0 0 0,0 1 0 0 0,-1 0 0 0 0,1-6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2187 5830 16383 0 0,'6'0'0'0'0,"7"0"0"0"0,8 0 0 0 0,5 0 0 0 0,5 0 0 0 0,2 0 0 0 0,1 0 0 0 0,1 0 0 0 0,0 0 0 0 0,0 0 0 0 0,-6-6 0 0 0,-2-1 0 0 0,-1-1 0 0 0,2 2 0 0 0,-4-3 0 0 0,-1-2 0 0 0,-3-3 0 0 0,-7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2443 5953 16383 0 0,'0'6'0'0'0,"-5"1"0"0"0,-3 6 0 0 0,-5 1 0 0 0,0 3 0 0 0,-10-1 0 0 0,-6-3 0 0 0,-10-4 0 0 0,1-4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2293 6192 16383 0 0,'11'0'0'0'0,"10"0"0"0"0,7 0 0 0 0,4 0 0 0 0,3 0 0 0 0,7 0 0 0 0,1 0 0 0 0,0 0 0 0 0,-2 0 0 0 0,-2 0 0 0 0,-8-6 0 0 0,-4-1 0 0 0,-6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5T17:33:0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14270 5477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Hand Written Letter Recognition</a:t>
            </a:r>
          </a:p>
        </p:txBody>
      </p:sp>
      <p:pic>
        <p:nvPicPr>
          <p:cNvPr id="31" name="Picture 30" descr="Pen placed on top of a signature line">
            <a:extLst>
              <a:ext uri="{FF2B5EF4-FFF2-40B4-BE49-F238E27FC236}">
                <a16:creationId xmlns:a16="http://schemas.microsoft.com/office/drawing/2014/main" id="{9D98B7F7-7AA8-4BA3-8410-D62275256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-1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7297" y="3104687"/>
            <a:ext cx="6574973" cy="27068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/>
              </a:rPr>
              <a:t>GROUP 12</a:t>
            </a: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E/16/086 -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Virajani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Dharmathilaka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E/16/156 -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Tharushini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Jayathilaka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E/16/223 -Chanika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madushanki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5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FC1-7851-47D5-856F-8CFD898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E863-7777-487F-B226-AB5D961B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89" y="2147658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/>
              <a:t>Predictions on Test Data</a:t>
            </a:r>
            <a:endParaRPr lang="en-US" sz="2400">
              <a:cs typeface="Calibri" panose="020F0502020204030204"/>
            </a:endParaRPr>
          </a:p>
          <a:p>
            <a:pPr marL="383540" lvl="1"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Test Dataset - 74490</a:t>
            </a:r>
            <a:r>
              <a:rPr lang="en-GB" sz="2000">
                <a:cs typeface="Calibri"/>
              </a:rPr>
              <a:t> images of alphabets</a:t>
            </a:r>
            <a:endParaRPr lang="en-US" sz="20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/>
              <a:t>Prediction on External Image</a:t>
            </a:r>
            <a:endParaRPr lang="en-US" sz="2400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55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963-FCA7-448A-BDF0-D5EB9C8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Predictions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E5DC-0339-44B3-9D06-80A5AC46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281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Create 9 subplots of 3,3 shape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Flattened them to 1D array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Reshape and convert the image to grayscale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Make prediction to get the index of the class with the highest predicted probability</a:t>
            </a: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60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D9CB-532E-46A3-86B0-0A879126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on External Image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C10B-EEC7-479C-A1FC-5CEAA07F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7" y="1720042"/>
            <a:ext cx="10515600" cy="44807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Read an external image and made a copy of it</a:t>
            </a:r>
            <a:endParaRPr lang="en-US" sz="2400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To display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To be fed to the model</a:t>
            </a:r>
            <a:endParaRPr lang="en-US" sz="20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Convert the image from BGR to RGB </a:t>
            </a: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Do some processing on the copied image</a:t>
            </a:r>
            <a:endParaRPr lang="en-US" sz="2400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Convert the image from BGR to grayscale and apply thresholding</a:t>
            </a:r>
            <a:endParaRPr lang="en-US" sz="2000"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000">
                <a:cs typeface="Calibri"/>
              </a:rPr>
              <a:t>Resize and reshape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Make prediction </a:t>
            </a:r>
            <a:r>
              <a:rPr lang="en-US" sz="2400">
                <a:ea typeface="+mn-lt"/>
                <a:cs typeface="+mn-lt"/>
              </a:rPr>
              <a:t>using the processed image </a:t>
            </a:r>
            <a:r>
              <a:rPr lang="en-US" sz="2400">
                <a:cs typeface="Calibri"/>
              </a:rPr>
              <a:t>to get the index of the class with the highest predicted probability</a:t>
            </a:r>
          </a:p>
        </p:txBody>
      </p:sp>
    </p:spTree>
    <p:extLst>
      <p:ext uri="{BB962C8B-B14F-4D97-AF65-F5344CB8AC3E}">
        <p14:creationId xmlns:p14="http://schemas.microsoft.com/office/powerpoint/2010/main" val="138588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E01-694F-40ED-B6AE-534606D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 result on Test Data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452932-4362-406A-846B-034DBD50E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4" t="24051" r="44418" b="5485"/>
          <a:stretch/>
        </p:blipFill>
        <p:spPr>
          <a:xfrm>
            <a:off x="3195143" y="1954782"/>
            <a:ext cx="4867657" cy="43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0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B40-B812-4524-B051-399DCB48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Prediction results on </a:t>
            </a:r>
            <a:r>
              <a:rPr lang="en-US">
                <a:ea typeface="+mj-lt"/>
                <a:cs typeface="+mj-lt"/>
              </a:rPr>
              <a:t>External Images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1372C7-85F0-4A9E-B220-11872D98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22" t="1020" r="16848" b="-1021"/>
          <a:stretch/>
        </p:blipFill>
        <p:spPr>
          <a:xfrm>
            <a:off x="5341090" y="1868244"/>
            <a:ext cx="1682922" cy="2333706"/>
          </a:xfrm>
        </p:spPr>
      </p:pic>
      <p:pic>
        <p:nvPicPr>
          <p:cNvPr id="5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9C2196FE-0572-45D8-AF2E-C8D92DCE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2" y="1812694"/>
            <a:ext cx="2743200" cy="2706192"/>
          </a:xfrm>
          <a:prstGeom prst="rect">
            <a:avLst/>
          </a:prstGeom>
        </p:spPr>
      </p:pic>
      <p:pic>
        <p:nvPicPr>
          <p:cNvPr id="6" name="Picture 6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8CE9DEF2-13BD-4BE8-AACC-6CE70DB94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4" r="17500" b="-498"/>
          <a:stretch/>
        </p:blipFill>
        <p:spPr>
          <a:xfrm>
            <a:off x="10025029" y="1965187"/>
            <a:ext cx="1934101" cy="241235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421E11-7DE2-4150-9D38-783EE266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92" y="3568656"/>
            <a:ext cx="2386013" cy="2654557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BBD3ED-47E1-4A4B-9952-FEA80D55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28" t="11717" r="70057" b="29381"/>
          <a:stretch/>
        </p:blipFill>
        <p:spPr>
          <a:xfrm>
            <a:off x="2999104" y="3567203"/>
            <a:ext cx="2095852" cy="27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0CF5-D416-441F-B657-5FC50CEB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Thank you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F02-F0D5-4992-BFBF-2C2CCD012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5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BE425-6675-4F20-9F37-1AA3BEA7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cs typeface="Calibri Light"/>
              </a:rPr>
              <a:t>Q&amp;A</a:t>
            </a:r>
            <a:endParaRPr lang="en-GB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2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C72-D5FA-47D4-8C13-DC468B8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10" y="717969"/>
            <a:ext cx="10427840" cy="1086056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Background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424D-539A-4C15-BE37-1B94283F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11" y="2111194"/>
            <a:ext cx="10429335" cy="3799888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endParaRPr lang="en-GB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>
                <a:cs typeface="Calibri"/>
              </a:rPr>
              <a:t>Dataset - 372450 images of alphabets(784 columns of pixel data)</a:t>
            </a: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>
                <a:cs typeface="Calibri"/>
              </a:rPr>
              <a:t>Splitting – Images and labels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GB" sz="2400">
                <a:cs typeface="Calibri"/>
              </a:rPr>
              <a:t>Reshaping – </a:t>
            </a:r>
            <a:r>
              <a:rPr lang="en-GB" sz="2400">
                <a:ea typeface="+mn-lt"/>
                <a:cs typeface="+mn-lt"/>
              </a:rPr>
              <a:t>Testing and Training , 28x28</a:t>
            </a:r>
            <a:r>
              <a:rPr lang="en-GB" sz="2400">
                <a:cs typeface="Calibri"/>
              </a:rPr>
              <a:t> pixels, can be displayed as images</a:t>
            </a:r>
            <a:endParaRPr lang="en-GB">
              <a:cs typeface="Calibri"/>
            </a:endParaRPr>
          </a:p>
          <a:p>
            <a:pPr marL="1699895" lvl="8">
              <a:buFont typeface="Arial,Sans-Serif" panose="020F0502020204030204" pitchFamily="34" charset="0"/>
              <a:buChar char="•"/>
            </a:pPr>
            <a:r>
              <a:rPr lang="en-GB" sz="1800">
                <a:ea typeface="+mn-lt"/>
                <a:cs typeface="+mn-lt"/>
              </a:rPr>
              <a:t>(80% - train, 20% testing)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>
                <a:ea typeface="+mn-lt"/>
                <a:cs typeface="+mn-lt"/>
              </a:rPr>
              <a:t>Label data with integers</a:t>
            </a:r>
            <a:endParaRPr lang="en-GB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200">
                <a:ea typeface="+mn-lt"/>
                <a:cs typeface="+mn-lt"/>
              </a:rPr>
              <a:t>Dictionary to map the integer values with the characters.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GB" sz="2200">
              <a:ea typeface="+mn-lt"/>
              <a:cs typeface="+mn-lt"/>
            </a:endParaRPr>
          </a:p>
          <a:p>
            <a:pPr marL="200660" lvl="1" indent="0">
              <a:buNone/>
            </a:pPr>
            <a:r>
              <a:rPr lang="en-GB" sz="2200">
                <a:ea typeface="+mn-lt"/>
                <a:cs typeface="+mn-lt"/>
              </a:rPr>
              <a:t>Convert the single float values to categorical values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0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EA58-E92C-4BF4-8D3F-B103899A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4" y="41599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 err="1">
                <a:cs typeface="Calibri Light"/>
              </a:rPr>
              <a:t>DataSet</a:t>
            </a:r>
            <a:r>
              <a:rPr lang="en-GB">
                <a:cs typeface="Calibri Light"/>
              </a:rPr>
              <a:t> Distribution</a:t>
            </a:r>
            <a:br>
              <a:rPr lang="en-US"/>
            </a:br>
            <a:br>
              <a:rPr lang="en-US"/>
            </a:br>
            <a:r>
              <a:rPr lang="en-GB" sz="3100">
                <a:cs typeface="Calibri Light"/>
              </a:rPr>
              <a:t>count and alphabet list</a:t>
            </a:r>
            <a:endParaRPr lang="en-GB" sz="31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5D6FB4-9E74-4420-A2E1-F046CEC7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33" t="23145" r="37333" b="20178"/>
          <a:stretch/>
        </p:blipFill>
        <p:spPr>
          <a:xfrm>
            <a:off x="1026160" y="1869547"/>
            <a:ext cx="4670396" cy="4221023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D723C61-7A4A-4FEE-8187-832594069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1" t="26018" r="38089" b="18326"/>
          <a:stretch/>
        </p:blipFill>
        <p:spPr>
          <a:xfrm>
            <a:off x="7653338" y="2359819"/>
            <a:ext cx="3237690" cy="29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A236FDB-DB2F-4318-87B5-B56D00699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0" t="15909" r="14497" b="-284"/>
          <a:stretch/>
        </p:blipFill>
        <p:spPr>
          <a:xfrm>
            <a:off x="1809447" y="2361375"/>
            <a:ext cx="7267514" cy="405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D5C28-4EAD-4AB8-966B-0839048F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E02D-BAF0-424E-827D-771718E4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3 convolution layers with 3 fully connected layers</a:t>
            </a:r>
            <a:endParaRPr lang="en-GB" sz="24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4B824-EE6A-4B80-95FE-726034763BE8}"/>
              </a:ext>
            </a:extLst>
          </p:cNvPr>
          <p:cNvSpPr/>
          <p:nvPr/>
        </p:nvSpPr>
        <p:spPr>
          <a:xfrm>
            <a:off x="885371" y="3479800"/>
            <a:ext cx="919238" cy="919238"/>
          </a:xfrm>
          <a:prstGeom prst="rect">
            <a:avLst/>
          </a:prstGeom>
          <a:solidFill>
            <a:srgbClr val="C2AD9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F019-FFE1-4A29-9C5F-BF9105D9DB53}"/>
              </a:ext>
            </a:extLst>
          </p:cNvPr>
          <p:cNvSpPr txBox="1"/>
          <p:nvPr/>
        </p:nvSpPr>
        <p:spPr>
          <a:xfrm>
            <a:off x="972608" y="2932037"/>
            <a:ext cx="735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82A26-C8D6-4E1A-ACDE-5E737A815CE3}"/>
              </a:ext>
            </a:extLst>
          </p:cNvPr>
          <p:cNvSpPr/>
          <p:nvPr/>
        </p:nvSpPr>
        <p:spPr>
          <a:xfrm>
            <a:off x="8863693" y="3354312"/>
            <a:ext cx="919238" cy="919238"/>
          </a:xfrm>
          <a:prstGeom prst="rect">
            <a:avLst/>
          </a:prstGeom>
          <a:solidFill>
            <a:srgbClr val="C2AD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1865-6442-44C0-B7E7-4468628DC716}"/>
              </a:ext>
            </a:extLst>
          </p:cNvPr>
          <p:cNvSpPr txBox="1"/>
          <p:nvPr/>
        </p:nvSpPr>
        <p:spPr>
          <a:xfrm>
            <a:off x="8866263" y="2927500"/>
            <a:ext cx="1037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B82E7-8E4C-441D-A5B1-BB5642E01BD6}"/>
              </a:ext>
            </a:extLst>
          </p:cNvPr>
          <p:cNvSpPr/>
          <p:nvPr/>
        </p:nvSpPr>
        <p:spPr>
          <a:xfrm>
            <a:off x="1055461" y="3613604"/>
            <a:ext cx="483810" cy="5926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B9F2A6-1291-415D-B08A-82224DA9F55F}"/>
                  </a:ext>
                </a:extLst>
              </p14:cNvPr>
              <p14:cNvContentPartPr/>
              <p14:nvPr/>
            </p14:nvContentPartPr>
            <p14:xfrm>
              <a:off x="6845905" y="3900714"/>
              <a:ext cx="19049" cy="1904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B9F2A6-1291-415D-B08A-82224DA9F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3455" y="2948264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72C483-BE04-4201-A0F9-BA42DCA5DAFC}"/>
                  </a:ext>
                </a:extLst>
              </p14:cNvPr>
              <p14:cNvContentPartPr/>
              <p14:nvPr/>
            </p14:nvContentPartPr>
            <p14:xfrm>
              <a:off x="6882191" y="3840238"/>
              <a:ext cx="19049" cy="1904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72C483-BE04-4201-A0F9-BA42DCA5D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9741" y="2887788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0C9278-0524-4397-A82B-11042E7CE99C}"/>
                  </a:ext>
                </a:extLst>
              </p14:cNvPr>
              <p14:cNvContentPartPr/>
              <p14:nvPr/>
            </p14:nvContentPartPr>
            <p14:xfrm>
              <a:off x="1269999" y="3816048"/>
              <a:ext cx="28575" cy="3333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0C9278-0524-4397-A82B-11042E7CE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292" y="3798259"/>
                <a:ext cx="69574" cy="36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6D8082-E1F8-4309-97FA-09BE0E85BD06}"/>
                  </a:ext>
                </a:extLst>
              </p14:cNvPr>
              <p14:cNvContentPartPr/>
              <p14:nvPr/>
            </p14:nvContentPartPr>
            <p14:xfrm>
              <a:off x="1245809" y="3801234"/>
              <a:ext cx="161925" cy="285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6D8082-E1F8-4309-97FA-09BE0E85B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8208" y="3782435"/>
                <a:ext cx="196774" cy="65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5B8C19-4A86-4FA1-AAA2-876643D3F015}"/>
                  </a:ext>
                </a:extLst>
              </p14:cNvPr>
              <p14:cNvContentPartPr/>
              <p14:nvPr/>
            </p14:nvContentPartPr>
            <p14:xfrm>
              <a:off x="1306232" y="3937000"/>
              <a:ext cx="57150" cy="38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5B8C19-4A86-4FA1-AAA2-876643D3F0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9324" y="3918139"/>
                <a:ext cx="90628" cy="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8EEA39-2460-48F7-A3FF-CBD7D047F84C}"/>
                  </a:ext>
                </a:extLst>
              </p14:cNvPr>
              <p14:cNvContentPartPr/>
              <p14:nvPr/>
            </p14:nvContentPartPr>
            <p14:xfrm>
              <a:off x="1318381" y="4086838"/>
              <a:ext cx="152400" cy="1904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8EEA39-2460-48F7-A3FF-CBD7D047F8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0020" y="4041483"/>
                <a:ext cx="188756" cy="108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0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5457-9DA4-432C-8F38-13076644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Problems occurred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165B-87B1-4FE5-BDBB-B50D6275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ea typeface="+mn-lt"/>
                <a:cs typeface="+mn-lt"/>
              </a:rPr>
              <a:t>Overfitting 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Underfitting 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High training time </a:t>
            </a:r>
          </a:p>
          <a:p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b="1"/>
              <a:t>Solutions</a:t>
            </a:r>
            <a:endParaRPr lang="en-GB" sz="2400" b="1">
              <a:cs typeface="Calibri"/>
            </a:endParaRPr>
          </a:p>
          <a:p>
            <a:pPr marL="0" indent="0">
              <a:buNone/>
            </a:pPr>
            <a:r>
              <a:rPr lang="en-GB" sz="2400"/>
              <a:t>Choose suitable ,</a:t>
            </a:r>
            <a:endParaRPr lang="en-GB" sz="2400">
              <a:cs typeface="Calibri"/>
            </a:endParaRPr>
          </a:p>
          <a:p>
            <a:pPr marL="383540" lvl="1"/>
            <a:r>
              <a:rPr lang="en-GB" sz="2000" i="0"/>
              <a:t>activation functions</a:t>
            </a:r>
            <a:endParaRPr lang="en-GB" sz="2000" i="0">
              <a:cs typeface="Calibri"/>
            </a:endParaRPr>
          </a:p>
          <a:p>
            <a:pPr marL="383540" lvl="1"/>
            <a:r>
              <a:rPr lang="en-GB" sz="2000" i="0"/>
              <a:t>Number of epochs</a:t>
            </a:r>
            <a:endParaRPr lang="en-GB" sz="2000" i="0">
              <a:cs typeface="Calibri"/>
            </a:endParaRPr>
          </a:p>
          <a:p>
            <a:pPr marL="383540" lvl="1"/>
            <a:r>
              <a:rPr lang="en-GB" sz="2000" i="0"/>
              <a:t>Pooling function</a:t>
            </a:r>
            <a:endParaRPr lang="en-GB" sz="2000" i="0">
              <a:cs typeface="Calibri"/>
            </a:endParaRPr>
          </a:p>
          <a:p>
            <a:pPr marL="383540" lvl="1" indent="0">
              <a:buFontTx/>
              <a:buNone/>
            </a:pPr>
            <a:endParaRPr lang="en-GB" i="0">
              <a:cs typeface="Calibri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41FA-2973-4A3A-A1E9-AB394CD3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 Choosing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7A34-526B-4B9E-9D69-4C72135A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ReLU, tanh functions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037C1F-EF59-4456-93B1-AF58F24F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60473"/>
              </p:ext>
            </p:extLst>
          </p:nvPr>
        </p:nvGraphicFramePr>
        <p:xfrm>
          <a:off x="1027430" y="2722626"/>
          <a:ext cx="8168640" cy="1381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1026456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19102064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96633808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89704975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54342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</a:t>
                      </a:r>
                    </a:p>
                    <a:p>
                      <a:pPr lvl="0" algn="ctr">
                        <a:buNone/>
                      </a:pPr>
                      <a:r>
                        <a:rPr lang="en-GB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Validation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/>
                        <a:t>Loss(%)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Validation Loss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8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u="none" strike="noStrike" noProof="0"/>
                        <a:t>98.9847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u="none" strike="noStrike" noProof="0"/>
                        <a:t>98.9287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u="none" strike="noStrike" noProof="0"/>
                        <a:t>3.6027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u="none" strike="noStrike" noProof="0"/>
                        <a:t>4.2210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97.8181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97.5338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7.5377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8.3825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88142"/>
                  </a:ext>
                </a:extLst>
              </a:tr>
            </a:tbl>
          </a:graphicData>
        </a:graphic>
      </p:graphicFrame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ABD13A1-C16E-41D4-BC96-44599760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4526756"/>
            <a:ext cx="3064669" cy="231695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CB38D55-2444-451C-947F-FA5616D9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18" y="4526756"/>
            <a:ext cx="3076576" cy="2316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11936-9D29-4AA9-902D-EC1192603CE5}"/>
              </a:ext>
            </a:extLst>
          </p:cNvPr>
          <p:cNvSpPr txBox="1"/>
          <p:nvPr/>
        </p:nvSpPr>
        <p:spPr>
          <a:xfrm>
            <a:off x="1057275" y="4343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>
                <a:cs typeface="Calibri"/>
              </a:rPr>
              <a:t>ReLU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2EA01-561B-4BA8-8E4D-26EB4C5107E2}"/>
              </a:ext>
            </a:extLst>
          </p:cNvPr>
          <p:cNvSpPr txBox="1"/>
          <p:nvPr/>
        </p:nvSpPr>
        <p:spPr>
          <a:xfrm>
            <a:off x="4367212" y="4343400"/>
            <a:ext cx="742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>
                <a:cs typeface="Calibri"/>
              </a:rPr>
              <a:t>ReLU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CB782-15E7-4C2A-8FEB-D587922A165E}"/>
              </a:ext>
            </a:extLst>
          </p:cNvPr>
          <p:cNvSpPr txBox="1"/>
          <p:nvPr/>
        </p:nvSpPr>
        <p:spPr>
          <a:xfrm>
            <a:off x="7212806" y="4271962"/>
            <a:ext cx="83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6D23-FA5F-4916-9D1D-942D8621D68F}"/>
              </a:ext>
            </a:extLst>
          </p:cNvPr>
          <p:cNvSpPr txBox="1"/>
          <p:nvPr/>
        </p:nvSpPr>
        <p:spPr>
          <a:xfrm>
            <a:off x="10344150" y="4164805"/>
            <a:ext cx="635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tanh</a:t>
            </a:r>
          </a:p>
        </p:txBody>
      </p:sp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DB830E45-7C73-4925-BF3C-12C5A8A6A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7" t="41496" r="51501" b="21284"/>
          <a:stretch/>
        </p:blipFill>
        <p:spPr>
          <a:xfrm>
            <a:off x="5891213" y="4637616"/>
            <a:ext cx="3131411" cy="2222584"/>
          </a:xfrm>
          <a:prstGeom prst="rect">
            <a:avLst/>
          </a:prstGeom>
        </p:spPr>
      </p:pic>
      <p:pic>
        <p:nvPicPr>
          <p:cNvPr id="15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E3CAF135-24D1-4E0B-AD35-D9060EBE4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59" t="41085" r="51213" b="17943"/>
          <a:stretch/>
        </p:blipFill>
        <p:spPr>
          <a:xfrm>
            <a:off x="9022556" y="4523582"/>
            <a:ext cx="2953354" cy="23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A120-ACD8-4A8C-957E-BE92596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Choosing Pooling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7B3-E48D-44B5-ABAA-D7A7DEBF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Average pooling, Max pooling</a:t>
            </a:r>
          </a:p>
          <a:p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FEED3B-969B-41DB-A420-F37CF7E4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74364"/>
              </p:ext>
            </p:extLst>
          </p:nvPr>
        </p:nvGraphicFramePr>
        <p:xfrm>
          <a:off x="1027430" y="2722626"/>
          <a:ext cx="8793775" cy="1381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58755">
                  <a:extLst>
                    <a:ext uri="{9D8B030D-6E8A-4147-A177-3AD203B41FA5}">
                      <a16:colId xmlns:a16="http://schemas.microsoft.com/office/drawing/2014/main" val="3102645641"/>
                    </a:ext>
                  </a:extLst>
                </a:gridCol>
                <a:gridCol w="1758755">
                  <a:extLst>
                    <a:ext uri="{9D8B030D-6E8A-4147-A177-3AD203B41FA5}">
                      <a16:colId xmlns:a16="http://schemas.microsoft.com/office/drawing/2014/main" val="3191020646"/>
                    </a:ext>
                  </a:extLst>
                </a:gridCol>
                <a:gridCol w="1758755">
                  <a:extLst>
                    <a:ext uri="{9D8B030D-6E8A-4147-A177-3AD203B41FA5}">
                      <a16:colId xmlns:a16="http://schemas.microsoft.com/office/drawing/2014/main" val="3966338085"/>
                    </a:ext>
                  </a:extLst>
                </a:gridCol>
                <a:gridCol w="1758755">
                  <a:extLst>
                    <a:ext uri="{9D8B030D-6E8A-4147-A177-3AD203B41FA5}">
                      <a16:colId xmlns:a16="http://schemas.microsoft.com/office/drawing/2014/main" val="3897049759"/>
                    </a:ext>
                  </a:extLst>
                </a:gridCol>
                <a:gridCol w="1758755">
                  <a:extLst>
                    <a:ext uri="{9D8B030D-6E8A-4147-A177-3AD203B41FA5}">
                      <a16:colId xmlns:a16="http://schemas.microsoft.com/office/drawing/2014/main" val="54342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</a:t>
                      </a:r>
                    </a:p>
                    <a:p>
                      <a:pPr lvl="0" algn="ctr">
                        <a:buNone/>
                      </a:pPr>
                      <a:r>
                        <a:rPr lang="en-GB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Validation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/>
                        <a:t>Loss(%)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Validation Loss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8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Average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98.9847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98.9287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3.6027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4.2210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Max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98.4685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97.9527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5.5480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7.8789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88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97365-1FAD-423B-B5ED-C41DE24E50C8}"/>
              </a:ext>
            </a:extLst>
          </p:cNvPr>
          <p:cNvSpPr txBox="1"/>
          <p:nvPr/>
        </p:nvSpPr>
        <p:spPr>
          <a:xfrm>
            <a:off x="545306" y="4450555"/>
            <a:ext cx="1850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Average pooling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A439D31-B939-405A-8174-332003BA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6" y="4336257"/>
            <a:ext cx="2897980" cy="1935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E1966-46D7-4027-BEFD-CCE21F4D2650}"/>
              </a:ext>
            </a:extLst>
          </p:cNvPr>
          <p:cNvSpPr txBox="1"/>
          <p:nvPr/>
        </p:nvSpPr>
        <p:spPr>
          <a:xfrm>
            <a:off x="6284119" y="4641056"/>
            <a:ext cx="1373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Max pooling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A6FDF-EEC6-488D-96B5-A54D2F811D47}"/>
              </a:ext>
            </a:extLst>
          </p:cNvPr>
          <p:cNvSpPr txBox="1"/>
          <p:nvPr/>
        </p:nvSpPr>
        <p:spPr>
          <a:xfrm>
            <a:off x="8046244" y="17121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pic>
        <p:nvPicPr>
          <p:cNvPr id="15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70BF5FFC-CAEF-4E67-AC51-63ECD772D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0" t="41085" r="48814" b="17829"/>
          <a:stretch/>
        </p:blipFill>
        <p:spPr>
          <a:xfrm>
            <a:off x="7784305" y="4336257"/>
            <a:ext cx="2893597" cy="20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AB5-C0FE-4000-BEA1-88E8D52F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No. Of epochs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F6ABE5-E653-4D49-B355-330995E12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26448"/>
              </p:ext>
            </p:extLst>
          </p:nvPr>
        </p:nvGraphicFramePr>
        <p:xfrm>
          <a:off x="1051242" y="2710720"/>
          <a:ext cx="8168640" cy="212240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1026456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19102064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96633808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89704975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54342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No.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</a:t>
                      </a:r>
                    </a:p>
                    <a:p>
                      <a:pPr lvl="0" algn="ctr">
                        <a:buNone/>
                      </a:pPr>
                      <a:r>
                        <a:rPr lang="en-GB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Validation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800" u="none" strike="noStrike" noProof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Training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/>
                        <a:t>Loss(%)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Validation Loss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89034"/>
                  </a:ext>
                </a:extLst>
              </a:tr>
              <a:tr h="482203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96.3176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98.4118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5.2855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5.9449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9975"/>
                  </a:ext>
                </a:extLst>
              </a:tr>
              <a:tr h="464343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98.4484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98.7649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5.5186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4.6387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8814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98.9572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98.7528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3.6766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Georgia Pro Light"/>
                        </a:rPr>
                        <a:t>4.9140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4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9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2FB-226C-428F-9F6E-C741C385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A952-782D-41C4-B9BC-CCEDD35E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2036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2400"/>
              <a:t>'</a:t>
            </a:r>
            <a:r>
              <a:rPr lang="en-GB" sz="2400" err="1"/>
              <a:t>softmax</a:t>
            </a:r>
            <a:r>
              <a:rPr lang="en-GB" sz="2400"/>
              <a:t>' activation function for final layer</a:t>
            </a:r>
            <a:endParaRPr lang="en-GB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/>
              <a:t>Early Stopping</a:t>
            </a:r>
            <a:endParaRPr lang="en-GB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/>
              <a:t>Fine tuning learning rate</a:t>
            </a:r>
            <a:endParaRPr lang="en-GB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GB" sz="2400">
                <a:cs typeface="Calibri"/>
              </a:rPr>
              <a:t>Use Adam optimization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2400"/>
              <a:t>Reduce learning rate when a metric has stopped improving</a:t>
            </a:r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5FB318-D3FD-48AB-8285-3E05C75DACC1}"/>
                  </a:ext>
                </a:extLst>
              </p14:cNvPr>
              <p14:cNvContentPartPr/>
              <p14:nvPr/>
            </p14:nvContentPartPr>
            <p14:xfrm>
              <a:off x="9531047" y="3610428"/>
              <a:ext cx="19049" cy="1904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5FB318-D3FD-48AB-8285-3E05C75DA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597" y="2657978"/>
                <a:ext cx="1904900" cy="190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332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Hand Written Letter Recognition</vt:lpstr>
      <vt:lpstr>Background</vt:lpstr>
      <vt:lpstr>DataSet Distribution  count and alphabet list</vt:lpstr>
      <vt:lpstr>Architecture</vt:lpstr>
      <vt:lpstr>Problems occurred</vt:lpstr>
      <vt:lpstr> Choosing Activation Functions</vt:lpstr>
      <vt:lpstr>Choosing Pooling Function </vt:lpstr>
      <vt:lpstr>No. Of epochs</vt:lpstr>
      <vt:lpstr>Other techniques</vt:lpstr>
      <vt:lpstr>Predictions</vt:lpstr>
      <vt:lpstr>Predictions on Test Data</vt:lpstr>
      <vt:lpstr>Prediction on External Image</vt:lpstr>
      <vt:lpstr>Prediction result on Test Data</vt:lpstr>
      <vt:lpstr>Prediction results on External Images</vt:lpstr>
      <vt:lpstr>Thank you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2021-10-16T12:56:44Z</dcterms:modified>
</cp:coreProperties>
</file>