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70" r:id="rId6"/>
    <p:sldId id="271" r:id="rId7"/>
    <p:sldId id="259" r:id="rId8"/>
    <p:sldId id="260" r:id="rId9"/>
    <p:sldId id="263" r:id="rId10"/>
    <p:sldId id="269" r:id="rId11"/>
    <p:sldId id="280" r:id="rId12"/>
    <p:sldId id="272" r:id="rId13"/>
    <p:sldId id="273" r:id="rId14"/>
    <p:sldId id="274" r:id="rId15"/>
    <p:sldId id="275"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67" autoAdjust="0"/>
  </p:normalViewPr>
  <p:slideViewPr>
    <p:cSldViewPr>
      <p:cViewPr varScale="1">
        <p:scale>
          <a:sx n="78" d="100"/>
          <a:sy n="78" d="100"/>
        </p:scale>
        <p:origin x="9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txBox="1">
            <a:spLocks noGrp="1"/>
          </p:cNvSpPr>
          <p:nvPr>
            <p:ph type="hdr" idx="3"/>
          </p:nvPr>
        </p:nvSpPr>
        <p:spPr>
          <a:xfrm>
            <a:off x="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6" name="Google Shape;6;n"/>
          <p:cNvSpPr txBox="1">
            <a:spLocks noGrp="1"/>
          </p:cNvSpPr>
          <p:nvPr>
            <p:ph type="dt" idx="10"/>
          </p:nvPr>
        </p:nvSpPr>
        <p:spPr>
          <a:xfrm>
            <a:off x="427896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a:spLocks noGrp="1"/>
          </p:cNvSpPr>
          <p:nvPr>
            <p:ph type="ftr" idx="11"/>
          </p:nvPr>
        </p:nvSpPr>
        <p:spPr>
          <a:xfrm>
            <a:off x="0" y="10157400"/>
            <a:ext cx="3280800" cy="5343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1:notes"/>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165" name="Google Shape;165;p1:notes"/>
          <p:cNvSpPr/>
          <p:nvPr/>
        </p:nvSpPr>
        <p:spPr>
          <a:xfrm>
            <a:off x="0" y="8685360"/>
            <a:ext cx="2971200" cy="456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3:notes"/>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panose="020B0604020202020204"/>
              <a:ea typeface="Arial" panose="020B0604020202020204"/>
              <a:cs typeface="Arial" panose="020B0604020202020204"/>
              <a:sym typeface="Arial" panose="020B0604020202020204"/>
            </a:endParaRPr>
          </a:p>
        </p:txBody>
      </p:sp>
      <p:sp>
        <p:nvSpPr>
          <p:cNvPr id="180" name="Google Shape;180;p3:notes"/>
          <p:cNvSpPr/>
          <p:nvPr/>
        </p:nvSpPr>
        <p:spPr>
          <a:xfrm>
            <a:off x="0" y="8685360"/>
            <a:ext cx="2971200" cy="456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5: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195" name="Google Shape;195;p5: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6: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p>
        </p:txBody>
      </p:sp>
      <p:sp>
        <p:nvSpPr>
          <p:cNvPr id="203" name="Google Shape;203;p6: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sz="1400" b="0" i="0" u="none" strike="noStrike" cap="none"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sz="1400" b="0" i="0" u="none" strike="noStrike" cap="none"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IN" sz="1400" b="0" i="0" u="none" strike="noStrike" cap="none"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IN"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
          <p:cNvSpPr/>
          <p:nvPr/>
        </p:nvSpPr>
        <p:spPr>
          <a:xfrm>
            <a:off x="380880" y="1828800"/>
            <a:ext cx="8381100" cy="1904400"/>
          </a:xfrm>
          <a:prstGeom prst="rect">
            <a:avLst/>
          </a:prstGeom>
          <a:noFill/>
          <a:ln>
            <a:noFill/>
          </a:ln>
        </p:spPr>
        <p:txBody>
          <a:bodyPr spcFirstLastPara="1" wrap="square" lIns="90000" tIns="45000" rIns="90000" bIns="45000" anchor="ctr" anchorCtr="0">
            <a:noAutofit/>
          </a:bodyPr>
          <a:lstStyle/>
          <a:p>
            <a:pPr marL="0" marR="0" lvl="0" indent="0" algn="ctr" rtl="0">
              <a:lnSpc>
                <a:spcPct val="150000"/>
              </a:lnSpc>
              <a:spcBef>
                <a:spcPts val="0"/>
              </a:spcBef>
              <a:spcAft>
                <a:spcPts val="0"/>
              </a:spcAft>
              <a:buClr>
                <a:srgbClr val="000000"/>
              </a:buClr>
              <a:buSzPts val="2340"/>
              <a:buFont typeface="Arial" panose="020B0604020202020204"/>
              <a:buNone/>
            </a:pPr>
            <a:r>
              <a:rPr lang="en-IN" sz="2340"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RMD Sinhgad  School of Engineering</a:t>
            </a:r>
            <a:br>
              <a:rPr lang="en-IN" sz="1170" b="0" i="0" u="none" strike="noStrike" cap="none" dirty="0">
                <a:solidFill>
                  <a:srgbClr val="000000"/>
                </a:solidFill>
                <a:latin typeface="Arial" panose="020B0604020202020204"/>
                <a:ea typeface="Arial" panose="020B0604020202020204"/>
                <a:cs typeface="Arial" panose="020B0604020202020204"/>
                <a:sym typeface="Arial" panose="020B0604020202020204"/>
              </a:rPr>
            </a:br>
            <a:r>
              <a:rPr lang="en-IN" sz="1755"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Department of Computer Engineering</a:t>
            </a:r>
            <a:br>
              <a:rPr lang="en-IN" sz="1170" b="0" i="0" u="none" strike="noStrike" cap="none" dirty="0">
                <a:solidFill>
                  <a:srgbClr val="000000"/>
                </a:solidFill>
                <a:latin typeface="Arial" panose="020B0604020202020204"/>
                <a:ea typeface="Arial" panose="020B0604020202020204"/>
                <a:cs typeface="Arial" panose="020B0604020202020204"/>
                <a:sym typeface="Arial" panose="020B0604020202020204"/>
              </a:rPr>
            </a:br>
            <a:r>
              <a:rPr lang="en-IN" sz="2015"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 </a:t>
            </a:r>
            <a:r>
              <a:rPr lang="en-IN" sz="286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a:t>
            </a:r>
            <a:r>
              <a:rPr lang="en-IN" sz="1755" b="1" dirty="0">
                <a:solidFill>
                  <a:srgbClr val="FF0000"/>
                </a:solidFill>
                <a:latin typeface="Cantarell"/>
                <a:ea typeface="Cambria" panose="02040503050406030204"/>
                <a:cs typeface="Cambria" panose="02040503050406030204"/>
                <a:sym typeface="Cantarell"/>
              </a:rPr>
              <a:t>Face Recognition On The Basis Of Sketch</a:t>
            </a:r>
            <a:r>
              <a:rPr lang="en-IN" sz="286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a:t>
            </a:r>
            <a:endParaRPr sz="286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1"/>
          <p:cNvSpPr/>
          <p:nvPr/>
        </p:nvSpPr>
        <p:spPr>
          <a:xfrm>
            <a:off x="539552" y="3613188"/>
            <a:ext cx="7301700" cy="2696132"/>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Presented By:</a:t>
            </a:r>
            <a:endParaRPr lang="en-US" sz="2400" dirty="0">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Swapnil Sohale</a:t>
            </a:r>
            <a:endParaRPr lang="en-US"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1" dirty="0">
                <a:latin typeface="Cambria" panose="02040503050406030204"/>
                <a:ea typeface="Cambria" panose="02040503050406030204"/>
                <a:cs typeface="Cambria" panose="02040503050406030204"/>
                <a:sym typeface="Cambria" panose="02040503050406030204"/>
              </a:rPr>
              <a:t>Atharv Deshpande</a:t>
            </a:r>
            <a:endParaRPr lang="en-US" sz="2400" b="1" dirty="0">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Viraj Bhise</a:t>
            </a:r>
            <a:endParaRPr lang="en-US"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r>
              <a:rPr lang="en-US" sz="2400" b="1" dirty="0">
                <a:latin typeface="Cambria" panose="02040503050406030204"/>
                <a:ea typeface="Cambria" panose="02040503050406030204"/>
                <a:cs typeface="Cambria" panose="02040503050406030204"/>
                <a:sym typeface="Cambria" panose="02040503050406030204"/>
              </a:rPr>
              <a:t>Dnyaneshwar Bhendekar</a:t>
            </a:r>
            <a:endParaRPr lang="en-US" sz="2400" b="1" dirty="0">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endParaRPr lang="en-IN"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a:p>
            <a:pPr>
              <a:buSzPts val="2400"/>
            </a:pPr>
            <a:r>
              <a:rPr lang="en-IN" sz="2400" dirty="0">
                <a:latin typeface="Cambria" panose="02040503050406030204"/>
                <a:ea typeface="Cambria" panose="02040503050406030204"/>
                <a:cs typeface="Cambria" panose="02040503050406030204"/>
                <a:sym typeface="Cambria" panose="02040503050406030204"/>
              </a:rPr>
              <a:t>Guide Name: </a:t>
            </a:r>
            <a:r>
              <a:rPr lang="en-IN" sz="2400" b="1" dirty="0">
                <a:latin typeface="Cambria" panose="02040503050406030204"/>
                <a:ea typeface="Cambria" panose="02040503050406030204"/>
                <a:cs typeface="Cambria" panose="02040503050406030204"/>
                <a:sym typeface="Cambria" panose="02040503050406030204"/>
              </a:rPr>
              <a:t>Mrs. Jyoti Raghatwan</a:t>
            </a:r>
            <a:endParaRPr lang="en-IN" sz="2400" b="1" dirty="0"/>
          </a:p>
          <a:p>
            <a:pPr marL="0" marR="0" lvl="0" indent="0" algn="l" rtl="0">
              <a:lnSpc>
                <a:spcPct val="100000"/>
              </a:lnSpc>
              <a:spcBef>
                <a:spcPts val="0"/>
              </a:spcBef>
              <a:spcAft>
                <a:spcPts val="0"/>
              </a:spcAft>
              <a:buClr>
                <a:srgbClr val="000000"/>
              </a:buClr>
              <a:buSzPts val="2400"/>
              <a:buFont typeface="Arial" panose="020B0604020202020204"/>
              <a:buNone/>
            </a:pPr>
            <a:endParaRPr lang="en-IN"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000000"/>
              </a:buClr>
              <a:buSzPts val="2400"/>
              <a:buFont typeface="Arial" panose="020B0604020202020204"/>
              <a:buNone/>
            </a:pPr>
            <a:endParaRPr sz="2400" b="1"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p:txBody>
      </p:sp>
      <p:pic>
        <p:nvPicPr>
          <p:cNvPr id="255" name="Google Shape;255;p1" descr="New Sinhgad_Logo_2013_300"/>
          <p:cNvPicPr preferRelativeResize="0"/>
          <p:nvPr/>
        </p:nvPicPr>
        <p:blipFill rotWithShape="1">
          <a:blip r:embed="rId1"/>
          <a:srcRect/>
          <a:stretch>
            <a:fillRect/>
          </a:stretch>
        </p:blipFill>
        <p:spPr>
          <a:xfrm>
            <a:off x="3650310" y="836712"/>
            <a:ext cx="1842240" cy="1211164"/>
          </a:xfrm>
          <a:prstGeom prst="rect">
            <a:avLst/>
          </a:prstGeom>
          <a:noFill/>
          <a:ln>
            <a:noFill/>
          </a:ln>
        </p:spPr>
      </p:pic>
      <p:sp>
        <p:nvSpPr>
          <p:cNvPr id="5" name="Google Shape;248;p3"/>
          <p:cNvSpPr/>
          <p:nvPr/>
        </p:nvSpPr>
        <p:spPr>
          <a:xfrm>
            <a:off x="2928926"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Technology We Are Using</a:t>
            </a:r>
            <a:endParaRPr lang="en-IN" dirty="0"/>
          </a:p>
        </p:txBody>
      </p:sp>
      <p:pic>
        <p:nvPicPr>
          <p:cNvPr id="1026" name="Picture 2" descr="OpenCV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88224" y="2204864"/>
            <a:ext cx="1538089" cy="16179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ras for R - R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387" y="2270199"/>
            <a:ext cx="294322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illow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96437"/>
            <a:ext cx="2362200" cy="2374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Hub - tensorflow/tensorflow: An Open Source Machine Learning Framework  for Everyo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0885" y="4576737"/>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earn Python Series (#10) - Matplotlib Part 1 — Steemi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4543400"/>
            <a:ext cx="3495675" cy="1304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71600" y="6021288"/>
            <a:ext cx="7272808" cy="307777"/>
          </a:xfrm>
          <a:prstGeom prst="rect">
            <a:avLst/>
          </a:prstGeom>
          <a:noFill/>
        </p:spPr>
        <p:txBody>
          <a:bodyPr wrap="square" rtlCol="0">
            <a:spAutoFit/>
          </a:bodyPr>
          <a:lstStyle/>
          <a:p>
            <a:pPr algn="ctr"/>
            <a:r>
              <a:rPr lang="en-IN" dirty="0"/>
              <a:t>These Are The Python Libraries We Are Using in Our Project</a:t>
            </a:r>
            <a:endParaRPr lang="en-IN" dirty="0"/>
          </a:p>
        </p:txBody>
      </p:sp>
      <p:sp>
        <p:nvSpPr>
          <p:cNvPr id="5" name="TextBox 4"/>
          <p:cNvSpPr txBox="1"/>
          <p:nvPr/>
        </p:nvSpPr>
        <p:spPr>
          <a:xfrm>
            <a:off x="457200" y="4370437"/>
            <a:ext cx="2362200" cy="307777"/>
          </a:xfrm>
          <a:prstGeom prst="rect">
            <a:avLst/>
          </a:prstGeom>
          <a:noFill/>
        </p:spPr>
        <p:txBody>
          <a:bodyPr wrap="square" rtlCol="0">
            <a:spAutoFit/>
          </a:bodyPr>
          <a:lstStyle/>
          <a:p>
            <a:r>
              <a:rPr lang="en-IN" dirty="0"/>
              <a:t>        PILLOW LIBRARY</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Algorithm We Are Using</a:t>
            </a:r>
            <a:endParaRPr lang="en-IN" dirty="0"/>
          </a:p>
        </p:txBody>
      </p:sp>
      <p:sp>
        <p:nvSpPr>
          <p:cNvPr id="4" name="TextBox 3"/>
          <p:cNvSpPr txBox="1"/>
          <p:nvPr/>
        </p:nvSpPr>
        <p:spPr>
          <a:xfrm>
            <a:off x="457200" y="2186106"/>
            <a:ext cx="8424936" cy="1261884"/>
          </a:xfrm>
          <a:prstGeom prst="rect">
            <a:avLst/>
          </a:prstGeom>
          <a:noFill/>
        </p:spPr>
        <p:txBody>
          <a:bodyPr wrap="square">
            <a:spAutoFit/>
          </a:bodyPr>
          <a:lstStyle/>
          <a:p>
            <a:r>
              <a:rPr lang="en-US" sz="1900" b="0" i="0" dirty="0">
                <a:solidFill>
                  <a:srgbClr val="292929"/>
                </a:solidFill>
                <a:effectLst/>
                <a:latin typeface="charter"/>
              </a:rPr>
              <a:t>A </a:t>
            </a:r>
            <a:r>
              <a:rPr lang="en-US" sz="1900" b="1" i="0" dirty="0">
                <a:solidFill>
                  <a:srgbClr val="292929"/>
                </a:solidFill>
                <a:effectLst/>
                <a:latin typeface="charter"/>
              </a:rPr>
              <a:t>Convolutional Neural Network (</a:t>
            </a:r>
            <a:r>
              <a:rPr lang="en-US" sz="1900" b="1" i="0" dirty="0" err="1">
                <a:solidFill>
                  <a:srgbClr val="292929"/>
                </a:solidFill>
                <a:effectLst/>
                <a:latin typeface="charter"/>
              </a:rPr>
              <a:t>ConvNet</a:t>
            </a:r>
            <a:r>
              <a:rPr lang="en-US" sz="1900" b="1" i="0" dirty="0">
                <a:solidFill>
                  <a:srgbClr val="292929"/>
                </a:solidFill>
                <a:effectLst/>
                <a:latin typeface="charter"/>
              </a:rPr>
              <a:t>/CNN)</a:t>
            </a:r>
            <a:r>
              <a:rPr lang="en-US" sz="1900" b="0" i="0" dirty="0">
                <a:solidFill>
                  <a:srgbClr val="292929"/>
                </a:solidFill>
                <a:effectLst/>
                <a:latin typeface="charter"/>
              </a:rPr>
              <a:t> is a Deep Learning algorithm which can take in an input image, assign importance (learnable weights and biases) to various aspects/objects in the image and be able to differentiate one from the other.</a:t>
            </a:r>
            <a:endParaRPr lang="en-IN" sz="1900" dirty="0"/>
          </a:p>
        </p:txBody>
      </p:sp>
      <p:pic>
        <p:nvPicPr>
          <p:cNvPr id="2050" name="Picture 2" descr="The diagram of the proposed face sketch recognition method. The upper... |  Download Scientific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3875" y="3573017"/>
            <a:ext cx="8096250" cy="3168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WHY CNN ??</a:t>
            </a:r>
            <a:endParaRPr lang="en-IN" dirty="0"/>
          </a:p>
        </p:txBody>
      </p:sp>
      <p:sp>
        <p:nvSpPr>
          <p:cNvPr id="3" name="TextBox 2"/>
          <p:cNvSpPr txBox="1"/>
          <p:nvPr/>
        </p:nvSpPr>
        <p:spPr>
          <a:xfrm>
            <a:off x="251520" y="1847088"/>
            <a:ext cx="8640960" cy="4154984"/>
          </a:xfrm>
          <a:prstGeom prst="rect">
            <a:avLst/>
          </a:prstGeom>
          <a:noFill/>
        </p:spPr>
        <p:txBody>
          <a:bodyPr wrap="square" rtlCol="0">
            <a:spAutoFit/>
          </a:bodyPr>
          <a:lstStyle/>
          <a:p>
            <a:pPr marL="285750" indent="-285750">
              <a:buFont typeface="Arial" panose="020B0604020202020204" pitchFamily="34" charset="0"/>
              <a:buChar char="•"/>
            </a:pPr>
            <a:endParaRPr lang="en-US" sz="1800" b="0" i="0" dirty="0">
              <a:solidFill>
                <a:srgbClr val="0A0A0A"/>
              </a:solidFill>
              <a:effectLst/>
              <a:latin typeface="Merriweather" panose="020B0604020202020204" pitchFamily="2" charset="0"/>
            </a:endParaRPr>
          </a:p>
          <a:p>
            <a:pPr marL="285750" indent="-285750">
              <a:buFont typeface="Arial" panose="020B0604020202020204" pitchFamily="34" charset="0"/>
              <a:buChar char="•"/>
            </a:pPr>
            <a:r>
              <a:rPr lang="en-US" sz="2400" b="0" i="0" dirty="0">
                <a:solidFill>
                  <a:srgbClr val="0A0A0A"/>
                </a:solidFill>
                <a:effectLst/>
                <a:latin typeface="+mn-lt"/>
              </a:rPr>
              <a:t>CNNs are used for image classification and recognition because of its high accuracy</a:t>
            </a:r>
            <a:endParaRPr lang="en-US" sz="2400" b="0" i="0" dirty="0">
              <a:solidFill>
                <a:srgbClr val="0A0A0A"/>
              </a:solidFill>
              <a:effectLst/>
              <a:latin typeface="+mn-lt"/>
            </a:endParaRPr>
          </a:p>
          <a:p>
            <a:pPr marL="285750" indent="-285750">
              <a:buFont typeface="Arial" panose="020B0604020202020204" pitchFamily="34" charset="0"/>
              <a:buChar char="•"/>
            </a:pPr>
            <a:endParaRPr lang="en-US" sz="1800" dirty="0">
              <a:solidFill>
                <a:srgbClr val="0A0A0A"/>
              </a:solidFill>
              <a:latin typeface="Merriweather" panose="020B0604020202020204" pitchFamily="2" charset="0"/>
            </a:endParaRPr>
          </a:p>
          <a:p>
            <a:pPr marL="285750" indent="-285750">
              <a:buFont typeface="Arial" panose="020B0604020202020204" pitchFamily="34" charset="0"/>
              <a:buChar char="•"/>
            </a:pPr>
            <a:r>
              <a:rPr lang="en-US" sz="2400" b="0" i="0" dirty="0">
                <a:solidFill>
                  <a:srgbClr val="292929"/>
                </a:solidFill>
                <a:effectLst/>
                <a:latin typeface="+mn-lt"/>
                <a:cs typeface="Calibri" panose="020F0502020204030204" pitchFamily="34" charset="0"/>
              </a:rPr>
              <a:t>CNNs are trained to identify the edges of objects in any image</a:t>
            </a:r>
            <a:r>
              <a:rPr lang="en-US" sz="2400" b="0" i="0" dirty="0">
                <a:solidFill>
                  <a:srgbClr val="292929"/>
                </a:solidFill>
                <a:effectLst/>
                <a:latin typeface="Calibri" panose="020F0502020204030204" pitchFamily="34" charset="0"/>
                <a:cs typeface="Calibri" panose="020F0502020204030204" pitchFamily="34" charset="0"/>
              </a:rPr>
              <a:t>.</a:t>
            </a:r>
            <a:endParaRPr lang="en-US" sz="2400" b="0" i="0" dirty="0">
              <a:solidFill>
                <a:srgbClr val="292929"/>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400" dirty="0">
              <a:solidFill>
                <a:srgbClr val="292929"/>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b="0" i="0" dirty="0">
                <a:solidFill>
                  <a:srgbClr val="292929"/>
                </a:solidFill>
                <a:effectLst/>
                <a:latin typeface="+mn-lt"/>
              </a:rPr>
              <a:t>Images have high dimensionality (as each pixel is considered as a feature) which suits the above described abilities of CNNs.</a:t>
            </a:r>
            <a:endParaRPr lang="en-US" sz="2400" b="0" i="0" dirty="0">
              <a:solidFill>
                <a:srgbClr val="0A0A0A"/>
              </a:solidFill>
              <a:effectLst/>
              <a:latin typeface="+mn-lt"/>
              <a:cs typeface="Calibri" panose="020F0502020204030204" pitchFamily="34" charset="0"/>
            </a:endParaRPr>
          </a:p>
          <a:p>
            <a:endParaRPr lang="en-US" sz="1800" dirty="0">
              <a:solidFill>
                <a:srgbClr val="0A0A0A"/>
              </a:solidFill>
              <a:latin typeface="Merriweather" panose="020B0604020202020204" pitchFamily="2" charset="0"/>
            </a:endParaRPr>
          </a:p>
          <a:p>
            <a:pPr marL="285750" indent="-285750">
              <a:buFont typeface="Arial" panose="020B0604020202020204" pitchFamily="34" charset="0"/>
              <a:buChar char="•"/>
            </a:pPr>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HOW WILL IT WORK</a:t>
            </a:r>
            <a:endParaRPr lang="en-IN" dirty="0"/>
          </a:p>
        </p:txBody>
      </p:sp>
      <p:sp>
        <p:nvSpPr>
          <p:cNvPr id="3" name="TextBox 2"/>
          <p:cNvSpPr txBox="1"/>
          <p:nvPr/>
        </p:nvSpPr>
        <p:spPr>
          <a:xfrm>
            <a:off x="323528" y="1988840"/>
            <a:ext cx="8439472" cy="2400657"/>
          </a:xfrm>
          <a:prstGeom prst="rect">
            <a:avLst/>
          </a:prstGeom>
          <a:noFill/>
        </p:spPr>
        <p:txBody>
          <a:bodyPr wrap="square" rtlCol="0">
            <a:spAutoFit/>
          </a:bodyPr>
          <a:lstStyle/>
          <a:p>
            <a:pPr algn="l">
              <a:buFont typeface="Arial" panose="020B0604020202020204" pitchFamily="34" charset="0"/>
              <a:buChar char="•"/>
            </a:pPr>
            <a:r>
              <a:rPr lang="en-US" sz="1700" i="0" dirty="0">
                <a:solidFill>
                  <a:srgbClr val="292929"/>
                </a:solidFill>
                <a:effectLst/>
                <a:latin typeface="+mn-lt"/>
              </a:rPr>
              <a:t>Each input image will pass it through a series of convolution layers with filters</a:t>
            </a:r>
            <a:endParaRPr lang="en-US" sz="1700" i="0" dirty="0">
              <a:solidFill>
                <a:srgbClr val="292929"/>
              </a:solidFill>
              <a:effectLst/>
              <a:latin typeface="+mn-lt"/>
            </a:endParaRPr>
          </a:p>
          <a:p>
            <a:pPr algn="l">
              <a:buFont typeface="Arial" panose="020B0604020202020204" pitchFamily="34" charset="0"/>
              <a:buChar char="•"/>
            </a:pPr>
            <a:endParaRPr lang="en-US" sz="1700" i="0" dirty="0">
              <a:solidFill>
                <a:srgbClr val="292929"/>
              </a:solidFill>
              <a:effectLst/>
              <a:latin typeface="+mn-lt"/>
            </a:endParaRPr>
          </a:p>
          <a:p>
            <a:pPr algn="l">
              <a:buFont typeface="Arial" panose="020B0604020202020204" pitchFamily="34" charset="0"/>
              <a:buChar char="•"/>
            </a:pPr>
            <a:r>
              <a:rPr lang="en-US" sz="1700" i="0" dirty="0">
                <a:solidFill>
                  <a:srgbClr val="292929"/>
                </a:solidFill>
                <a:effectLst/>
                <a:latin typeface="+mn-lt"/>
              </a:rPr>
              <a:t>In order to perceive the same as humans, CNNs have digital </a:t>
            </a:r>
            <a:r>
              <a:rPr lang="en-US" sz="1700" i="0" dirty="0" err="1">
                <a:solidFill>
                  <a:srgbClr val="292929"/>
                </a:solidFill>
                <a:effectLst/>
                <a:latin typeface="+mn-lt"/>
              </a:rPr>
              <a:t>colour</a:t>
            </a:r>
            <a:r>
              <a:rPr lang="en-US" sz="1700" i="0" dirty="0">
                <a:solidFill>
                  <a:srgbClr val="292929"/>
                </a:solidFill>
                <a:effectLst/>
                <a:latin typeface="+mn-lt"/>
              </a:rPr>
              <a:t> images that have red-blue-green (RGB) encoding</a:t>
            </a:r>
            <a:endParaRPr lang="en-US" sz="1700" i="0" dirty="0">
              <a:solidFill>
                <a:srgbClr val="292929"/>
              </a:solidFill>
              <a:effectLst/>
              <a:latin typeface="+mn-lt"/>
            </a:endParaRPr>
          </a:p>
          <a:p>
            <a:pPr algn="l">
              <a:buFont typeface="Arial" panose="020B0604020202020204" pitchFamily="34" charset="0"/>
              <a:buChar char="•"/>
            </a:pPr>
            <a:endParaRPr lang="en-US" sz="1700" i="0" dirty="0">
              <a:solidFill>
                <a:srgbClr val="292929"/>
              </a:solidFill>
              <a:effectLst/>
              <a:latin typeface="+mn-lt"/>
            </a:endParaRPr>
          </a:p>
          <a:p>
            <a:pPr algn="l">
              <a:buFont typeface="Arial" panose="020B0604020202020204" pitchFamily="34" charset="0"/>
              <a:buChar char="•"/>
            </a:pPr>
            <a:r>
              <a:rPr lang="en-US" sz="1700" i="0" dirty="0">
                <a:solidFill>
                  <a:srgbClr val="292929"/>
                </a:solidFill>
                <a:effectLst/>
                <a:latin typeface="+mn-lt"/>
              </a:rPr>
              <a:t>There is a Convolutional Layer, Activation Layer, Pooling Layer, and Fully Connected Layer, these are all interconnected so that CNNs can process and perceive data in order to classify images</a:t>
            </a:r>
            <a:endParaRPr lang="en-US" sz="1700" i="0" dirty="0">
              <a:solidFill>
                <a:srgbClr val="292929"/>
              </a:solidFill>
              <a:effectLst/>
              <a:latin typeface="+mn-lt"/>
            </a:endParaRPr>
          </a:p>
          <a:p>
            <a:endParaRPr lang="en-IN"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149080"/>
            <a:ext cx="9144000" cy="27089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p:nvPr/>
        </p:nvSpPr>
        <p:spPr>
          <a:xfrm>
            <a:off x="1112229" y="602217"/>
            <a:ext cx="6380100" cy="7953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Arial" panose="020B0604020202020204"/>
              <a:buNone/>
            </a:pPr>
            <a:r>
              <a:rPr lang="en-IN" sz="35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Introduction</a:t>
            </a:r>
            <a:endParaRPr sz="35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2"/>
          <p:cNvSpPr/>
          <p:nvPr/>
        </p:nvSpPr>
        <p:spPr>
          <a:xfrm>
            <a:off x="2819700" y="6493800"/>
            <a:ext cx="39204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2"/>
          <p:cNvSpPr/>
          <p:nvPr/>
        </p:nvSpPr>
        <p:spPr>
          <a:xfrm>
            <a:off x="360150" y="1590600"/>
            <a:ext cx="7884258" cy="3134544"/>
          </a:xfrm>
          <a:prstGeom prst="rect">
            <a:avLst/>
          </a:prstGeom>
          <a:noFill/>
          <a:ln>
            <a:noFill/>
          </a:ln>
        </p:spPr>
        <p:txBody>
          <a:bodyPr spcFirstLastPara="1" wrap="square" lIns="90000" tIns="45000" rIns="90000" bIns="45000" anchor="t" anchorCtr="0">
            <a:noAutofit/>
          </a:bodyPr>
          <a:lstStyle/>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sz="2000" b="1" i="0" u="none" strike="noStrike" cap="none" dirty="0">
              <a:solidFill>
                <a:srgbClr val="FF0000"/>
              </a:solidFill>
              <a:latin typeface="Cambria" panose="02040503050406030204"/>
              <a:ea typeface="Cambria" panose="02040503050406030204"/>
              <a:cs typeface="Cambria" panose="02040503050406030204"/>
              <a:sym typeface="Cambria" panose="02040503050406030204"/>
            </a:endParaRPr>
          </a:p>
        </p:txBody>
      </p:sp>
      <p:sp>
        <p:nvSpPr>
          <p:cNvPr id="5" name="Google Shape;248;p3"/>
          <p:cNvSpPr/>
          <p:nvPr/>
        </p:nvSpPr>
        <p:spPr>
          <a:xfrm>
            <a:off x="3000364"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Box 1"/>
          <p:cNvSpPr txBox="1"/>
          <p:nvPr/>
        </p:nvSpPr>
        <p:spPr>
          <a:xfrm>
            <a:off x="539552" y="1590600"/>
            <a:ext cx="7992888" cy="4093428"/>
          </a:xfrm>
          <a:prstGeom prst="rect">
            <a:avLst/>
          </a:prstGeom>
          <a:noFill/>
        </p:spPr>
        <p:txBody>
          <a:bodyPr wrap="square" rtlCol="0">
            <a:spAutoFit/>
          </a:bodyPr>
          <a:lstStyle/>
          <a:p>
            <a:pPr marL="41148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Sketch based facial recognition has been well developed in recent years for its widely application on law enforcement. In this technology an experienced artist draws a sketch about the suspect according to the description of the witness. Then the sketch is transformed to a photorealistic face image. At last, the synthesized face photo is compared to the images from face datasets to find the suspect.</a:t>
            </a: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411480" indent="-342900" algn="just">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41148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This project will allow users to produce facial images from rough or even incomplete freehand sketches without prior knowledge of drawing techniques. </a:t>
            </a: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68580" indent="0" algn="just">
              <a:buNone/>
            </a:pPr>
            <a:endParaRPr lang="en-US" sz="2000" dirty="0">
              <a:latin typeface="Cambria" panose="02040503050406030204" pitchFamily="18" charset="0"/>
              <a:ea typeface="Cambria" panose="02040503050406030204" pitchFamily="18" charset="0"/>
              <a:cs typeface="Times New Roman" panose="02020603050405020304" pitchFamily="18" charset="0"/>
            </a:endParaRPr>
          </a:p>
          <a:p>
            <a:pPr marL="411480" indent="-342900" algn="just">
              <a:buSzPct val="120000"/>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83768" y="836712"/>
            <a:ext cx="3456384" cy="630942"/>
          </a:xfrm>
          <a:prstGeom prst="rect">
            <a:avLst/>
          </a:prstGeom>
          <a:noFill/>
        </p:spPr>
        <p:txBody>
          <a:bodyPr wrap="square" rtlCol="0">
            <a:spAutoFit/>
          </a:bodyPr>
          <a:lstStyle/>
          <a:p>
            <a:pPr algn="ctr"/>
            <a:r>
              <a:rPr lang="en-IN" sz="3500" dirty="0">
                <a:latin typeface="Cambria" panose="02040503050406030204" pitchFamily="18" charset="0"/>
                <a:ea typeface="Cambria" panose="02040503050406030204" pitchFamily="18" charset="0"/>
              </a:rPr>
              <a:t>Concepts</a:t>
            </a:r>
            <a:endParaRPr lang="en-IN" sz="3500" dirty="0">
              <a:latin typeface="Cambria" panose="02040503050406030204" pitchFamily="18" charset="0"/>
              <a:ea typeface="Cambria" panose="02040503050406030204" pitchFamily="18" charset="0"/>
            </a:endParaRPr>
          </a:p>
        </p:txBody>
      </p:sp>
      <p:sp>
        <p:nvSpPr>
          <p:cNvPr id="4" name="TextBox 3"/>
          <p:cNvSpPr txBox="1"/>
          <p:nvPr/>
        </p:nvSpPr>
        <p:spPr>
          <a:xfrm>
            <a:off x="-22611" y="1700808"/>
            <a:ext cx="9144000" cy="1938992"/>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rPr>
              <a:t>Facial Recognition </a:t>
            </a:r>
            <a:endParaRPr lang="en-IN" sz="2000" b="1"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Face recognition is a method of identifying or verifying  the identity of an  individual using their face. This process is carried out by using advanced computer algorithms. Face recognition systems can be used to identify people in photos, video, or in real-time. Law enforcement may also use mobile devices to identify people during police stops.</a:t>
            </a:r>
            <a:r>
              <a:rPr lang="en-US" dirty="0"/>
              <a:t> </a:t>
            </a:r>
            <a:r>
              <a:rPr lang="en-IN" sz="2000" b="1" dirty="0">
                <a:latin typeface="Cambria" panose="02040503050406030204" pitchFamily="18" charset="0"/>
                <a:ea typeface="Cambria" panose="02040503050406030204" pitchFamily="18" charset="0"/>
              </a:rPr>
              <a:t> </a:t>
            </a:r>
            <a:endParaRPr lang="en-IN" sz="2000" b="1" dirty="0">
              <a:latin typeface="Cambria" panose="02040503050406030204" pitchFamily="18" charset="0"/>
              <a:ea typeface="Cambria" panose="02040503050406030204" pitchFamily="18" charset="0"/>
            </a:endParaRPr>
          </a:p>
        </p:txBody>
      </p:sp>
      <p:pic>
        <p:nvPicPr>
          <p:cNvPr id="1028" name="Picture 4" descr="The concept of face recognition software and hardwa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45686" y="3872954"/>
            <a:ext cx="4932548" cy="29014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1403648" y="3848845"/>
            <a:ext cx="6081835" cy="2232248"/>
          </a:xfrm>
          <a:prstGeom prst="rect">
            <a:avLst/>
          </a:prstGeom>
        </p:spPr>
      </p:pic>
      <p:sp>
        <p:nvSpPr>
          <p:cNvPr id="7" name="TextBox 6"/>
          <p:cNvSpPr txBox="1"/>
          <p:nvPr/>
        </p:nvSpPr>
        <p:spPr>
          <a:xfrm>
            <a:off x="971600" y="1268760"/>
            <a:ext cx="7776864" cy="2554545"/>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Cambria" panose="02040503050406030204" pitchFamily="18" charset="0"/>
                <a:ea typeface="Cambria" panose="02040503050406030204" pitchFamily="18" charset="0"/>
              </a:rPr>
              <a:t>Sketch Based Facial Recognition</a:t>
            </a:r>
            <a:endParaRPr lang="en-IN" sz="2000" b="1" dirty="0">
              <a:latin typeface="Cambria" panose="02040503050406030204" pitchFamily="18" charset="0"/>
              <a:ea typeface="Cambria" panose="02040503050406030204" pitchFamily="18" charset="0"/>
            </a:endParaRPr>
          </a:p>
          <a:p>
            <a:r>
              <a:rPr lang="en-IN" sz="2000" b="1" dirty="0">
                <a:latin typeface="Cambria" panose="02040503050406030204" pitchFamily="18" charset="0"/>
                <a:ea typeface="Cambria" panose="02040503050406030204" pitchFamily="18" charset="0"/>
              </a:rPr>
              <a:t>       </a:t>
            </a:r>
            <a:endParaRPr lang="en-IN" sz="2000" b="1" dirty="0">
              <a:latin typeface="Cambria" panose="02040503050406030204" pitchFamily="18" charset="0"/>
              <a:ea typeface="Cambria" panose="02040503050406030204" pitchFamily="18" charset="0"/>
            </a:endParaRPr>
          </a:p>
          <a:p>
            <a:r>
              <a:rPr lang="en-IN" sz="2000" b="1" dirty="0">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A forensic artist prepares the sketch of the person as described by the eyewitness. Sometimes the sketch is not accurate enough to find the person , so we need a dedicated facial recognition system that will analyse the provided sketch and then produce realistic photo output from it and match it with the database to identify the person.</a:t>
            </a:r>
            <a:endParaRPr lang="en-IN" sz="2000" b="1"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IN" sz="2000" b="1"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
          <p:cNvSpPr/>
          <p:nvPr/>
        </p:nvSpPr>
        <p:spPr>
          <a:xfrm>
            <a:off x="278411" y="494177"/>
            <a:ext cx="8229000" cy="1142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IN" sz="4000" b="0" i="0" u="none" strike="noStrike" cap="none" dirty="0">
                <a:solidFill>
                  <a:srgbClr val="000000"/>
                </a:solidFill>
                <a:latin typeface="Cambria" panose="02040503050406030204"/>
                <a:ea typeface="Cambria" panose="02040503050406030204"/>
                <a:cs typeface="Cambria" panose="02040503050406030204"/>
                <a:sym typeface="Cambria" panose="02040503050406030204"/>
              </a:rPr>
              <a:t>Objectives</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3"/>
          <p:cNvSpPr/>
          <p:nvPr/>
        </p:nvSpPr>
        <p:spPr>
          <a:xfrm>
            <a:off x="3071802"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3"/>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3"/>
          <p:cNvSpPr/>
          <p:nvPr/>
        </p:nvSpPr>
        <p:spPr>
          <a:xfrm>
            <a:off x="393588" y="1445802"/>
            <a:ext cx="8457600" cy="4895100"/>
          </a:xfrm>
          <a:prstGeom prst="rect">
            <a:avLst/>
          </a:prstGeom>
          <a:noFill/>
          <a:ln>
            <a:noFill/>
          </a:ln>
        </p:spPr>
        <p:txBody>
          <a:bodyPr spcFirstLastPara="1" wrap="square" lIns="90000" tIns="45000" rIns="90000" bIns="45000" anchor="t" anchorCtr="0">
            <a:noAutofit/>
          </a:bodyPr>
          <a:lstStyle/>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000" dirty="0">
                <a:solidFill>
                  <a:schemeClr val="tx1"/>
                </a:solidFill>
                <a:latin typeface="Cambria" panose="02040503050406030204" pitchFamily="18" charset="0"/>
                <a:ea typeface="Cambria" panose="02040503050406030204" pitchFamily="18" charset="0"/>
              </a:rPr>
              <a:t>To perform various operation such as Pre-processing , Edge Detection , Feature Extraction  etc. on sketches.</a:t>
            </a:r>
            <a:endParaRPr lang="en-IN" sz="2000" dirty="0">
              <a:solidFill>
                <a:schemeClr val="tx1"/>
              </a:solidFill>
              <a:latin typeface="Cambria" panose="02040503050406030204" pitchFamily="18" charset="0"/>
              <a:ea typeface="Cambria" panose="02040503050406030204" pitchFamily="18" charset="0"/>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lang="en-IN" sz="2000" b="0" i="0" u="none" strike="noStrike" cap="none" dirty="0">
              <a:solidFill>
                <a:schemeClr val="tx1"/>
              </a:solidFill>
              <a:latin typeface="Cambria" panose="02040503050406030204" pitchFamily="18" charset="0"/>
              <a:ea typeface="Cambria" panose="02040503050406030204" pitchFamily="18" charset="0"/>
              <a:sym typeface="Arial" panose="020B060402020202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000" dirty="0">
                <a:solidFill>
                  <a:schemeClr val="tx1"/>
                </a:solidFill>
                <a:latin typeface="Cambria" panose="02040503050406030204" pitchFamily="18" charset="0"/>
                <a:ea typeface="Cambria" panose="02040503050406030204" pitchFamily="18" charset="0"/>
              </a:rPr>
              <a:t>To analyse the sketch and produce photorealistic facial images using CNN algorithm.</a:t>
            </a:r>
            <a:endParaRPr lang="en-IN" sz="2000" dirty="0">
              <a:solidFill>
                <a:schemeClr val="tx1"/>
              </a:solidFill>
              <a:latin typeface="Cambria" panose="02040503050406030204" pitchFamily="18" charset="0"/>
              <a:ea typeface="Cambria" panose="02040503050406030204" pitchFamily="18" charset="0"/>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endParaRPr lang="en-IN" sz="2000" b="0" i="0" u="none" strike="noStrike" cap="none" dirty="0">
              <a:solidFill>
                <a:schemeClr val="tx1"/>
              </a:solidFill>
              <a:latin typeface="Cambria" panose="02040503050406030204" pitchFamily="18" charset="0"/>
              <a:ea typeface="Cambria" panose="02040503050406030204" pitchFamily="18" charset="0"/>
              <a:sym typeface="Arial" panose="020B0604020202020204"/>
            </a:endParaRPr>
          </a:p>
          <a:p>
            <a:pPr marL="342900" marR="0" lvl="0" indent="-342900" algn="just" rtl="0">
              <a:lnSpc>
                <a:spcPct val="100000"/>
              </a:lnSpc>
              <a:spcBef>
                <a:spcPts val="0"/>
              </a:spcBef>
              <a:spcAft>
                <a:spcPts val="0"/>
              </a:spcAft>
              <a:buClr>
                <a:srgbClr val="000000"/>
              </a:buClr>
              <a:buSzPts val="2000"/>
              <a:buFont typeface="Arial" panose="020B0604020202020204" pitchFamily="34" charset="0"/>
              <a:buChar char="•"/>
            </a:pPr>
            <a:r>
              <a:rPr lang="en-IN" sz="2000" dirty="0">
                <a:solidFill>
                  <a:schemeClr val="tx1"/>
                </a:solidFill>
                <a:latin typeface="Cambria" panose="02040503050406030204" pitchFamily="18" charset="0"/>
                <a:ea typeface="Cambria" panose="02040503050406030204" pitchFamily="18" charset="0"/>
              </a:rPr>
              <a:t>The fusion of proposed architecture and deep learning algorithm will help to improve the performance and accuracy of facial recognition process.</a:t>
            </a:r>
            <a:endParaRPr lang="en-IN" sz="2000" b="0" i="0" u="none" strike="noStrike" cap="none" dirty="0">
              <a:solidFill>
                <a:schemeClr val="tx1"/>
              </a:solidFill>
              <a:latin typeface="Cambria" panose="02040503050406030204" pitchFamily="18" charset="0"/>
              <a:ea typeface="Cambria" panose="02040503050406030204" pitchFamily="18" charset="0"/>
              <a:sym typeface="Arial" panose="020B0604020202020204"/>
            </a:endParaRPr>
          </a:p>
          <a:p>
            <a:r>
              <a:rPr lang="en-US" sz="2000" dirty="0">
                <a:latin typeface="Cambria" panose="02040503050406030204" pitchFamily="18" charset="0"/>
                <a:ea typeface="Cambria" panose="02040503050406030204" pitchFamily="18" charset="0"/>
              </a:rPr>
              <a:t> </a:t>
            </a:r>
            <a:endParaRPr sz="3200" b="0" i="0" u="none" strike="noStrike" cap="none" dirty="0">
              <a:solidFill>
                <a:schemeClr val="tx1"/>
              </a:solidFill>
              <a:latin typeface="Cambria" panose="02040503050406030204" pitchFamily="18" charset="0"/>
              <a:ea typeface="Cambria" panose="02040503050406030204" pitchFamily="18" charset="0"/>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5"/>
          <p:cNvSpPr/>
          <p:nvPr/>
        </p:nvSpPr>
        <p:spPr>
          <a:xfrm>
            <a:off x="263555" y="495615"/>
            <a:ext cx="8229000" cy="1142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IN" sz="3500" dirty="0">
                <a:latin typeface="Cambria" panose="02040503050406030204"/>
                <a:ea typeface="Cambria" panose="02040503050406030204"/>
                <a:sym typeface="Cambria" panose="02040503050406030204"/>
              </a:rPr>
              <a:t>Problem Statement</a:t>
            </a:r>
            <a:endParaRPr sz="35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45"/>
          <p:cNvSpPr/>
          <p:nvPr/>
        </p:nvSpPr>
        <p:spPr>
          <a:xfrm>
            <a:off x="3143240" y="6477900"/>
            <a:ext cx="2894700" cy="3801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IN" sz="1200" b="0" i="0" u="none" strike="noStrike" cap="none" dirty="0">
                <a:solidFill>
                  <a:srgbClr val="8B8B8B"/>
                </a:solidFill>
                <a:latin typeface="Calibri" panose="020F0502020204030204"/>
                <a:ea typeface="Calibri" panose="020F0502020204030204"/>
                <a:cs typeface="Calibri" panose="020F0502020204030204"/>
                <a:sym typeface="Calibri" panose="020F0502020204030204"/>
              </a:rPr>
              <a:t>Dept. of Computer Engineering, RMDSSOE</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45"/>
          <p:cNvSpPr/>
          <p:nvPr/>
        </p:nvSpPr>
        <p:spPr>
          <a:xfrm>
            <a:off x="6553080" y="6356520"/>
            <a:ext cx="2133000" cy="364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45"/>
          <p:cNvSpPr/>
          <p:nvPr/>
        </p:nvSpPr>
        <p:spPr>
          <a:xfrm>
            <a:off x="323528" y="1858950"/>
            <a:ext cx="8152800" cy="4055700"/>
          </a:xfrm>
          <a:prstGeom prst="rect">
            <a:avLst/>
          </a:prstGeom>
          <a:noFill/>
          <a:ln>
            <a:noFill/>
          </a:ln>
        </p:spPr>
        <p:txBody>
          <a:bodyPr spcFirstLastPara="1" wrap="square" lIns="90000" tIns="45000" rIns="90000" bIns="45000" anchor="t" anchorCtr="0">
            <a:noAutofit/>
          </a:bodyPr>
          <a:lstStyle/>
          <a:p>
            <a:pPr marL="0" marR="0" lvl="0" indent="0" algn="just" rtl="0">
              <a:lnSpc>
                <a:spcPct val="100000"/>
              </a:lnSpc>
              <a:spcBef>
                <a:spcPts val="0"/>
              </a:spcBef>
              <a:spcAft>
                <a:spcPts val="0"/>
              </a:spcAft>
              <a:buClr>
                <a:srgbClr val="000000"/>
              </a:buClr>
              <a:buSzPts val="2000"/>
              <a:buFont typeface="Arial" panose="020B0604020202020204"/>
              <a:buNone/>
            </a:pPr>
            <a:endParaRPr sz="2000" b="0" i="0" u="none" strike="noStrike" cap="none" dirty="0">
              <a:solidFill>
                <a:srgbClr val="000000"/>
              </a:solidFill>
              <a:latin typeface="Cambria" panose="02040503050406030204"/>
              <a:ea typeface="Cambria" panose="02040503050406030204"/>
              <a:cs typeface="Cambria" panose="02040503050406030204"/>
              <a:sym typeface="Cambria" panose="02040503050406030204"/>
            </a:endParaRPr>
          </a:p>
        </p:txBody>
      </p:sp>
      <p:sp>
        <p:nvSpPr>
          <p:cNvPr id="2" name="TextBox 1"/>
          <p:cNvSpPr txBox="1"/>
          <p:nvPr/>
        </p:nvSpPr>
        <p:spPr>
          <a:xfrm>
            <a:off x="1115616" y="1626152"/>
            <a:ext cx="6264696"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Sketch based face recognition has become a popular area of research in computer vision, mainly due to increasing security demands, forensic investigation for criminal suspects and its potential, commercial and law enforcement applications.</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It is a very challenging problem and up to date and there is no feasible technique that provides a robust solution to all situations and different applications that forensic face sketch recognition may encounter.</a:t>
            </a:r>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This project focuses on developing a technique that provides a solution for an efficient face sketch identification system by improving the performance and accuracy .</a:t>
            </a:r>
            <a:endParaRPr lang="en-IN" sz="44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 </a:t>
            </a:r>
            <a:endParaRPr lang="en-IN" sz="4400"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8;p2"/>
          <p:cNvSpPr/>
          <p:nvPr/>
        </p:nvSpPr>
        <p:spPr>
          <a:xfrm>
            <a:off x="256204" y="908720"/>
            <a:ext cx="8229000" cy="9138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000000"/>
                </a:solidFill>
                <a:latin typeface="Arial" panose="020B0604020202020204"/>
                <a:ea typeface="Arial" panose="020B0604020202020204"/>
                <a:cs typeface="Arial" panose="020B0604020202020204"/>
                <a:sym typeface="Arial" panose="020B0604020202020204"/>
              </a:rPr>
              <a:t>Literature Survey</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table"/>
          <p:cNvPicPr>
            <a:picLocks noChangeAspect="1"/>
          </p:cNvPicPr>
          <p:nvPr/>
        </p:nvPicPr>
        <p:blipFill>
          <a:blip r:embed="rId1"/>
          <a:stretch>
            <a:fillRect/>
          </a:stretch>
        </p:blipFill>
        <p:spPr>
          <a:xfrm>
            <a:off x="256204" y="1822520"/>
            <a:ext cx="8631592" cy="48965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196752"/>
            <a:ext cx="6059016" cy="996720"/>
          </a:xfrm>
        </p:spPr>
        <p:txBody>
          <a:bodyPr>
            <a:normAutofit/>
          </a:bodyPr>
          <a:lstStyle/>
          <a:p>
            <a:endParaRPr lang="en-US" dirty="0"/>
          </a:p>
        </p:txBody>
      </p:sp>
      <p:graphicFrame>
        <p:nvGraphicFramePr>
          <p:cNvPr id="3" name="Table 6"/>
          <p:cNvGraphicFramePr>
            <a:graphicFrameLocks noGrp="1"/>
          </p:cNvGraphicFramePr>
          <p:nvPr/>
        </p:nvGraphicFramePr>
        <p:xfrm>
          <a:off x="467292" y="1053038"/>
          <a:ext cx="8352925" cy="5410200"/>
        </p:xfrm>
        <a:graphic>
          <a:graphicData uri="http://schemas.openxmlformats.org/drawingml/2006/table">
            <a:tbl>
              <a:tblPr firstRow="1" bandRow="1">
                <a:tableStyleId>{5C22544A-7EE6-4342-B048-85BDC9FD1C3A}</a:tableStyleId>
              </a:tblPr>
              <a:tblGrid>
                <a:gridCol w="720080"/>
                <a:gridCol w="720080"/>
                <a:gridCol w="1440160"/>
                <a:gridCol w="1296144"/>
                <a:gridCol w="1789911"/>
                <a:gridCol w="1193275"/>
                <a:gridCol w="1193275"/>
              </a:tblGrid>
              <a:tr h="634459">
                <a:tc>
                  <a:txBody>
                    <a:bodyPr/>
                    <a:lstStyle/>
                    <a:p>
                      <a:r>
                        <a:rPr lang="en-IN" dirty="0"/>
                        <a:t>Sr No </a:t>
                      </a:r>
                      <a:endParaRPr lang="en-IN" dirty="0"/>
                    </a:p>
                  </a:txBody>
                  <a:tcPr/>
                </a:tc>
                <a:tc>
                  <a:txBody>
                    <a:bodyPr/>
                    <a:lstStyle/>
                    <a:p>
                      <a:r>
                        <a:rPr lang="en-IN" dirty="0"/>
                        <a:t>Year </a:t>
                      </a:r>
                      <a:endParaRPr lang="en-IN" dirty="0"/>
                    </a:p>
                  </a:txBody>
                  <a:tcPr/>
                </a:tc>
                <a:tc>
                  <a:txBody>
                    <a:bodyPr/>
                    <a:lstStyle/>
                    <a:p>
                      <a:r>
                        <a:rPr lang="en-IN" dirty="0"/>
                        <a:t>Paper Title </a:t>
                      </a:r>
                      <a:endParaRPr lang="en-IN" dirty="0"/>
                    </a:p>
                  </a:txBody>
                  <a:tcPr/>
                </a:tc>
                <a:tc>
                  <a:txBody>
                    <a:bodyPr/>
                    <a:lstStyle/>
                    <a:p>
                      <a:r>
                        <a:rPr lang="en-IN" dirty="0"/>
                        <a:t>Author Names </a:t>
                      </a:r>
                      <a:endParaRPr lang="en-IN" dirty="0"/>
                    </a:p>
                  </a:txBody>
                  <a:tcPr/>
                </a:tc>
                <a:tc>
                  <a:txBody>
                    <a:bodyPr/>
                    <a:lstStyle/>
                    <a:p>
                      <a:r>
                        <a:rPr lang="en-IN" dirty="0"/>
                        <a:t>Abstract</a:t>
                      </a:r>
                      <a:endParaRPr lang="en-IN" dirty="0"/>
                    </a:p>
                  </a:txBody>
                  <a:tcPr/>
                </a:tc>
                <a:tc>
                  <a:txBody>
                    <a:bodyPr/>
                    <a:lstStyle/>
                    <a:p>
                      <a:r>
                        <a:rPr lang="en-IN" dirty="0"/>
                        <a:t>Advantages </a:t>
                      </a:r>
                      <a:endParaRPr lang="en-IN" dirty="0"/>
                    </a:p>
                  </a:txBody>
                  <a:tcPr/>
                </a:tc>
                <a:tc>
                  <a:txBody>
                    <a:bodyPr/>
                    <a:lstStyle/>
                    <a:p>
                      <a:r>
                        <a:rPr lang="en-IN" dirty="0"/>
                        <a:t>Disadvantages</a:t>
                      </a:r>
                      <a:endParaRPr lang="en-IN" dirty="0"/>
                    </a:p>
                  </a:txBody>
                  <a:tcPr/>
                </a:tc>
              </a:tr>
              <a:tr h="1450192">
                <a:tc>
                  <a:txBody>
                    <a:bodyPr/>
                    <a:lstStyle/>
                    <a:p>
                      <a:r>
                        <a:rPr lang="en-IN" dirty="0"/>
                        <a:t>5</a:t>
                      </a:r>
                      <a:endParaRPr lang="en-IN" dirty="0"/>
                    </a:p>
                  </a:txBody>
                  <a:tcPr/>
                </a:tc>
                <a:tc>
                  <a:txBody>
                    <a:bodyPr/>
                    <a:lstStyle/>
                    <a:p>
                      <a:r>
                        <a:rPr lang="en-IN" dirty="0"/>
                        <a:t>1993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ATTRIBUTE-CONTROLLEDFACEPHOTOSYNTHESISFROM SIMPLE LINE DRAWING </a:t>
                      </a:r>
                      <a:endParaRPr lang="en-US" sz="1200" b="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b="1" dirty="0">
                          <a:latin typeface="Times New Roman" panose="02020603050405020304" pitchFamily="18" charset="0"/>
                          <a:cs typeface="Times New Roman" panose="02020603050405020304" pitchFamily="18" charset="0"/>
                        </a:rPr>
                        <a:t>Qi Guo Ce Zhu </a:t>
                      </a:r>
                      <a:r>
                        <a:rPr lang="en-US" sz="1100" b="1" dirty="0" err="1">
                          <a:latin typeface="Times New Roman" panose="02020603050405020304" pitchFamily="18" charset="0"/>
                          <a:cs typeface="Times New Roman" panose="02020603050405020304" pitchFamily="18" charset="0"/>
                        </a:rPr>
                        <a:t>Zhiqiang</a:t>
                      </a:r>
                      <a:r>
                        <a:rPr lang="en-US" sz="1100" b="1" dirty="0">
                          <a:latin typeface="Times New Roman" panose="02020603050405020304" pitchFamily="18" charset="0"/>
                          <a:cs typeface="Times New Roman" panose="02020603050405020304" pitchFamily="18" charset="0"/>
                        </a:rPr>
                        <a:t> Xia </a:t>
                      </a:r>
                      <a:r>
                        <a:rPr lang="en-US" sz="1100" b="1" dirty="0" err="1">
                          <a:latin typeface="Times New Roman" panose="02020603050405020304" pitchFamily="18" charset="0"/>
                          <a:cs typeface="Times New Roman" panose="02020603050405020304" pitchFamily="18" charset="0"/>
                        </a:rPr>
                        <a:t>Zhengtao</a:t>
                      </a:r>
                      <a:r>
                        <a:rPr lang="en-US" sz="1100" b="1" dirty="0">
                          <a:latin typeface="Times New Roman" panose="02020603050405020304" pitchFamily="18" charset="0"/>
                          <a:cs typeface="Times New Roman" panose="02020603050405020304" pitchFamily="18" charset="0"/>
                        </a:rPr>
                        <a:t> Wang </a:t>
                      </a:r>
                      <a:r>
                        <a:rPr lang="en-US" sz="1100" b="1" dirty="0" err="1">
                          <a:latin typeface="Times New Roman" panose="02020603050405020304" pitchFamily="18" charset="0"/>
                          <a:cs typeface="Times New Roman" panose="02020603050405020304" pitchFamily="18" charset="0"/>
                        </a:rPr>
                        <a:t>Yipeng</a:t>
                      </a:r>
                      <a:r>
                        <a:rPr lang="en-US" sz="1100" b="1" dirty="0">
                          <a:latin typeface="Times New Roman" panose="02020603050405020304" pitchFamily="18" charset="0"/>
                          <a:cs typeface="Times New Roman" panose="02020603050405020304" pitchFamily="18" charset="0"/>
                        </a:rPr>
                        <a:t> Liu </a:t>
                      </a:r>
                      <a:endParaRPr lang="en-US" sz="1100" b="1"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100" b="1" dirty="0">
                          <a:latin typeface="Times New Roman" panose="02020603050405020304" pitchFamily="18" charset="0"/>
                          <a:cs typeface="Times New Roman" panose="02020603050405020304" pitchFamily="18" charset="0"/>
                        </a:rPr>
                        <a:t>Face photo synthesis from simple line drawing is a one-to many task as simple line drawing merely contains the contour of human face. to complicated natural scenes</a:t>
                      </a:r>
                      <a:endParaRPr lang="en-IN" sz="1100" dirty="0"/>
                    </a:p>
                  </a:txBody>
                  <a:tcPr/>
                </a:tc>
                <a:tc>
                  <a:txBody>
                    <a:bodyPr/>
                    <a:lstStyle/>
                    <a:p>
                      <a:r>
                        <a:rPr lang="en-IN" sz="1200" dirty="0"/>
                        <a:t>Task is simple as line drawing</a:t>
                      </a:r>
                      <a:endParaRPr lang="en-IN" sz="1200" dirty="0"/>
                    </a:p>
                  </a:txBody>
                  <a:tcPr/>
                </a:tc>
                <a:tc>
                  <a:txBody>
                    <a:bodyPr/>
                    <a:lstStyle/>
                    <a:p>
                      <a:r>
                        <a:rPr lang="en-US" sz="1100" b="1" dirty="0">
                          <a:latin typeface="Times New Roman" panose="02020603050405020304" pitchFamily="18" charset="0"/>
                          <a:cs typeface="Times New Roman" panose="02020603050405020304" pitchFamily="18" charset="0"/>
                        </a:rPr>
                        <a:t>Previous example based methods are over-dependent on the datasets and are hard to generalize</a:t>
                      </a:r>
                      <a:r>
                        <a:rPr lang="en-US" sz="1800" b="1" dirty="0">
                          <a:latin typeface="Times New Roman" panose="02020603050405020304" pitchFamily="18" charset="0"/>
                          <a:cs typeface="Times New Roman" panose="02020603050405020304" pitchFamily="18" charset="0"/>
                        </a:rPr>
                        <a:t> </a:t>
                      </a:r>
                      <a:endParaRPr lang="en-IN" dirty="0"/>
                    </a:p>
                  </a:txBody>
                  <a:tcPr/>
                </a:tc>
              </a:tr>
              <a:tr h="1752314">
                <a:tc>
                  <a:txBody>
                    <a:bodyPr/>
                    <a:lstStyle/>
                    <a:p>
                      <a:r>
                        <a:rPr lang="en-IN" dirty="0"/>
                        <a:t>6</a:t>
                      </a:r>
                      <a:endParaRPr lang="en-IN" dirty="0"/>
                    </a:p>
                  </a:txBody>
                  <a:tcPr/>
                </a:tc>
                <a:tc>
                  <a:txBody>
                    <a:bodyPr/>
                    <a:lstStyle/>
                    <a:p>
                      <a:r>
                        <a:rPr lang="en-IN" dirty="0"/>
                        <a:t>2005</a:t>
                      </a:r>
                      <a:endParaRPr lang="en-IN" dirty="0"/>
                    </a:p>
                  </a:txBody>
                  <a:tcPr/>
                </a:tc>
                <a:tc>
                  <a:txBody>
                    <a:bodyPr/>
                    <a:lstStyle/>
                    <a:p>
                      <a:r>
                        <a:rPr lang="en-US" sz="1100" b="0" dirty="0"/>
                        <a:t>A research on face cognition method with deep ensemble learning and feedback mechanism </a:t>
                      </a:r>
                      <a:endParaRPr lang="en-IN" sz="11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1" dirty="0">
                          <a:latin typeface="Times New Roman" panose="02020603050405020304" pitchFamily="18" charset="0"/>
                          <a:cs typeface="Times New Roman" panose="02020603050405020304" pitchFamily="18" charset="0"/>
                        </a:rPr>
                        <a:t>Fan </a:t>
                      </a:r>
                      <a:r>
                        <a:rPr lang="en-US" sz="1200" b="1" dirty="0" err="1">
                          <a:latin typeface="Times New Roman" panose="02020603050405020304" pitchFamily="18" charset="0"/>
                          <a:cs typeface="Times New Roman" panose="02020603050405020304" pitchFamily="18" charset="0"/>
                        </a:rPr>
                        <a:t>Yeping</a:t>
                      </a:r>
                      <a:r>
                        <a:rPr lang="en-US" sz="1200" b="1" dirty="0">
                          <a:latin typeface="Times New Roman" panose="02020603050405020304" pitchFamily="18" charset="0"/>
                          <a:cs typeface="Times New Roman" panose="02020603050405020304" pitchFamily="18" charset="0"/>
                        </a:rPr>
                        <a:t>, Yang </a:t>
                      </a:r>
                      <a:r>
                        <a:rPr lang="en-US" sz="1200" b="1" dirty="0" err="1">
                          <a:latin typeface="Times New Roman" panose="02020603050405020304" pitchFamily="18" charset="0"/>
                          <a:cs typeface="Times New Roman" panose="02020603050405020304" pitchFamily="18" charset="0"/>
                        </a:rPr>
                        <a:t>Desheng</a:t>
                      </a:r>
                      <a:r>
                        <a:rPr lang="en-US" sz="1200" b="1" dirty="0">
                          <a:latin typeface="Times New Roman" panose="02020603050405020304" pitchFamily="18" charset="0"/>
                          <a:cs typeface="Times New Roman" panose="02020603050405020304" pitchFamily="18" charset="0"/>
                        </a:rPr>
                        <a:t>, Ma </a:t>
                      </a:r>
                      <a:endParaRPr lang="en-US" sz="1200" b="1"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b="0" dirty="0"/>
                        <a:t>Face recognition technology is an import ant </a:t>
                      </a:r>
                      <a:r>
                        <a:rPr lang="en-US" sz="1100" b="0" dirty="0" err="1"/>
                        <a:t>researchfieldfordeeplearning</a:t>
                      </a:r>
                      <a:r>
                        <a:rPr lang="en-US" sz="1100" b="0" dirty="0"/>
                        <a:t>. In order to overcome the shortcomings of traditional open-loop face cognition mode and deep neural network structure</a:t>
                      </a:r>
                      <a:endParaRPr lang="en-US" sz="1100" b="0" dirty="0"/>
                    </a:p>
                    <a:p>
                      <a:endParaRPr lang="en-IN" sz="1100" dirty="0"/>
                    </a:p>
                  </a:txBody>
                  <a:tcPr/>
                </a:tc>
                <a:tc>
                  <a:txBody>
                    <a:bodyPr/>
                    <a:lstStyle/>
                    <a:p>
                      <a:r>
                        <a:rPr lang="en-US" sz="1200" b="0" dirty="0"/>
                        <a:t>open-loop face cognition mode and deep neural network structure</a:t>
                      </a:r>
                      <a:endParaRPr lang="en-IN" sz="1200" dirty="0"/>
                    </a:p>
                  </a:txBody>
                  <a:tcPr/>
                </a:tc>
                <a:tc>
                  <a:txBody>
                    <a:bodyPr/>
                    <a:lstStyle/>
                    <a:p>
                      <a:r>
                        <a:rPr lang="en-IN" sz="1200" dirty="0"/>
                        <a:t>Hard to detect face from sketch images</a:t>
                      </a:r>
                      <a:endParaRPr lang="en-IN" sz="1200" dirty="0"/>
                    </a:p>
                  </a:txBody>
                  <a:tcPr/>
                </a:tc>
              </a:tr>
              <a:tr h="1525722">
                <a:tc>
                  <a:txBody>
                    <a:bodyPr/>
                    <a:lstStyle/>
                    <a:p>
                      <a:r>
                        <a:rPr lang="en-IN" dirty="0"/>
                        <a:t>7</a:t>
                      </a:r>
                      <a:endParaRPr lang="en-IN" dirty="0"/>
                    </a:p>
                  </a:txBody>
                  <a:tcPr/>
                </a:tc>
                <a:tc>
                  <a:txBody>
                    <a:bodyPr/>
                    <a:lstStyle/>
                    <a:p>
                      <a:r>
                        <a:rPr lang="en-IN" dirty="0"/>
                        <a:t>2010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Real-Time and Accurate Face Detection Networks Based on Deep Learning</a:t>
                      </a:r>
                      <a:endParaRPr lang="en-US" sz="1200" b="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err="1">
                          <a:solidFill>
                            <a:schemeClr val="tx1"/>
                          </a:solidFill>
                          <a:latin typeface="Times New Roman" panose="02020603050405020304" pitchFamily="18" charset="0"/>
                          <a:cs typeface="Times New Roman" panose="02020603050405020304" pitchFamily="18" charset="0"/>
                        </a:rPr>
                        <a:t>Shuangq</a:t>
                      </a:r>
                      <a:r>
                        <a:rPr lang="en-US" sz="1200" dirty="0">
                          <a:solidFill>
                            <a:schemeClr val="tx1"/>
                          </a:solidFill>
                          <a:latin typeface="Times New Roman" panose="02020603050405020304" pitchFamily="18" charset="0"/>
                          <a:cs typeface="Times New Roman" panose="02020603050405020304" pitchFamily="18" charset="0"/>
                        </a:rPr>
                        <a:t> in Wang </a:t>
                      </a:r>
                      <a:endParaRPr lang="en-US" sz="1200" dirty="0">
                        <a:solidFill>
                          <a:schemeClr val="tx1"/>
                        </a:solidFill>
                        <a:latin typeface="Times New Roman" panose="02020603050405020304" pitchFamily="18" charset="0"/>
                        <a:cs typeface="Times New Roman" panose="02020603050405020304" pitchFamily="18" charset="0"/>
                      </a:endParaRPr>
                    </a:p>
                    <a:p>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latin typeface="Times New Roman" panose="02020603050405020304" pitchFamily="18" charset="0"/>
                          <a:cs typeface="Times New Roman" panose="02020603050405020304" pitchFamily="18" charset="0"/>
                        </a:rPr>
                        <a:t>. In this paper, we propose a real-time and accurate face detection network based on Mobile Nets, SSD (Single Shot Multi Box Detector) and FPN(Feature Pyramid Networks). </a:t>
                      </a:r>
                      <a:endParaRPr lang="en-US" sz="11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IN" sz="1200" dirty="0"/>
                        <a:t>Face detection is quite accurate here</a:t>
                      </a:r>
                      <a:endParaRPr lang="en-IN" sz="1200" dirty="0"/>
                    </a:p>
                  </a:txBody>
                  <a:tcPr/>
                </a:tc>
                <a:tc>
                  <a:txBody>
                    <a:bodyPr/>
                    <a:lstStyle/>
                    <a:p>
                      <a:r>
                        <a:rPr lang="en-IN" sz="1200" dirty="0"/>
                        <a:t>Problems related to </a:t>
                      </a:r>
                      <a:r>
                        <a:rPr lang="en-IN" sz="1200" dirty="0" err="1"/>
                        <a:t>sililarity</a:t>
                      </a:r>
                      <a:r>
                        <a:rPr lang="en-IN" sz="1200" dirty="0"/>
                        <a:t> measures not available</a:t>
                      </a:r>
                      <a:endParaRPr lang="en-IN" sz="12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196752"/>
            <a:ext cx="6059016" cy="996720"/>
          </a:xfrm>
        </p:spPr>
        <p:txBody>
          <a:bodyPr>
            <a:normAutofit/>
          </a:bodyPr>
          <a:lstStyle/>
          <a:p>
            <a:endParaRPr lang="en-US" dirty="0"/>
          </a:p>
        </p:txBody>
      </p:sp>
      <p:graphicFrame>
        <p:nvGraphicFramePr>
          <p:cNvPr id="3" name="Table 6"/>
          <p:cNvGraphicFramePr>
            <a:graphicFrameLocks noGrp="1"/>
          </p:cNvGraphicFramePr>
          <p:nvPr/>
        </p:nvGraphicFramePr>
        <p:xfrm>
          <a:off x="346710" y="405130"/>
          <a:ext cx="8450580" cy="6296025"/>
        </p:xfrm>
        <a:graphic>
          <a:graphicData uri="http://schemas.openxmlformats.org/drawingml/2006/table">
            <a:tbl>
              <a:tblPr firstRow="1" bandRow="1">
                <a:tableStyleId>{5C22544A-7EE6-4342-B048-85BDC9FD1C3A}</a:tableStyleId>
              </a:tblPr>
              <a:tblGrid>
                <a:gridCol w="728345"/>
                <a:gridCol w="728980"/>
                <a:gridCol w="1457325"/>
                <a:gridCol w="1310640"/>
                <a:gridCol w="1810385"/>
                <a:gridCol w="1208405"/>
                <a:gridCol w="1206500"/>
              </a:tblGrid>
              <a:tr h="640080">
                <a:tc>
                  <a:txBody>
                    <a:bodyPr/>
                    <a:lstStyle/>
                    <a:p>
                      <a:r>
                        <a:rPr lang="en-IN" dirty="0"/>
                        <a:t>Sr No </a:t>
                      </a:r>
                      <a:endParaRPr lang="en-IN" dirty="0"/>
                    </a:p>
                  </a:txBody>
                  <a:tcPr/>
                </a:tc>
                <a:tc>
                  <a:txBody>
                    <a:bodyPr/>
                    <a:lstStyle/>
                    <a:p>
                      <a:r>
                        <a:rPr lang="en-IN" dirty="0"/>
                        <a:t>Year </a:t>
                      </a:r>
                      <a:endParaRPr lang="en-IN" dirty="0"/>
                    </a:p>
                  </a:txBody>
                  <a:tcPr/>
                </a:tc>
                <a:tc>
                  <a:txBody>
                    <a:bodyPr/>
                    <a:lstStyle/>
                    <a:p>
                      <a:r>
                        <a:rPr lang="en-IN" dirty="0"/>
                        <a:t>Paper Title </a:t>
                      </a:r>
                      <a:endParaRPr lang="en-IN" dirty="0"/>
                    </a:p>
                  </a:txBody>
                  <a:tcPr/>
                </a:tc>
                <a:tc>
                  <a:txBody>
                    <a:bodyPr/>
                    <a:lstStyle/>
                    <a:p>
                      <a:r>
                        <a:rPr lang="en-IN" dirty="0"/>
                        <a:t>Author Names </a:t>
                      </a:r>
                      <a:endParaRPr lang="en-IN" dirty="0"/>
                    </a:p>
                  </a:txBody>
                  <a:tcPr/>
                </a:tc>
                <a:tc>
                  <a:txBody>
                    <a:bodyPr/>
                    <a:lstStyle/>
                    <a:p>
                      <a:r>
                        <a:rPr lang="en-IN" dirty="0"/>
                        <a:t>Abstract</a:t>
                      </a:r>
                      <a:endParaRPr lang="en-IN" dirty="0"/>
                    </a:p>
                  </a:txBody>
                  <a:tcPr/>
                </a:tc>
                <a:tc>
                  <a:txBody>
                    <a:bodyPr/>
                    <a:lstStyle/>
                    <a:p>
                      <a:r>
                        <a:rPr lang="en-IN" dirty="0"/>
                        <a:t>Advantages </a:t>
                      </a:r>
                      <a:endParaRPr lang="en-IN" dirty="0"/>
                    </a:p>
                  </a:txBody>
                  <a:tcPr/>
                </a:tc>
                <a:tc>
                  <a:txBody>
                    <a:bodyPr/>
                    <a:lstStyle/>
                    <a:p>
                      <a:r>
                        <a:rPr lang="en-IN" dirty="0"/>
                        <a:t>Disadvantages</a:t>
                      </a:r>
                      <a:endParaRPr lang="en-IN" dirty="0"/>
                    </a:p>
                  </a:txBody>
                  <a:tcPr/>
                </a:tc>
              </a:tr>
              <a:tr h="2225040">
                <a:tc>
                  <a:txBody>
                    <a:bodyPr/>
                    <a:lstStyle/>
                    <a:p>
                      <a:r>
                        <a:rPr lang="en-US" altLang="en-IN" dirty="0"/>
                        <a:t>8</a:t>
                      </a:r>
                      <a:endParaRPr lang="en-US" altLang="en-IN" dirty="0"/>
                    </a:p>
                  </a:txBody>
                  <a:tcPr/>
                </a:tc>
                <a:tc>
                  <a:txBody>
                    <a:bodyPr/>
                    <a:lstStyle/>
                    <a:p>
                      <a:r>
                        <a:rPr lang="en-US" altLang="en-IN" dirty="0"/>
                        <a:t>2021</a:t>
                      </a:r>
                      <a:endParaRPr lang="en-US" alt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Picture completion reveals developmental change in</a:t>
                      </a:r>
                      <a:endParaRPr lang="en-US" sz="12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representational drawing ability: An analysis using</a:t>
                      </a:r>
                      <a:endParaRPr lang="en-US" sz="12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a convolutional neural networkG </a:t>
                      </a:r>
                      <a:endParaRPr lang="en-US" sz="1200" b="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b="1">
                          <a:latin typeface="Times New Roman" panose="02020603050405020304" pitchFamily="18" charset="0"/>
                          <a:cs typeface="Times New Roman" panose="02020603050405020304" pitchFamily="18" charset="0"/>
                        </a:rPr>
                        <a:t>Anja Philippsen, Sho Tsuji and Yukie Nagai</a:t>
                      </a:r>
                      <a:r>
                        <a:rPr lang="en-US" sz="1100" b="1" dirty="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100" b="1" dirty="0">
                          <a:latin typeface="Times New Roman" panose="02020603050405020304" pitchFamily="18" charset="0"/>
                          <a:cs typeface="Times New Roman" panose="02020603050405020304" pitchFamily="18" charset="0"/>
                        </a:rPr>
                        <a:t>Drawings of children may provide unique insights</a:t>
                      </a:r>
                      <a:endParaRPr lang="en-US" sz="1100" b="1"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into their cognition. Previous research showed that children's</a:t>
                      </a:r>
                      <a:endParaRPr lang="en-US" sz="1100" b="1"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ability to draw objects distinctively develops with increasing age.</a:t>
                      </a:r>
                      <a:endParaRPr lang="en-US" sz="1100" b="1" dirty="0">
                        <a:latin typeface="Times New Roman" panose="02020603050405020304" pitchFamily="18" charset="0"/>
                        <a:cs typeface="Times New Roman" panose="02020603050405020304" pitchFamily="18" charset="0"/>
                      </a:endParaRPr>
                    </a:p>
                    <a:p>
                      <a:endParaRPr lang="en-US" sz="1100" b="1" dirty="0">
                        <a:latin typeface="Times New Roman" panose="02020603050405020304" pitchFamily="18" charset="0"/>
                        <a:cs typeface="Times New Roman" panose="02020603050405020304" pitchFamily="18" charset="0"/>
                      </a:endParaRPr>
                    </a:p>
                  </a:txBody>
                  <a:tcPr/>
                </a:tc>
                <a:tc>
                  <a:txBody>
                    <a:bodyPr/>
                    <a:lstStyle/>
                    <a:p>
                      <a:r>
                        <a:rPr lang="en-IN" sz="1200" dirty="0"/>
                        <a:t>Representation ofdrawing styles in different network layers</a:t>
                      </a:r>
                      <a:endParaRPr lang="en-IN" sz="1200" dirty="0"/>
                    </a:p>
                  </a:txBody>
                  <a:tcPr/>
                </a:tc>
                <a:tc>
                  <a:txBody>
                    <a:bodyPr/>
                    <a:lstStyle/>
                    <a:p>
                      <a:r>
                        <a:rPr lang="en-IN" sz="1400" dirty="0"/>
                        <a:t>Detection can be vulnerable. We’ve outlined the way in which facial detection can be thrown off;</a:t>
                      </a:r>
                      <a:endParaRPr lang="en-IN" sz="1400" dirty="0"/>
                    </a:p>
                  </a:txBody>
                  <a:tcPr/>
                </a:tc>
              </a:tr>
              <a:tr h="1753235">
                <a:tc>
                  <a:txBody>
                    <a:bodyPr/>
                    <a:lstStyle/>
                    <a:p>
                      <a:r>
                        <a:rPr lang="en-US" altLang="en-IN" dirty="0"/>
                        <a:t>9</a:t>
                      </a:r>
                      <a:endParaRPr lang="en-US" altLang="en-IN" dirty="0"/>
                    </a:p>
                  </a:txBody>
                  <a:tcPr/>
                </a:tc>
                <a:tc>
                  <a:txBody>
                    <a:bodyPr/>
                    <a:lstStyle/>
                    <a:p>
                      <a:r>
                        <a:rPr lang="en-US" altLang="en-IN" dirty="0"/>
                        <a:t>2017</a:t>
                      </a:r>
                      <a:endParaRPr lang="en-US" altLang="en-IN" dirty="0"/>
                    </a:p>
                  </a:txBody>
                  <a:tcPr/>
                </a:tc>
                <a:tc>
                  <a:txBody>
                    <a:bodyPr/>
                    <a:lstStyle/>
                    <a:p>
                      <a:r>
                        <a:rPr lang="en-US" sz="1100" b="0" dirty="0"/>
                        <a:t> Sketch-based Manga Retrieval using Deep Features</a:t>
                      </a:r>
                      <a:endParaRPr lang="en-US" sz="1100" b="0" dirty="0"/>
                    </a:p>
                  </a:txBody>
                  <a:tcPr/>
                </a:tc>
                <a:tc>
                  <a:txBody>
                    <a:bodyPr/>
                    <a:lstStyle/>
                    <a:p>
                      <a:r>
                        <a:rPr lang="en-IN" sz="1400" dirty="0"/>
                        <a:t>Rei Narita</a:t>
                      </a:r>
                      <a:r>
                        <a:rPr lang="en-US" altLang="en-IN" sz="1400" dirty="0"/>
                        <a:t>,</a:t>
                      </a:r>
                      <a:endParaRPr lang="en-IN" sz="1400" dirty="0"/>
                    </a:p>
                    <a:p>
                      <a:r>
                        <a:rPr lang="en-IN" sz="1400" dirty="0"/>
                        <a:t>Koki</a:t>
                      </a:r>
                      <a:r>
                        <a:rPr lang="en-US" altLang="en-IN" sz="1400" dirty="0"/>
                        <a:t> </a:t>
                      </a:r>
                      <a:r>
                        <a:rPr lang="en-IN" sz="1400" dirty="0"/>
                        <a:t>Tsubota</a:t>
                      </a:r>
                      <a:r>
                        <a:rPr lang="en-US" altLang="en-IN" sz="1400" dirty="0"/>
                        <a:t>, </a:t>
                      </a:r>
                      <a:r>
                        <a:rPr lang="en-IN" sz="1400" dirty="0"/>
                        <a:t>Toshihiko Yamasaki</a:t>
                      </a:r>
                      <a:r>
                        <a:rPr lang="en-US" altLang="en-IN" sz="1400" dirty="0"/>
                        <a:t>,</a:t>
                      </a:r>
                      <a:endParaRPr lang="en-IN" sz="1400" dirty="0"/>
                    </a:p>
                    <a:p>
                      <a:r>
                        <a:rPr lang="en-IN" sz="1400" dirty="0"/>
                        <a:t>Kiyoharu Aizawa</a:t>
                      </a:r>
                      <a:endParaRPr lang="en-IN" sz="1400" dirty="0"/>
                    </a:p>
                  </a:txBody>
                  <a:tcPr/>
                </a:tc>
                <a:tc>
                  <a:txBody>
                    <a:bodyPr/>
                    <a:lstStyle/>
                    <a:p>
                      <a:r>
                        <a:rPr lang="en-IN" sz="1100" b="1" dirty="0"/>
                        <a:t>Manga, Japanese comics, are globally popular, and</a:t>
                      </a:r>
                      <a:endParaRPr lang="en-IN" sz="1100" b="1" dirty="0"/>
                    </a:p>
                    <a:p>
                      <a:r>
                        <a:rPr lang="en-IN" sz="1100" b="1" dirty="0"/>
                        <a:t>the digital manga (e-manga) market is growing year by year. E_x0002_manga has a limitation in its search methodology</a:t>
                      </a:r>
                      <a:endParaRPr lang="en-IN" sz="1100" b="1" dirty="0"/>
                    </a:p>
                  </a:txBody>
                  <a:tcPr/>
                </a:tc>
                <a:tc>
                  <a:txBody>
                    <a:bodyPr/>
                    <a:lstStyle/>
                    <a:p>
                      <a:r>
                        <a:rPr lang="en-IN" sz="1200" dirty="0"/>
                        <a:t>This search</a:t>
                      </a:r>
                      <a:endParaRPr lang="en-IN" sz="1200" dirty="0"/>
                    </a:p>
                    <a:p>
                      <a:r>
                        <a:rPr lang="en-IN" sz="1200" dirty="0"/>
                        <a:t>methodology cannot take images of manga into account.</a:t>
                      </a:r>
                      <a:endParaRPr lang="en-IN" sz="1200" dirty="0"/>
                    </a:p>
                  </a:txBody>
                  <a:tcPr/>
                </a:tc>
                <a:tc>
                  <a:txBody>
                    <a:bodyPr/>
                    <a:lstStyle/>
                    <a:p>
                      <a:r>
                        <a:rPr lang="en-IN" sz="1200" dirty="0"/>
                        <a:t> it was difficult to collect and</a:t>
                      </a:r>
                      <a:endParaRPr lang="en-IN" sz="1200" dirty="0"/>
                    </a:p>
                    <a:p>
                      <a:r>
                        <a:rPr lang="en-IN" sz="1200" dirty="0"/>
                        <a:t>use manga images for research because of copyright issues.</a:t>
                      </a:r>
                      <a:endParaRPr lang="en-IN" sz="1200" dirty="0"/>
                    </a:p>
                  </a:txBody>
                  <a:tcPr/>
                </a:tc>
              </a:tr>
              <a:tr h="1677670">
                <a:tc>
                  <a:txBody>
                    <a:bodyPr/>
                    <a:lstStyle/>
                    <a:p>
                      <a:r>
                        <a:rPr lang="en-US" altLang="en-IN" dirty="0"/>
                        <a:t>10</a:t>
                      </a:r>
                      <a:endParaRPr lang="en-US" altLang="en-IN" dirty="0"/>
                    </a:p>
                  </a:txBody>
                  <a:tcPr/>
                </a:tc>
                <a:tc>
                  <a:txBody>
                    <a:bodyPr/>
                    <a:lstStyle/>
                    <a:p>
                      <a:r>
                        <a:rPr lang="en-IN" dirty="0"/>
                        <a:t>201</a:t>
                      </a:r>
                      <a:r>
                        <a:rPr lang="en-US" altLang="en-IN" dirty="0"/>
                        <a:t>8</a:t>
                      </a:r>
                      <a:endParaRPr lang="en-US" alt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200" dirty="0"/>
                        <a:t>MULTI-LABEL NETWORKS FOR FACE ATTRIBUTES CLASSIFICATION</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a:solidFill>
                            <a:schemeClr val="tx1"/>
                          </a:solidFill>
                          <a:latin typeface="Times New Roman" panose="02020603050405020304" pitchFamily="18" charset="0"/>
                          <a:cs typeface="Times New Roman" panose="02020603050405020304" pitchFamily="18" charset="0"/>
                        </a:rPr>
                        <a:t>Sara Atito Aly .Berrin Yanikoglu</a:t>
                      </a:r>
                      <a:r>
                        <a:rPr lang="en-US" sz="1200" dirty="0">
                          <a:solidFill>
                            <a:schemeClr val="tx1"/>
                          </a:solidFill>
                          <a:latin typeface="Times New Roman" panose="02020603050405020304" pitchFamily="18" charset="0"/>
                          <a:cs typeface="Times New Roman" panose="02020603050405020304" pitchFamily="18" charset="0"/>
                        </a:rPr>
                        <a:t> </a:t>
                      </a:r>
                      <a:endParaRPr lang="en-US" sz="1200" dirty="0">
                        <a:solidFill>
                          <a:schemeClr val="tx1"/>
                        </a:solidFill>
                        <a:latin typeface="Times New Roman" panose="02020603050405020304" pitchFamily="18" charset="0"/>
                        <a:cs typeface="Times New Roman" panose="02020603050405020304" pitchFamily="18" charset="0"/>
                      </a:endParaRPr>
                    </a:p>
                    <a:p>
                      <a:endParaRPr lang="en-IN" sz="1200" dirty="0"/>
                    </a:p>
                  </a:txBody>
                  <a:tcPr/>
                </a:tc>
                <a:tc>
                  <a:txBody>
                    <a:bodyPr/>
                    <a:lstStyle/>
                    <a:p>
                      <a:r>
                        <a:rPr lang="en-IN" sz="1200" dirty="0"/>
                        <a:t>Face attributes classification is drawing attention as a research</a:t>
                      </a:r>
                      <a:endParaRPr lang="en-IN" sz="1200" dirty="0"/>
                    </a:p>
                    <a:p>
                      <a:r>
                        <a:rPr lang="en-IN" sz="1200" dirty="0"/>
                        <a:t>topic with applications in multiple domains, such as video</a:t>
                      </a:r>
                      <a:endParaRPr lang="en-IN" sz="1200" dirty="0"/>
                    </a:p>
                    <a:p>
                      <a:r>
                        <a:rPr lang="en-IN" sz="1200" dirty="0"/>
                        <a:t>surveillance and social media analysis.</a:t>
                      </a:r>
                      <a:endParaRPr lang="en-IN" sz="1200" dirty="0"/>
                    </a:p>
                  </a:txBody>
                  <a:tcPr/>
                </a:tc>
                <a:tc>
                  <a:txBody>
                    <a:bodyPr/>
                    <a:lstStyle/>
                    <a:p>
                      <a:r>
                        <a:rPr lang="en-IN" sz="1000" dirty="0"/>
                        <a:t>Better security. Face detection augments surveillance tactics and forms the basis of the identification process of terrorists and criminals</a:t>
                      </a:r>
                      <a:endParaRPr lang="en-IN" sz="1000" dirty="0"/>
                    </a:p>
                  </a:txBody>
                  <a:tcPr/>
                </a:tc>
                <a:tc>
                  <a:txBody>
                    <a:bodyPr/>
                    <a:lstStyle/>
                    <a:p>
                      <a:r>
                        <a:rPr lang="en-IN" sz="1200" dirty="0"/>
                        <a:t>Huge storage requirements. Machine learning technology requires powerful data storage;</a:t>
                      </a:r>
                      <a:endParaRPr lang="en-IN" sz="1200" dirty="0"/>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6478</Words>
  <Application>WPS Presentation</Application>
  <PresentationFormat>On-screen Show (4:3)</PresentationFormat>
  <Paragraphs>221</Paragraphs>
  <Slides>13</Slides>
  <Notes>6</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13</vt:i4>
      </vt:variant>
    </vt:vector>
  </HeadingPairs>
  <TitlesOfParts>
    <vt:vector size="32" baseType="lpstr">
      <vt:lpstr>Arial</vt:lpstr>
      <vt:lpstr>SimSun</vt:lpstr>
      <vt:lpstr>Wingdings</vt:lpstr>
      <vt:lpstr>Arial</vt:lpstr>
      <vt:lpstr>Wingdings 2</vt:lpstr>
      <vt:lpstr>Times New Roman</vt:lpstr>
      <vt:lpstr>Cambria</vt:lpstr>
      <vt:lpstr>Cantarell</vt:lpstr>
      <vt:lpstr>Segoe Print</vt:lpstr>
      <vt:lpstr>Calibri</vt:lpstr>
      <vt:lpstr>Cambria</vt:lpstr>
      <vt:lpstr>Times New Roman</vt:lpstr>
      <vt:lpstr>charter</vt:lpstr>
      <vt:lpstr>Merriweather</vt:lpstr>
      <vt:lpstr>Calibri</vt:lpstr>
      <vt:lpstr>Constantia</vt:lpstr>
      <vt:lpstr>Microsoft YaHei</vt:lpstr>
      <vt:lpstr>Arial Unicode MS</vt:lpstr>
      <vt:lpstr>Flow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Technology We Are Using</vt:lpstr>
      <vt:lpstr>Algorithm We Are Using</vt:lpstr>
      <vt:lpstr>		     WHY CNN ??</vt:lpstr>
      <vt:lpstr>	    HOW WILL IT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atharv</cp:lastModifiedBy>
  <cp:revision>49</cp:revision>
  <dcterms:created xsi:type="dcterms:W3CDTF">2021-12-20T12:21:31Z</dcterms:created>
  <dcterms:modified xsi:type="dcterms:W3CDTF">2021-12-20T13:00:29Z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587BA77BCD9C43539D40D59F779DF2E0</vt:lpwstr>
  </property>
  <property fmtid="{D5CDD505-2E9C-101B-9397-08002B2CF9AE}" pid="3" name="KSOProductBuildVer">
    <vt:lpwstr>1033-11.2.0.10382</vt:lpwstr>
  </property>
</Properties>
</file>