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3"/>
  </p:notesMasterIdLst>
  <p:sldIdLst>
    <p:sldId id="256" r:id="rId2"/>
    <p:sldId id="258" r:id="rId3"/>
    <p:sldId id="259" r:id="rId4"/>
    <p:sldId id="260" r:id="rId5"/>
    <p:sldId id="270" r:id="rId6"/>
    <p:sldId id="271" r:id="rId7"/>
    <p:sldId id="263" r:id="rId8"/>
    <p:sldId id="269" r:id="rId9"/>
    <p:sldId id="280" r:id="rId10"/>
    <p:sldId id="286" r:id="rId11"/>
    <p:sldId id="273" r:id="rId12"/>
    <p:sldId id="274" r:id="rId13"/>
    <p:sldId id="275" r:id="rId14"/>
    <p:sldId id="284" r:id="rId15"/>
    <p:sldId id="282" r:id="rId16"/>
    <p:sldId id="283" r:id="rId17"/>
    <p:sldId id="288" r:id="rId18"/>
    <p:sldId id="272" r:id="rId19"/>
    <p:sldId id="285" r:id="rId20"/>
    <p:sldId id="281" r:id="rId21"/>
    <p:sldId id="287"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D91A6E-51E8-4D65-ADAD-B47350F5D8DC}" v="91" dt="2021-12-23T05:30:38.373"/>
    <p1510:client id="{D04CA5D9-F0BA-46CC-BFB9-310A81220504}" v="2" dt="2021-12-23T05:34:14.423"/>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57" autoAdjust="0"/>
  </p:normalViewPr>
  <p:slideViewPr>
    <p:cSldViewPr>
      <p:cViewPr varScale="1">
        <p:scale>
          <a:sx n="64" d="100"/>
          <a:sy n="64" d="100"/>
        </p:scale>
        <p:origin x="15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theme" Target="theme/theme1.xml" Id="rId26" /><Relationship Type="http://schemas.openxmlformats.org/officeDocument/2006/relationships/slide" Target="slides/slide2.xml" Id="rId3" /><Relationship Type="http://schemas.openxmlformats.org/officeDocument/2006/relationships/slide" Target="slides/slide20.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viewProps" Target="viewProps.xml" Id="rId25"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microsoft.com/office/2015/10/relationships/revisionInfo" Target="revisionInfo.xml" Id="rId29"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presProps" Target="presProps.xml" Id="rId24"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notesMaster" Target="notesMasters/notesMaster1.xml" Id="rId23"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tableStyles" Target="tableStyles.xml" Id="rId27"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txBox="1">
            <a:spLocks noGrp="1"/>
          </p:cNvSpPr>
          <p:nvPr>
            <p:ph type="hdr" idx="3"/>
          </p:nvPr>
        </p:nvSpPr>
        <p:spPr>
          <a:xfrm>
            <a:off x="0" y="0"/>
            <a:ext cx="3280800" cy="53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6" name="Google Shape;6;n"/>
          <p:cNvSpPr txBox="1">
            <a:spLocks noGrp="1"/>
          </p:cNvSpPr>
          <p:nvPr>
            <p:ph type="dt" idx="10"/>
          </p:nvPr>
        </p:nvSpPr>
        <p:spPr>
          <a:xfrm>
            <a:off x="4278960" y="0"/>
            <a:ext cx="3280800" cy="53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n"/>
          <p:cNvSpPr txBox="1">
            <a:spLocks noGrp="1"/>
          </p:cNvSpPr>
          <p:nvPr>
            <p:ph type="ftr" idx="11"/>
          </p:nvPr>
        </p:nvSpPr>
        <p:spPr>
          <a:xfrm>
            <a:off x="0" y="10157400"/>
            <a:ext cx="3280800" cy="5343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fld>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1:notes"/>
          <p:cNvSpPr txBox="1">
            <a:spLocks noGrp="1"/>
          </p:cNvSpPr>
          <p:nvPr>
            <p:ph type="body" idx="1"/>
          </p:nvPr>
        </p:nvSpPr>
        <p:spPr>
          <a:xfrm>
            <a:off x="685800" y="4343400"/>
            <a:ext cx="5485800" cy="411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165" name="Google Shape;165;p1:notes"/>
          <p:cNvSpPr/>
          <p:nvPr/>
        </p:nvSpPr>
        <p:spPr>
          <a:xfrm>
            <a:off x="0" y="8685360"/>
            <a:ext cx="2971200" cy="456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3:notes"/>
          <p:cNvSpPr txBox="1">
            <a:spLocks noGrp="1"/>
          </p:cNvSpPr>
          <p:nvPr>
            <p:ph type="body" idx="1"/>
          </p:nvPr>
        </p:nvSpPr>
        <p:spPr>
          <a:xfrm>
            <a:off x="685800" y="4343400"/>
            <a:ext cx="5485800" cy="411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180" name="Google Shape;180;p3:notes"/>
          <p:cNvSpPr/>
          <p:nvPr/>
        </p:nvSpPr>
        <p:spPr>
          <a:xfrm>
            <a:off x="0" y="8685360"/>
            <a:ext cx="2971200" cy="456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5: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5: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6: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6: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IN" sz="1400" b="0" i="0" u="none" strike="noStrike" cap="none"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8</a:t>
            </a:fld>
            <a:endPar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IN" sz="1400" b="0" i="0" u="none" strike="noStrike" cap="none"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9</a:t>
            </a:fld>
            <a:endPar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IN" sz="1400" b="0" i="0" u="none" strike="noStrike" cap="none"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11</a:t>
            </a:fld>
            <a:endPar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B5D33D8-D29A-47D1-AC1D-95C50D0F529A}" type="datetime1">
              <a:rPr lang="en-US" smtClean="0"/>
              <a:t>12/22/2021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7D3F8A-EDED-4A57-BC04-0298AA08490C}" type="datetime1">
              <a:rPr lang="en-US" smtClean="0"/>
              <a:t>12/22/2021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C0DF86-836E-4B1F-82D1-03751B2C8ABF}" type="datetime1">
              <a:rPr lang="en-US" smtClean="0"/>
              <a:t>12/22/2021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FA4581-CEFE-4E64-B650-B4E5E5393C7C}" type="datetime1">
              <a:rPr lang="en-US" smtClean="0"/>
              <a:t>12/22/2021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665BD90-86B6-4BAD-B6CF-B01E994746F9}" type="datetime1">
              <a:rPr lang="en-US" smtClean="0"/>
              <a:t>12/22/2021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3D09D9B-15D6-4491-ABBD-C2F6527260FF}" type="datetime1">
              <a:rPr lang="en-US" smtClean="0"/>
              <a:t>12/22/2021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3FFB4C5-D91B-4552-9A85-3C77DC700819}" type="datetime1">
              <a:rPr lang="en-US" smtClean="0"/>
              <a:t>12/22/2021</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792C10B-461B-43E3-BE54-8B8933238FA2}" type="datetime1">
              <a:rPr lang="en-US" smtClean="0"/>
              <a:t>12/22/2021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50033-0FD9-414F-89B2-3E24D030DC6D}" type="datetime1">
              <a:rPr lang="en-US" smtClean="0"/>
              <a:t>12/22/2021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29DEA23-D0FC-4ABF-BC89-E2AD53D027EA}" type="datetime1">
              <a:rPr lang="en-US" smtClean="0"/>
              <a:t>12/22/2021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1C8BF97-1460-4924-ABD2-A88011C9E6BD}" type="datetime1">
              <a:rPr lang="en-US" smtClean="0"/>
              <a:t>12/22/2021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D986D0D-8755-4E66-B708-3B32C1E55DBC}" type="datetime1">
              <a:rPr lang="en-US" smtClean="0"/>
              <a:t>12/22/2021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
          <p:cNvSpPr/>
          <p:nvPr/>
        </p:nvSpPr>
        <p:spPr>
          <a:xfrm>
            <a:off x="380880" y="1828800"/>
            <a:ext cx="8381100" cy="1904400"/>
          </a:xfrm>
          <a:prstGeom prst="rect">
            <a:avLst/>
          </a:prstGeom>
          <a:noFill/>
          <a:ln>
            <a:noFill/>
          </a:ln>
        </p:spPr>
        <p:txBody>
          <a:bodyPr spcFirstLastPara="1" wrap="square" lIns="90000" tIns="45000" rIns="90000" bIns="45000" anchor="ctr" anchorCtr="0">
            <a:noAutofit/>
          </a:bodyPr>
          <a:lstStyle/>
          <a:p>
            <a:pPr marL="0" marR="0" lvl="0" indent="0" algn="ctr" rtl="0">
              <a:lnSpc>
                <a:spcPct val="150000"/>
              </a:lnSpc>
              <a:spcBef>
                <a:spcPts val="0"/>
              </a:spcBef>
              <a:spcAft>
                <a:spcPts val="0"/>
              </a:spcAft>
              <a:buClr>
                <a:srgbClr val="000000"/>
              </a:buClr>
              <a:buSzPts val="2340"/>
              <a:buFont typeface="Arial" panose="020B0604020202020204"/>
              <a:buNone/>
            </a:pPr>
            <a:r>
              <a:rPr lang="en-IN" sz="2340" b="1"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RMD Sinhgad  School of Engineering</a:t>
            </a:r>
            <a:br>
              <a:rPr lang="en-IN" sz="1170" b="0" i="0" u="none" strike="noStrike" cap="none" dirty="0">
                <a:solidFill>
                  <a:srgbClr val="000000"/>
                </a:solidFill>
                <a:latin typeface="Arial" panose="020B0604020202020204"/>
                <a:ea typeface="Arial" panose="020B0604020202020204"/>
                <a:cs typeface="Arial" panose="020B0604020202020204"/>
                <a:sym typeface="Arial" panose="020B0604020202020204"/>
              </a:rPr>
            </a:br>
            <a:r>
              <a:rPr lang="en-IN" sz="1755" b="1"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Department of Computer Engineering</a:t>
            </a:r>
            <a:br>
              <a:rPr lang="en-IN" sz="1170" b="0" i="0" u="none" strike="noStrike" cap="none" dirty="0">
                <a:solidFill>
                  <a:srgbClr val="000000"/>
                </a:solidFill>
                <a:latin typeface="Arial" panose="020B0604020202020204"/>
                <a:ea typeface="Arial" panose="020B0604020202020204"/>
                <a:cs typeface="Arial" panose="020B0604020202020204"/>
                <a:sym typeface="Arial" panose="020B0604020202020204"/>
              </a:rPr>
            </a:br>
            <a:r>
              <a:rPr lang="en-IN" sz="2015"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 </a:t>
            </a:r>
            <a:r>
              <a:rPr lang="en-IN" sz="286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a:t>
            </a:r>
            <a:r>
              <a:rPr lang="en-IN" sz="1755" b="1" dirty="0">
                <a:solidFill>
                  <a:srgbClr val="FF0000"/>
                </a:solidFill>
                <a:latin typeface="Cantarell"/>
                <a:ea typeface="Cambria" panose="02040503050406030204"/>
                <a:cs typeface="Cambria" panose="02040503050406030204"/>
                <a:sym typeface="Cantarell"/>
              </a:rPr>
              <a:t>Face Recognition On The Basis Of Sketch</a:t>
            </a:r>
            <a:r>
              <a:rPr lang="en-IN" sz="286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a:t>
            </a:r>
            <a:endParaRPr sz="286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1"/>
          <p:cNvSpPr/>
          <p:nvPr/>
        </p:nvSpPr>
        <p:spPr>
          <a:xfrm>
            <a:off x="539552" y="3613188"/>
            <a:ext cx="7301700" cy="269613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Presented By:</a:t>
            </a:r>
            <a:endParaRPr lang="en-US" sz="2400" dirty="0">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Swapnil Sohale</a:t>
            </a:r>
          </a:p>
          <a:p>
            <a:pPr marL="0" marR="0" lvl="0" indent="0" algn="l" rtl="0">
              <a:lnSpc>
                <a:spcPct val="100000"/>
              </a:lnSpc>
              <a:spcBef>
                <a:spcPts val="0"/>
              </a:spcBef>
              <a:spcAft>
                <a:spcPts val="0"/>
              </a:spcAft>
              <a:buClr>
                <a:srgbClr val="000000"/>
              </a:buClr>
              <a:buSzPts val="2400"/>
              <a:buFont typeface="Arial" panose="020B0604020202020204"/>
              <a:buNone/>
            </a:pPr>
            <a:r>
              <a:rPr lang="en-US" sz="2400" b="1" dirty="0">
                <a:latin typeface="Cambria" panose="02040503050406030204"/>
                <a:ea typeface="Cambria" panose="02040503050406030204"/>
                <a:cs typeface="Cambria" panose="02040503050406030204"/>
                <a:sym typeface="Cambria" panose="02040503050406030204"/>
              </a:rPr>
              <a:t>Atharv Deshpande</a:t>
            </a:r>
          </a:p>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Viraj Bhise</a:t>
            </a:r>
          </a:p>
          <a:p>
            <a:pPr marL="0" marR="0" lvl="0" indent="0" algn="l" rtl="0">
              <a:lnSpc>
                <a:spcPct val="100000"/>
              </a:lnSpc>
              <a:spcBef>
                <a:spcPts val="0"/>
              </a:spcBef>
              <a:spcAft>
                <a:spcPts val="0"/>
              </a:spcAft>
              <a:buClr>
                <a:srgbClr val="000000"/>
              </a:buClr>
              <a:buSzPts val="2400"/>
              <a:buFont typeface="Arial" panose="020B0604020202020204"/>
              <a:buNone/>
            </a:pPr>
            <a:r>
              <a:rPr lang="en-US" sz="2400" b="1" dirty="0">
                <a:latin typeface="Cambria" panose="02040503050406030204"/>
                <a:ea typeface="Cambria" panose="02040503050406030204"/>
                <a:cs typeface="Cambria" panose="02040503050406030204"/>
                <a:sym typeface="Cambria" panose="02040503050406030204"/>
              </a:rPr>
              <a:t>Dnyaneshwar Bhendekar</a:t>
            </a:r>
          </a:p>
          <a:p>
            <a:pPr marL="0" marR="0" lvl="0" indent="0" algn="l" rtl="0">
              <a:lnSpc>
                <a:spcPct val="100000"/>
              </a:lnSpc>
              <a:spcBef>
                <a:spcPts val="0"/>
              </a:spcBef>
              <a:spcAft>
                <a:spcPts val="0"/>
              </a:spcAft>
              <a:buClr>
                <a:srgbClr val="000000"/>
              </a:buClr>
              <a:buSzPts val="2400"/>
              <a:buFont typeface="Arial" panose="020B0604020202020204"/>
              <a:buNone/>
            </a:pPr>
            <a:endParaRPr lang="en-IN"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a:p>
            <a:pPr>
              <a:buSzPts val="2400"/>
            </a:pPr>
            <a:r>
              <a:rPr lang="en-IN" sz="2400" dirty="0">
                <a:latin typeface="Cambria" panose="02040503050406030204"/>
                <a:ea typeface="Cambria" panose="02040503050406030204"/>
                <a:cs typeface="Cambria" panose="02040503050406030204"/>
                <a:sym typeface="Cambria" panose="02040503050406030204"/>
              </a:rPr>
              <a:t>Guide Name: </a:t>
            </a:r>
            <a:r>
              <a:rPr lang="en-IN" sz="2400" b="1" dirty="0">
                <a:latin typeface="Cambria" panose="02040503050406030204"/>
                <a:ea typeface="Cambria" panose="02040503050406030204"/>
                <a:cs typeface="Cambria" panose="02040503050406030204"/>
                <a:sym typeface="Cambria" panose="02040503050406030204"/>
              </a:rPr>
              <a:t>Mrs. Jyoti Raghatwan</a:t>
            </a:r>
            <a:endParaRPr lang="en-IN" sz="2400" b="1" dirty="0"/>
          </a:p>
          <a:p>
            <a:pPr marL="0" marR="0" lvl="0" indent="0" algn="l" rtl="0">
              <a:lnSpc>
                <a:spcPct val="100000"/>
              </a:lnSpc>
              <a:spcBef>
                <a:spcPts val="0"/>
              </a:spcBef>
              <a:spcAft>
                <a:spcPts val="0"/>
              </a:spcAft>
              <a:buClr>
                <a:srgbClr val="000000"/>
              </a:buClr>
              <a:buSzPts val="2400"/>
              <a:buFont typeface="Arial" panose="020B0604020202020204"/>
              <a:buNone/>
            </a:pPr>
            <a:endParaRPr lang="en-IN"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p:txBody>
      </p:sp>
      <p:pic>
        <p:nvPicPr>
          <p:cNvPr id="255" name="Google Shape;255;p1" descr="New Sinhgad_Logo_2013_300"/>
          <p:cNvPicPr preferRelativeResize="0"/>
          <p:nvPr/>
        </p:nvPicPr>
        <p:blipFill rotWithShape="1">
          <a:blip r:embed="rId3"/>
          <a:srcRect/>
          <a:stretch>
            <a:fillRect/>
          </a:stretch>
        </p:blipFill>
        <p:spPr>
          <a:xfrm>
            <a:off x="3650310" y="836712"/>
            <a:ext cx="1842240" cy="1211164"/>
          </a:xfrm>
          <a:prstGeom prst="rect">
            <a:avLst/>
          </a:prstGeom>
          <a:noFill/>
          <a:ln>
            <a:noFill/>
          </a:ln>
        </p:spPr>
      </p:pic>
      <p:sp>
        <p:nvSpPr>
          <p:cNvPr id="5" name="Google Shape;248;p3"/>
          <p:cNvSpPr/>
          <p:nvPr/>
        </p:nvSpPr>
        <p:spPr>
          <a:xfrm>
            <a:off x="2928926"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8B8B8B"/>
                </a:solidFill>
                <a:latin typeface="Calibri" panose="020F0502020204030204"/>
                <a:ea typeface="Calibri" panose="020F0502020204030204"/>
                <a:cs typeface="Calibri" panose="020F0502020204030204"/>
                <a:sym typeface="Calibri" panose="020F0502020204030204"/>
              </a:rPr>
              <a:t>Dept. of Computer Engineering, RMDSSOE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Footer Placeholder 1"/>
          <p:cNvSpPr>
            <a:spLocks noGrp="1"/>
          </p:cNvSpPr>
          <p:nvPr>
            <p:ph type="ftr" sz="quarter" idx="11"/>
          </p:nvPr>
        </p:nvSpPr>
        <p:spPr/>
        <p:txBody>
          <a:bodyPr/>
          <a:lstStyle/>
          <a:p>
            <a:endParaRPr kumimoji="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458200" cy="762000"/>
          </a:xfrm>
        </p:spPr>
        <p:txBody>
          <a:bodyPr>
            <a:normAutofit fontScale="90000"/>
          </a:bodyPr>
          <a:lstStyle/>
          <a:p>
            <a:r>
              <a:rPr lang="en-US" dirty="0"/>
              <a:t>       </a:t>
            </a:r>
            <a:br>
              <a:rPr lang="en-US" dirty="0"/>
            </a:br>
            <a:r>
              <a:rPr lang="en-US" dirty="0"/>
              <a:t>Software and Hardware Requirment</a:t>
            </a:r>
          </a:p>
        </p:txBody>
      </p:sp>
      <p:sp>
        <p:nvSpPr>
          <p:cNvPr id="3" name="Content Placeholder 2"/>
          <p:cNvSpPr>
            <a:spLocks noGrp="1"/>
          </p:cNvSpPr>
          <p:nvPr>
            <p:ph idx="1"/>
          </p:nvPr>
        </p:nvSpPr>
        <p:spPr>
          <a:xfrm>
            <a:off x="609600" y="1981200"/>
            <a:ext cx="6677809" cy="4308629"/>
          </a:xfrm>
        </p:spPr>
        <p:txBody>
          <a:bodyPr>
            <a:noAutofit/>
          </a:bodyPr>
          <a:lstStyle/>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Hardware </a:t>
            </a:r>
            <a:r>
              <a:rPr lang="en-US" b="1" dirty="0">
                <a:solidFill>
                  <a:schemeClr val="tx1"/>
                </a:solidFill>
                <a:latin typeface="Times New Roman" panose="02020603050405020304" pitchFamily="18" charset="0"/>
                <a:cs typeface="Times New Roman" panose="02020603050405020304" pitchFamily="18" charset="0"/>
                <a:sym typeface="+mn-ea"/>
              </a:rPr>
              <a:t>Requirement</a:t>
            </a:r>
            <a:r>
              <a:rPr lang="en-US" b="1" dirty="0">
                <a:solidFill>
                  <a:schemeClr val="tx1"/>
                </a:solidFill>
                <a:latin typeface="Times New Roman" panose="02020603050405020304" pitchFamily="18" charset="0"/>
                <a:cs typeface="Times New Roman" panose="02020603050405020304" pitchFamily="18" charset="0"/>
              </a:rPr>
              <a:t>:</a:t>
            </a:r>
          </a:p>
          <a:p>
            <a:pPr lvl="2"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RAM : 8 GB</a:t>
            </a:r>
          </a:p>
          <a:p>
            <a:pPr lvl="2"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Hard Disk : 40 GB</a:t>
            </a:r>
          </a:p>
          <a:p>
            <a:pPr lvl="2"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Processor : Intel i5 Processor</a:t>
            </a:r>
          </a:p>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Software Requirement:</a:t>
            </a:r>
          </a:p>
          <a:p>
            <a:pPr lvl="2"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IDE : Spyder</a:t>
            </a:r>
          </a:p>
          <a:p>
            <a:pPr lvl="2"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Coding Language : Python Version 3.8</a:t>
            </a:r>
          </a:p>
          <a:p>
            <a:pPr lvl="2"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Operating System : Windows 10</a:t>
            </a:r>
          </a:p>
          <a:p>
            <a:endParaRPr lang="en-US" sz="1800" dirty="0"/>
          </a:p>
        </p:txBody>
      </p:sp>
      <p:pic>
        <p:nvPicPr>
          <p:cNvPr id="4" name="Picture 4" descr="A picture containing text, seat&#10;&#10;Description automatically generated">
            <a:extLst>
              <a:ext uri="{FF2B5EF4-FFF2-40B4-BE49-F238E27FC236}">
                <a16:creationId xmlns:a16="http://schemas.microsoft.com/office/drawing/2014/main" id="{1F0A643C-303A-4DE3-810D-D0D7B10110C2}"/>
              </a:ext>
            </a:extLst>
          </p:cNvPr>
          <p:cNvPicPr>
            <a:picLocks noChangeAspect="1"/>
          </p:cNvPicPr>
          <p:nvPr/>
        </p:nvPicPr>
        <p:blipFill>
          <a:blip r:embed="rId2"/>
          <a:stretch>
            <a:fillRect/>
          </a:stretch>
        </p:blipFill>
        <p:spPr>
          <a:xfrm>
            <a:off x="4573742" y="2887121"/>
            <a:ext cx="1069821" cy="1069821"/>
          </a:xfrm>
          <a:prstGeom prst="rect">
            <a:avLst/>
          </a:prstGeom>
        </p:spPr>
      </p:pic>
      <p:pic>
        <p:nvPicPr>
          <p:cNvPr id="5" name="Picture 5" descr="A picture containing shape&#10;&#10;Description automatically generated">
            <a:extLst>
              <a:ext uri="{FF2B5EF4-FFF2-40B4-BE49-F238E27FC236}">
                <a16:creationId xmlns:a16="http://schemas.microsoft.com/office/drawing/2014/main" id="{75DEE839-7017-4853-8883-449B4791F15D}"/>
              </a:ext>
            </a:extLst>
          </p:cNvPr>
          <p:cNvPicPr>
            <a:picLocks noChangeAspect="1"/>
          </p:cNvPicPr>
          <p:nvPr/>
        </p:nvPicPr>
        <p:blipFill>
          <a:blip r:embed="rId3"/>
          <a:stretch>
            <a:fillRect/>
          </a:stretch>
        </p:blipFill>
        <p:spPr>
          <a:xfrm>
            <a:off x="5751240" y="1843584"/>
            <a:ext cx="2408664" cy="1442392"/>
          </a:xfrm>
          <a:prstGeom prst="rect">
            <a:avLst/>
          </a:prstGeom>
        </p:spPr>
      </p:pic>
      <p:pic>
        <p:nvPicPr>
          <p:cNvPr id="6" name="Picture 6" descr="Icon&#10;&#10;Description automatically generated">
            <a:extLst>
              <a:ext uri="{FF2B5EF4-FFF2-40B4-BE49-F238E27FC236}">
                <a16:creationId xmlns:a16="http://schemas.microsoft.com/office/drawing/2014/main" id="{308D26A7-F88B-4C85-84B1-02631C11AF04}"/>
              </a:ext>
            </a:extLst>
          </p:cNvPr>
          <p:cNvPicPr>
            <a:picLocks noChangeAspect="1"/>
          </p:cNvPicPr>
          <p:nvPr/>
        </p:nvPicPr>
        <p:blipFill>
          <a:blip r:embed="rId4"/>
          <a:stretch>
            <a:fillRect/>
          </a:stretch>
        </p:blipFill>
        <p:spPr>
          <a:xfrm>
            <a:off x="5911888" y="3960425"/>
            <a:ext cx="1892223" cy="1711016"/>
          </a:xfrm>
          <a:prstGeom prst="rect">
            <a:avLst/>
          </a:prstGeom>
        </p:spPr>
      </p:pic>
    </p:spTree>
    <p:extLst>
      <p:ext uri="{BB962C8B-B14F-4D97-AF65-F5344CB8AC3E}">
        <p14:creationId xmlns:p14="http://schemas.microsoft.com/office/powerpoint/2010/main" val="353921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Algorithm We Are Using</a:t>
            </a:r>
          </a:p>
        </p:txBody>
      </p:sp>
      <p:sp>
        <p:nvSpPr>
          <p:cNvPr id="4" name="TextBox 3"/>
          <p:cNvSpPr txBox="1"/>
          <p:nvPr/>
        </p:nvSpPr>
        <p:spPr>
          <a:xfrm>
            <a:off x="457200" y="2186106"/>
            <a:ext cx="8424936" cy="1261884"/>
          </a:xfrm>
          <a:prstGeom prst="rect">
            <a:avLst/>
          </a:prstGeom>
          <a:noFill/>
        </p:spPr>
        <p:txBody>
          <a:bodyPr wrap="square">
            <a:spAutoFit/>
          </a:bodyPr>
          <a:lstStyle/>
          <a:p>
            <a:r>
              <a:rPr lang="en-US" sz="1900" b="0" i="0" dirty="0">
                <a:solidFill>
                  <a:srgbClr val="292929"/>
                </a:solidFill>
                <a:effectLst/>
                <a:latin typeface="charter"/>
              </a:rPr>
              <a:t>A </a:t>
            </a:r>
            <a:r>
              <a:rPr lang="en-US" sz="1900" b="1" i="0" dirty="0">
                <a:solidFill>
                  <a:srgbClr val="292929"/>
                </a:solidFill>
                <a:effectLst/>
                <a:latin typeface="charter"/>
              </a:rPr>
              <a:t>Convolutional Neural Network (ConvNet/CNN)</a:t>
            </a:r>
            <a:r>
              <a:rPr lang="en-US" sz="1900" b="0" i="0" dirty="0">
                <a:solidFill>
                  <a:srgbClr val="292929"/>
                </a:solidFill>
                <a:effectLst/>
                <a:latin typeface="charter"/>
              </a:rPr>
              <a:t> is a Deep Learning algorithm which can take in an input image, assign importance (learnable weights and biases) to various aspects/objects in the image and be able to differentiate one from the other.</a:t>
            </a:r>
            <a:endParaRPr lang="en-IN" sz="1900" dirty="0"/>
          </a:p>
        </p:txBody>
      </p:sp>
      <p:pic>
        <p:nvPicPr>
          <p:cNvPr id="2050" name="Picture 2" descr="The diagram of the proposed face sketch recognition method. The upper...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3573017"/>
            <a:ext cx="8096250" cy="316835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endParaRPr kumimoji="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WHY CNN ??</a:t>
            </a:r>
          </a:p>
        </p:txBody>
      </p:sp>
      <p:sp>
        <p:nvSpPr>
          <p:cNvPr id="3" name="TextBox 2"/>
          <p:cNvSpPr txBox="1"/>
          <p:nvPr/>
        </p:nvSpPr>
        <p:spPr>
          <a:xfrm>
            <a:off x="251520" y="1847088"/>
            <a:ext cx="8640960" cy="4154984"/>
          </a:xfrm>
          <a:prstGeom prst="rect">
            <a:avLst/>
          </a:prstGeom>
          <a:noFill/>
        </p:spPr>
        <p:txBody>
          <a:bodyPr wrap="square" rtlCol="0">
            <a:spAutoFit/>
          </a:bodyPr>
          <a:lstStyle/>
          <a:p>
            <a:pPr marL="285750" indent="-285750">
              <a:buFont typeface="Arial" panose="020B0604020202020204" pitchFamily="34" charset="0"/>
              <a:buChar char="•"/>
            </a:pPr>
            <a:endParaRPr lang="en-US" sz="1800" b="0" i="0" dirty="0">
              <a:solidFill>
                <a:srgbClr val="0A0A0A"/>
              </a:solidFill>
              <a:effectLst/>
              <a:latin typeface="Merriweather" panose="020B0604020202020204" pitchFamily="2" charset="0"/>
            </a:endParaRPr>
          </a:p>
          <a:p>
            <a:pPr marL="285750" indent="-285750">
              <a:buFont typeface="Arial" panose="020B0604020202020204" pitchFamily="34" charset="0"/>
              <a:buChar char="•"/>
            </a:pPr>
            <a:r>
              <a:rPr lang="en-US" sz="2400" b="0" i="0" dirty="0">
                <a:solidFill>
                  <a:srgbClr val="0A0A0A"/>
                </a:solidFill>
                <a:effectLst/>
                <a:latin typeface="+mn-lt"/>
              </a:rPr>
              <a:t>CNNs are used for image classification and recognition because of its high accuracy</a:t>
            </a:r>
          </a:p>
          <a:p>
            <a:pPr marL="285750" indent="-285750">
              <a:buFont typeface="Arial" panose="020B0604020202020204" pitchFamily="34" charset="0"/>
              <a:buChar char="•"/>
            </a:pPr>
            <a:endParaRPr lang="en-US" sz="1800" dirty="0">
              <a:solidFill>
                <a:srgbClr val="0A0A0A"/>
              </a:solidFill>
              <a:latin typeface="Merriweather" panose="020B0604020202020204" pitchFamily="2" charset="0"/>
            </a:endParaRPr>
          </a:p>
          <a:p>
            <a:pPr marL="285750" indent="-285750">
              <a:buFont typeface="Arial" panose="020B0604020202020204" pitchFamily="34" charset="0"/>
              <a:buChar char="•"/>
            </a:pPr>
            <a:r>
              <a:rPr lang="en-US" sz="2400" b="0" i="0" dirty="0">
                <a:solidFill>
                  <a:srgbClr val="292929"/>
                </a:solidFill>
                <a:effectLst/>
                <a:latin typeface="+mn-lt"/>
                <a:cs typeface="Calibri" panose="020F0502020204030204" pitchFamily="34" charset="0"/>
              </a:rPr>
              <a:t>CNNs are trained to identify the edges of objects in any image</a:t>
            </a:r>
            <a:r>
              <a:rPr lang="en-US" sz="2400" b="0" i="0" dirty="0">
                <a:solidFill>
                  <a:srgbClr val="292929"/>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2400" dirty="0">
              <a:solidFill>
                <a:srgbClr val="292929"/>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b="0" i="0" dirty="0">
                <a:solidFill>
                  <a:srgbClr val="292929"/>
                </a:solidFill>
                <a:effectLst/>
                <a:latin typeface="+mn-lt"/>
              </a:rPr>
              <a:t>Images have high dimensionality (as each pixel is considered as a feature) which suits the above described abilities of CNNs.</a:t>
            </a:r>
            <a:endParaRPr lang="en-US" sz="2400" b="0" i="0" dirty="0">
              <a:solidFill>
                <a:srgbClr val="0A0A0A"/>
              </a:solidFill>
              <a:effectLst/>
              <a:latin typeface="+mn-lt"/>
              <a:cs typeface="Calibri" panose="020F0502020204030204" pitchFamily="34" charset="0"/>
            </a:endParaRPr>
          </a:p>
          <a:p>
            <a:endParaRPr lang="en-US" sz="1800" dirty="0">
              <a:solidFill>
                <a:srgbClr val="0A0A0A"/>
              </a:solidFill>
              <a:latin typeface="Merriweather" panose="020B0604020202020204" pitchFamily="2" charset="0"/>
            </a:endParaRPr>
          </a:p>
          <a:p>
            <a:pPr marL="285750" indent="-285750">
              <a:buFont typeface="Arial" panose="020B0604020202020204" pitchFamily="34" charset="0"/>
              <a:buChar char="•"/>
            </a:pPr>
            <a:endParaRPr lang="en-IN" sz="1800" dirty="0"/>
          </a:p>
        </p:txBody>
      </p:sp>
      <p:sp>
        <p:nvSpPr>
          <p:cNvPr id="4" name="Footer Placeholder 3"/>
          <p:cNvSpPr>
            <a:spLocks noGrp="1"/>
          </p:cNvSpPr>
          <p:nvPr>
            <p:ph type="ftr" sz="quarter" idx="11"/>
          </p:nvPr>
        </p:nvSpPr>
        <p:spPr/>
        <p:txBody>
          <a:bodyPr/>
          <a:lstStyle/>
          <a:p>
            <a:endParaRPr kumimoji="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HOW WILL IT WORK</a:t>
            </a:r>
          </a:p>
        </p:txBody>
      </p:sp>
      <p:sp>
        <p:nvSpPr>
          <p:cNvPr id="3" name="TextBox 2"/>
          <p:cNvSpPr txBox="1"/>
          <p:nvPr/>
        </p:nvSpPr>
        <p:spPr>
          <a:xfrm>
            <a:off x="323528" y="1988840"/>
            <a:ext cx="8439472" cy="2400657"/>
          </a:xfrm>
          <a:prstGeom prst="rect">
            <a:avLst/>
          </a:prstGeom>
          <a:noFill/>
        </p:spPr>
        <p:txBody>
          <a:bodyPr wrap="square" rtlCol="0">
            <a:spAutoFit/>
          </a:bodyPr>
          <a:lstStyle/>
          <a:p>
            <a:pPr algn="l">
              <a:buFont typeface="Arial" panose="020B0604020202020204" pitchFamily="34" charset="0"/>
              <a:buChar char="•"/>
            </a:pPr>
            <a:r>
              <a:rPr lang="en-US" sz="1700" i="0" dirty="0">
                <a:solidFill>
                  <a:srgbClr val="292929"/>
                </a:solidFill>
                <a:effectLst/>
                <a:latin typeface="+mn-lt"/>
              </a:rPr>
              <a:t>Each input image will pass it through a series of convolution layers with filters</a:t>
            </a:r>
          </a:p>
          <a:p>
            <a:pPr algn="l">
              <a:buFont typeface="Arial" panose="020B0604020202020204" pitchFamily="34" charset="0"/>
              <a:buChar char="•"/>
            </a:pPr>
            <a:endParaRPr lang="en-US" sz="1700" i="0" dirty="0">
              <a:solidFill>
                <a:srgbClr val="292929"/>
              </a:solidFill>
              <a:effectLst/>
              <a:latin typeface="+mn-lt"/>
            </a:endParaRPr>
          </a:p>
          <a:p>
            <a:pPr algn="l">
              <a:buFont typeface="Arial" panose="020B0604020202020204" pitchFamily="34" charset="0"/>
              <a:buChar char="•"/>
            </a:pPr>
            <a:r>
              <a:rPr lang="en-US" sz="1700" i="0" dirty="0">
                <a:solidFill>
                  <a:srgbClr val="292929"/>
                </a:solidFill>
                <a:effectLst/>
                <a:latin typeface="+mn-lt"/>
              </a:rPr>
              <a:t>In order to perceive the same as humans, CNNs have digital color images that have red-blue-green (RGB) encoding</a:t>
            </a:r>
          </a:p>
          <a:p>
            <a:pPr algn="l">
              <a:buFont typeface="Arial" panose="020B0604020202020204" pitchFamily="34" charset="0"/>
              <a:buChar char="•"/>
            </a:pPr>
            <a:endParaRPr lang="en-US" sz="1700" i="0" dirty="0">
              <a:solidFill>
                <a:srgbClr val="292929"/>
              </a:solidFill>
              <a:effectLst/>
              <a:latin typeface="+mn-lt"/>
            </a:endParaRPr>
          </a:p>
          <a:p>
            <a:pPr algn="l">
              <a:buFont typeface="Arial" panose="020B0604020202020204" pitchFamily="34" charset="0"/>
              <a:buChar char="•"/>
            </a:pPr>
            <a:r>
              <a:rPr lang="en-US" sz="1700" i="0" dirty="0">
                <a:solidFill>
                  <a:srgbClr val="292929"/>
                </a:solidFill>
                <a:effectLst/>
                <a:latin typeface="+mn-lt"/>
              </a:rPr>
              <a:t>There is a Convolutional Layer, Activation Layer, Pooling Layer, and Fully Connected Layer, these are all interconnected so that CNNs can process and perceive data in order to classify images</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49080"/>
            <a:ext cx="9144000" cy="270892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endParaRPr kumimoji="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966" y="739139"/>
            <a:ext cx="7249801" cy="3809917"/>
          </a:xfrm>
          <a:prstGeom prst="rect">
            <a:avLst/>
          </a:prstGeom>
        </p:spPr>
      </p:pic>
      <p:sp>
        <p:nvSpPr>
          <p:cNvPr id="6" name="TextBox 5"/>
          <p:cNvSpPr txBox="1"/>
          <p:nvPr/>
        </p:nvSpPr>
        <p:spPr>
          <a:xfrm>
            <a:off x="395536" y="5013176"/>
            <a:ext cx="792088" cy="307777"/>
          </a:xfrm>
          <a:prstGeom prst="rect">
            <a:avLst/>
          </a:prstGeom>
          <a:noFill/>
        </p:spPr>
        <p:txBody>
          <a:bodyPr wrap="square" rtlCol="0">
            <a:spAutoFit/>
          </a:bodyPr>
          <a:lstStyle/>
          <a:p>
            <a:r>
              <a:rPr lang="en-IN" b="1" dirty="0"/>
              <a:t>DFD</a:t>
            </a:r>
          </a:p>
        </p:txBody>
      </p:sp>
      <p:pic>
        <p:nvPicPr>
          <p:cNvPr id="2" name="Picture 2" descr="A picture containing text&#10;&#10;Description automatically generated">
            <a:extLst>
              <a:ext uri="{FF2B5EF4-FFF2-40B4-BE49-F238E27FC236}">
                <a16:creationId xmlns:a16="http://schemas.microsoft.com/office/drawing/2014/main" id="{F9B75A59-E4D1-436A-818B-2158E09C5688}"/>
              </a:ext>
            </a:extLst>
          </p:cNvPr>
          <p:cNvPicPr>
            <a:picLocks noChangeAspect="1"/>
          </p:cNvPicPr>
          <p:nvPr/>
        </p:nvPicPr>
        <p:blipFill>
          <a:blip r:embed="rId3"/>
          <a:stretch>
            <a:fillRect/>
          </a:stretch>
        </p:blipFill>
        <p:spPr>
          <a:xfrm>
            <a:off x="1611352" y="5162474"/>
            <a:ext cx="5140711" cy="1328076"/>
          </a:xfrm>
          <a:prstGeom prst="rect">
            <a:avLst/>
          </a:prstGeom>
        </p:spPr>
      </p:pic>
    </p:spTree>
    <p:extLst>
      <p:ext uri="{BB962C8B-B14F-4D97-AF65-F5344CB8AC3E}">
        <p14:creationId xmlns:p14="http://schemas.microsoft.com/office/powerpoint/2010/main" val="772321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620688"/>
            <a:ext cx="2232248" cy="5838187"/>
          </a:xfrm>
          <a:prstGeom prst="rect">
            <a:avLst/>
          </a:prstGeom>
        </p:spPr>
      </p:pic>
      <p:sp>
        <p:nvSpPr>
          <p:cNvPr id="8" name="TextBox 7"/>
          <p:cNvSpPr txBox="1"/>
          <p:nvPr/>
        </p:nvSpPr>
        <p:spPr>
          <a:xfrm>
            <a:off x="395536" y="1052736"/>
            <a:ext cx="1728192" cy="307777"/>
          </a:xfrm>
          <a:prstGeom prst="rect">
            <a:avLst/>
          </a:prstGeom>
          <a:noFill/>
        </p:spPr>
        <p:txBody>
          <a:bodyPr wrap="square" rtlCol="0">
            <a:spAutoFit/>
          </a:bodyPr>
          <a:lstStyle/>
          <a:p>
            <a:r>
              <a:rPr lang="en-IN" b="1" dirty="0"/>
              <a:t>Activity Diagram</a:t>
            </a:r>
          </a:p>
        </p:txBody>
      </p:sp>
    </p:spTree>
    <p:extLst>
      <p:ext uri="{BB962C8B-B14F-4D97-AF65-F5344CB8AC3E}">
        <p14:creationId xmlns:p14="http://schemas.microsoft.com/office/powerpoint/2010/main" val="781056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512" y="1196752"/>
            <a:ext cx="1872208" cy="307777"/>
          </a:xfrm>
          <a:prstGeom prst="rect">
            <a:avLst/>
          </a:prstGeom>
          <a:noFill/>
        </p:spPr>
        <p:txBody>
          <a:bodyPr wrap="square" rtlCol="0">
            <a:spAutoFit/>
          </a:bodyPr>
          <a:lstStyle/>
          <a:p>
            <a:r>
              <a:rPr lang="en-IN" b="1" dirty="0"/>
              <a:t>Use Case Diagram</a:t>
            </a:r>
          </a:p>
        </p:txBody>
      </p:sp>
      <p:pic>
        <p:nvPicPr>
          <p:cNvPr id="2" name="Picture 2" descr="Diagram&#10;&#10;Description automatically generated">
            <a:extLst>
              <a:ext uri="{FF2B5EF4-FFF2-40B4-BE49-F238E27FC236}">
                <a16:creationId xmlns:a16="http://schemas.microsoft.com/office/drawing/2014/main" id="{92D48115-E0DC-460E-A43A-A926D32E8F8D}"/>
              </a:ext>
            </a:extLst>
          </p:cNvPr>
          <p:cNvPicPr>
            <a:picLocks noChangeAspect="1"/>
          </p:cNvPicPr>
          <p:nvPr/>
        </p:nvPicPr>
        <p:blipFill>
          <a:blip r:embed="rId2"/>
          <a:stretch>
            <a:fillRect/>
          </a:stretch>
        </p:blipFill>
        <p:spPr>
          <a:xfrm>
            <a:off x="2350120" y="1064389"/>
            <a:ext cx="5558882" cy="5467990"/>
          </a:xfrm>
          <a:prstGeom prst="rect">
            <a:avLst/>
          </a:prstGeom>
        </p:spPr>
      </p:pic>
    </p:spTree>
    <p:extLst>
      <p:ext uri="{BB962C8B-B14F-4D97-AF65-F5344CB8AC3E}">
        <p14:creationId xmlns:p14="http://schemas.microsoft.com/office/powerpoint/2010/main" val="574432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87C6-B475-47D6-8F56-A944F2CBB0B8}"/>
              </a:ext>
            </a:extLst>
          </p:cNvPr>
          <p:cNvSpPr>
            <a:spLocks noGrp="1"/>
          </p:cNvSpPr>
          <p:nvPr>
            <p:ph type="title"/>
          </p:nvPr>
        </p:nvSpPr>
        <p:spPr>
          <a:xfrm>
            <a:off x="628649" y="291090"/>
            <a:ext cx="7886699" cy="932688"/>
          </a:xfrm>
        </p:spPr>
        <p:txBody>
          <a:bodyPr vert="horz" lIns="91440" tIns="45720" rIns="91440" bIns="45720" rtlCol="0" anchor="b">
            <a:normAutofit/>
          </a:bodyPr>
          <a:lstStyle/>
          <a:p>
            <a:pPr>
              <a:lnSpc>
                <a:spcPct val="90000"/>
              </a:lnSpc>
            </a:pPr>
            <a:r>
              <a:rPr lang="en-US" sz="4300" kern="1200">
                <a:solidFill>
                  <a:schemeClr val="tx1"/>
                </a:solidFill>
                <a:latin typeface="+mj-lt"/>
                <a:ea typeface="+mj-ea"/>
                <a:cs typeface="+mj-cs"/>
              </a:rPr>
              <a:t>Sequence Diagram Of Our System</a:t>
            </a:r>
          </a:p>
        </p:txBody>
      </p:sp>
      <p:pic>
        <p:nvPicPr>
          <p:cNvPr id="6" name="Picture 6" descr="Diagram&#10;&#10;Description automatically generated">
            <a:extLst>
              <a:ext uri="{FF2B5EF4-FFF2-40B4-BE49-F238E27FC236}">
                <a16:creationId xmlns:a16="http://schemas.microsoft.com/office/drawing/2014/main" id="{EDD2E72E-EF94-4DCD-9EAF-1A1BB777179D}"/>
              </a:ext>
            </a:extLst>
          </p:cNvPr>
          <p:cNvPicPr>
            <a:picLocks noChangeAspect="1"/>
          </p:cNvPicPr>
          <p:nvPr/>
        </p:nvPicPr>
        <p:blipFill>
          <a:blip r:embed="rId2"/>
          <a:stretch>
            <a:fillRect/>
          </a:stretch>
        </p:blipFill>
        <p:spPr>
          <a:xfrm>
            <a:off x="946832" y="1488849"/>
            <a:ext cx="7105193" cy="4440746"/>
          </a:xfrm>
          <a:prstGeom prst="rect">
            <a:avLst/>
          </a:prstGeom>
        </p:spPr>
      </p:pic>
      <p:sp>
        <p:nvSpPr>
          <p:cNvPr id="3" name="Footer Placeholder 2">
            <a:extLst>
              <a:ext uri="{FF2B5EF4-FFF2-40B4-BE49-F238E27FC236}">
                <a16:creationId xmlns:a16="http://schemas.microsoft.com/office/drawing/2014/main" id="{32CD13FF-D843-4BA6-9343-E636B656860D}"/>
              </a:ext>
            </a:extLst>
          </p:cNvPr>
          <p:cNvSpPr>
            <a:spLocks noGrp="1"/>
          </p:cNvSpPr>
          <p:nvPr>
            <p:ph type="ftr" sz="quarter" idx="11"/>
          </p:nvPr>
        </p:nvSpPr>
        <p:spPr>
          <a:xfrm>
            <a:off x="3028950" y="6356350"/>
            <a:ext cx="3086100" cy="365125"/>
          </a:xfrm>
        </p:spPr>
        <p:txBody>
          <a:bodyPr vert="horz" lIns="91440" tIns="45720" rIns="91440" bIns="45720" rtlCol="0" anchor="ctr">
            <a:normAutofit/>
          </a:bodyPr>
          <a:lstStyle/>
          <a:p>
            <a:pPr algn="ctr"/>
            <a:endParaRPr kumimoji="0" lang="en-US" sz="1200" kern="120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482310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Technology We Are Using</a:t>
            </a:r>
          </a:p>
        </p:txBody>
      </p:sp>
      <p:pic>
        <p:nvPicPr>
          <p:cNvPr id="1026" name="Picture 2" descr="OpenCV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2204864"/>
            <a:ext cx="1538089" cy="16179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eras for R - RStud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387" y="2270199"/>
            <a:ext cx="2943225"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illow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96437"/>
            <a:ext cx="2362200" cy="2374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itHub - tensorflow/tensorflow: An Open Source Machine Learning Framework  for Everyo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0885" y="4576737"/>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earn Python Series (#10) - Matplotlib Part 1 — Steemi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4543400"/>
            <a:ext cx="3495675" cy="1304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71600" y="6021288"/>
            <a:ext cx="7272808" cy="307777"/>
          </a:xfrm>
          <a:prstGeom prst="rect">
            <a:avLst/>
          </a:prstGeom>
          <a:noFill/>
        </p:spPr>
        <p:txBody>
          <a:bodyPr wrap="square" rtlCol="0">
            <a:spAutoFit/>
          </a:bodyPr>
          <a:lstStyle/>
          <a:p>
            <a:pPr algn="ctr"/>
            <a:r>
              <a:rPr lang="en-IN" dirty="0"/>
              <a:t>These Are The Python Libraries We Are Using in Our Project</a:t>
            </a:r>
          </a:p>
        </p:txBody>
      </p:sp>
      <p:sp>
        <p:nvSpPr>
          <p:cNvPr id="5" name="TextBox 4"/>
          <p:cNvSpPr txBox="1"/>
          <p:nvPr/>
        </p:nvSpPr>
        <p:spPr>
          <a:xfrm>
            <a:off x="457200" y="4370437"/>
            <a:ext cx="2362200" cy="307777"/>
          </a:xfrm>
          <a:prstGeom prst="rect">
            <a:avLst/>
          </a:prstGeom>
          <a:noFill/>
        </p:spPr>
        <p:txBody>
          <a:bodyPr wrap="square" rtlCol="0">
            <a:spAutoFit/>
          </a:bodyPr>
          <a:lstStyle/>
          <a:p>
            <a:r>
              <a:rPr lang="en-IN" dirty="0"/>
              <a:t>        PILLOW LIBRARY</a:t>
            </a:r>
          </a:p>
        </p:txBody>
      </p:sp>
      <p:sp>
        <p:nvSpPr>
          <p:cNvPr id="3" name="Footer Placeholder 2"/>
          <p:cNvSpPr>
            <a:spLocks noGrp="1"/>
          </p:cNvSpPr>
          <p:nvPr>
            <p:ph type="ftr" sz="quarter" idx="11"/>
          </p:nvPr>
        </p:nvSpPr>
        <p:spPr>
          <a:xfrm>
            <a:off x="3779912" y="6386387"/>
            <a:ext cx="3352800" cy="365125"/>
          </a:xfrm>
        </p:spPr>
        <p:txBody>
          <a:bodyPr/>
          <a:lstStyle/>
          <a:p>
            <a:endParaRPr kumimoji="0"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8305800" cy="1143000"/>
          </a:xfrm>
        </p:spPr>
        <p:txBody>
          <a:bodyPr/>
          <a:lstStyle/>
          <a:p>
            <a:r>
              <a:rPr lang="en" dirty="0"/>
              <a:t>Future Scope Of Domain</a:t>
            </a:r>
            <a:endParaRPr lang="en-IN" dirty="0"/>
          </a:p>
        </p:txBody>
      </p:sp>
      <p:sp>
        <p:nvSpPr>
          <p:cNvPr id="4" name="TextBox 3"/>
          <p:cNvSpPr txBox="1"/>
          <p:nvPr/>
        </p:nvSpPr>
        <p:spPr>
          <a:xfrm>
            <a:off x="1115616" y="2132856"/>
            <a:ext cx="3888432" cy="3570208"/>
          </a:xfrm>
          <a:prstGeom prst="rect">
            <a:avLst/>
          </a:prstGeom>
          <a:noFill/>
        </p:spPr>
        <p:txBody>
          <a:bodyPr wrap="square" lIns="91440" tIns="45720" rIns="91440" bIns="45720" rtlCol="0" anchor="t">
            <a:spAutoFit/>
          </a:bodyPr>
          <a:lstStyle/>
          <a:p>
            <a:pPr marL="285750" lvl="0" indent="-285750">
              <a:spcBef>
                <a:spcPts val="1200"/>
              </a:spcBef>
              <a:spcAft>
                <a:spcPts val="1200"/>
              </a:spcAft>
              <a:buFont typeface="Arial" panose="020B0604020202020204" pitchFamily="34" charset="0"/>
              <a:buChar char="•"/>
            </a:pPr>
            <a:r>
              <a:rPr lang="en-IN" sz="1800" dirty="0">
                <a:latin typeface="Cambria" panose="02040503050406030204" pitchFamily="18" charset="0"/>
                <a:ea typeface="Cambria" panose="02040503050406030204" pitchFamily="18" charset="0"/>
              </a:rPr>
              <a:t>Airplane Boarding System</a:t>
            </a:r>
          </a:p>
          <a:p>
            <a:pPr marL="285750" indent="-285750">
              <a:spcBef>
                <a:spcPts val="1200"/>
              </a:spcBef>
              <a:spcAft>
                <a:spcPts val="1200"/>
              </a:spcAft>
              <a:buFont typeface="Arial" panose="020B0604020202020204" pitchFamily="34" charset="0"/>
              <a:buChar char="•"/>
            </a:pPr>
            <a:r>
              <a:rPr lang="en-IN" sz="1800">
                <a:latin typeface="Cambria"/>
                <a:ea typeface="Cambria"/>
              </a:rPr>
              <a:t>Handwritten Character Recognition System </a:t>
            </a:r>
            <a:endParaRPr lang="en-IN" sz="1800" dirty="0">
              <a:latin typeface="Cambria"/>
              <a:ea typeface="Cambria"/>
            </a:endParaRPr>
          </a:p>
          <a:p>
            <a:pPr marL="285750" lvl="0" indent="-285750">
              <a:spcBef>
                <a:spcPts val="1200"/>
              </a:spcBef>
              <a:spcAft>
                <a:spcPts val="1200"/>
              </a:spcAft>
              <a:buFont typeface="Arial" panose="020B0604020202020204" pitchFamily="34" charset="0"/>
              <a:buChar char="•"/>
            </a:pPr>
            <a:r>
              <a:rPr lang="en-IN" sz="1800" dirty="0">
                <a:latin typeface="Cambria" panose="02040503050406030204" pitchFamily="18" charset="0"/>
                <a:ea typeface="Cambria" panose="02040503050406030204" pitchFamily="18" charset="0"/>
              </a:rPr>
              <a:t>Automated Surveillance</a:t>
            </a:r>
          </a:p>
          <a:p>
            <a:pPr marL="285750" lvl="0" indent="-285750">
              <a:spcBef>
                <a:spcPts val="1200"/>
              </a:spcBef>
              <a:spcAft>
                <a:spcPts val="1200"/>
              </a:spcAft>
              <a:buFont typeface="Arial" panose="020B0604020202020204" pitchFamily="34" charset="0"/>
              <a:buChar char="•"/>
            </a:pPr>
            <a:r>
              <a:rPr lang="en-IN" sz="1800" dirty="0">
                <a:latin typeface="Cambria" panose="02040503050406030204" pitchFamily="18" charset="0"/>
                <a:ea typeface="Cambria" panose="02040503050406030204" pitchFamily="18" charset="0"/>
              </a:rPr>
              <a:t>Sketch Based Face Reconstruction</a:t>
            </a:r>
          </a:p>
          <a:p>
            <a:pPr marL="285750" lvl="0" indent="-285750">
              <a:spcBef>
                <a:spcPts val="1200"/>
              </a:spcBef>
              <a:spcAft>
                <a:spcPts val="1200"/>
              </a:spcAft>
              <a:buFont typeface="Arial" panose="020B0604020202020204" pitchFamily="34" charset="0"/>
              <a:buChar char="•"/>
            </a:pPr>
            <a:r>
              <a:rPr lang="en-IN" sz="1800" dirty="0">
                <a:latin typeface="Cambria" panose="02040503050406030204" pitchFamily="18" charset="0"/>
                <a:ea typeface="Cambria" panose="02040503050406030204" pitchFamily="18" charset="0"/>
              </a:rPr>
              <a:t>Forensic Department</a:t>
            </a:r>
          </a:p>
          <a:p>
            <a:pPr marL="285750" lvl="0" indent="-285750">
              <a:spcBef>
                <a:spcPts val="1200"/>
              </a:spcBef>
              <a:spcAft>
                <a:spcPts val="1200"/>
              </a:spcAft>
              <a:buFont typeface="Arial" panose="020B0604020202020204" pitchFamily="34" charset="0"/>
              <a:buChar char="•"/>
            </a:pPr>
            <a:r>
              <a:rPr lang="en-IN" sz="1800" dirty="0">
                <a:latin typeface="Cambria" panose="02040503050406030204" pitchFamily="18" charset="0"/>
                <a:ea typeface="Cambria" panose="02040503050406030204" pitchFamily="18" charset="0"/>
              </a:rPr>
              <a:t>Criminal Investigation Database</a:t>
            </a:r>
          </a:p>
        </p:txBody>
      </p:sp>
    </p:spTree>
    <p:extLst>
      <p:ext uri="{BB962C8B-B14F-4D97-AF65-F5344CB8AC3E}">
        <p14:creationId xmlns:p14="http://schemas.microsoft.com/office/powerpoint/2010/main" val="120732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
          <p:cNvSpPr/>
          <p:nvPr/>
        </p:nvSpPr>
        <p:spPr>
          <a:xfrm>
            <a:off x="1112229" y="602217"/>
            <a:ext cx="6380100" cy="7953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Arial" panose="020B0604020202020204"/>
              <a:buNone/>
            </a:pPr>
            <a:r>
              <a:rPr lang="en-IN" sz="350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Introduction</a:t>
            </a:r>
            <a:endParaRPr sz="35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2"/>
          <p:cNvSpPr/>
          <p:nvPr/>
        </p:nvSpPr>
        <p:spPr>
          <a:xfrm>
            <a:off x="2819700" y="6493800"/>
            <a:ext cx="39204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5" name="Google Shape;245;p2"/>
          <p:cNvSpPr/>
          <p:nvPr/>
        </p:nvSpPr>
        <p:spPr>
          <a:xfrm>
            <a:off x="360150" y="1590600"/>
            <a:ext cx="7884258" cy="3134544"/>
          </a:xfrm>
          <a:prstGeom prst="rect">
            <a:avLst/>
          </a:prstGeom>
          <a:noFill/>
          <a:ln>
            <a:noFill/>
          </a:ln>
        </p:spPr>
        <p:txBody>
          <a:bodyPr spcFirstLastPara="1" wrap="square" lIns="90000" tIns="45000" rIns="90000" bIns="45000" anchor="t" anchorCtr="0">
            <a:noAutofit/>
          </a:bodyPr>
          <a:lstStyle/>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endParaRPr sz="2000" b="1" i="0" u="none" strike="noStrike" cap="none" dirty="0">
              <a:solidFill>
                <a:srgbClr val="FF0000"/>
              </a:solidFill>
              <a:latin typeface="Cambria" panose="02040503050406030204"/>
              <a:ea typeface="Cambria" panose="02040503050406030204"/>
              <a:cs typeface="Cambria" panose="02040503050406030204"/>
              <a:sym typeface="Cambria" panose="02040503050406030204"/>
            </a:endParaRPr>
          </a:p>
        </p:txBody>
      </p:sp>
      <p:sp>
        <p:nvSpPr>
          <p:cNvPr id="5" name="Google Shape;248;p3"/>
          <p:cNvSpPr/>
          <p:nvPr/>
        </p:nvSpPr>
        <p:spPr>
          <a:xfrm>
            <a:off x="3000364"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8B8B8B"/>
                </a:solidFill>
                <a:latin typeface="Calibri" panose="020F0502020204030204"/>
                <a:ea typeface="Calibri" panose="020F0502020204030204"/>
                <a:cs typeface="Calibri" panose="020F0502020204030204"/>
                <a:sym typeface="Calibri" panose="020F0502020204030204"/>
              </a:rPr>
              <a:t>Dept. of Computer Engineering, RMDSSOE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539552" y="1590600"/>
            <a:ext cx="7992888" cy="4093428"/>
          </a:xfrm>
          <a:prstGeom prst="rect">
            <a:avLst/>
          </a:prstGeom>
          <a:noFill/>
        </p:spPr>
        <p:txBody>
          <a:bodyPr wrap="square" rtlCol="0">
            <a:spAutoFit/>
          </a:bodyPr>
          <a:lstStyle/>
          <a:p>
            <a:pPr marL="41148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Sketch based facial recognition has been well developed in recent years for its widely application on law enforcement. In this technology an experienced artist draws a sketch about the suspect according to the description of the witness. Then the sketch is transformed to a photorealistic face image. At last, the synthesized face photo is compared to the images from face datasets to find the suspect.</a:t>
            </a:r>
          </a:p>
          <a:p>
            <a:pPr marL="411480" indent="-342900" algn="just">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L="41148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This project will allow users to produce facial images from rough or even incomplete freehand sketches without prior knowledge of drawing techniques. </a:t>
            </a:r>
          </a:p>
          <a:p>
            <a:pPr marL="68580" indent="0" algn="just">
              <a:buNone/>
            </a:pP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L="411480" indent="-342900" algn="just">
              <a:buSzPct val="1200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endParaRPr kumimoji="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60" y="692696"/>
            <a:ext cx="8305800" cy="1143000"/>
          </a:xfrm>
        </p:spPr>
        <p:txBody>
          <a:bodyPr>
            <a:normAutofit/>
          </a:bodyPr>
          <a:lstStyle/>
          <a:p>
            <a:pPr algn="ctr"/>
            <a:r>
              <a:rPr lang="en-IN" sz="3600" dirty="0"/>
              <a:t>Conclusion</a:t>
            </a:r>
            <a:endParaRPr lang="en-IN" sz="3500" dirty="0"/>
          </a:p>
        </p:txBody>
      </p:sp>
      <p:sp>
        <p:nvSpPr>
          <p:cNvPr id="5" name="TextBox 4"/>
          <p:cNvSpPr txBox="1"/>
          <p:nvPr/>
        </p:nvSpPr>
        <p:spPr>
          <a:xfrm>
            <a:off x="971600" y="2420888"/>
            <a:ext cx="6480720" cy="2308324"/>
          </a:xfrm>
          <a:prstGeom prst="rect">
            <a:avLst/>
          </a:prstGeom>
          <a:noFill/>
        </p:spPr>
        <p:txBody>
          <a:bodyPr wrap="square" rtlCol="0">
            <a:spAutoFit/>
          </a:bodyPr>
          <a:lstStyle/>
          <a:p>
            <a:pPr marL="342900" indent="-342900">
              <a:buFont typeface="Arial" panose="020B0604020202020204" pitchFamily="34" charset="0"/>
              <a:buChar char="•"/>
            </a:pPr>
            <a:r>
              <a:rPr lang="en-IN" sz="1800" dirty="0"/>
              <a:t>This proposed work aims to provide an optimal solution for facial recognition of faces based on sketch. It will improve the process of image synthesis using geometrical based feature extraction.</a:t>
            </a: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r>
              <a:rPr lang="en-IN" sz="1800" dirty="0"/>
              <a:t>The noisy input image will gradually  optimized for clear facial image. The result could express sharp sketches and avoid mosaic effect and blurry parts</a:t>
            </a:r>
          </a:p>
        </p:txBody>
      </p:sp>
    </p:spTree>
    <p:extLst>
      <p:ext uri="{BB962C8B-B14F-4D97-AF65-F5344CB8AC3E}">
        <p14:creationId xmlns:p14="http://schemas.microsoft.com/office/powerpoint/2010/main" val="1022688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D719-32CE-4B24-91B4-5766BAE2542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9C8879B1-679F-42CF-AEBC-CCA35B63AB31}"/>
              </a:ext>
            </a:extLst>
          </p:cNvPr>
          <p:cNvSpPr>
            <a:spLocks noGrp="1"/>
          </p:cNvSpPr>
          <p:nvPr>
            <p:ph idx="1"/>
          </p:nvPr>
        </p:nvSpPr>
        <p:spPr/>
        <p:txBody>
          <a:bodyPr>
            <a:normAutofit fontScale="92500" lnSpcReduction="10000"/>
          </a:bodyPr>
          <a:lstStyle/>
          <a:p>
            <a:r>
              <a:rPr lang="en-IN" dirty="0"/>
              <a:t> W. Zhang, X. Wang, and X. Tang, “Coupled information-theoretic encoding for face photo-sketch recognition,” in IEEE CVPR, 2011, pp. 513–520.</a:t>
            </a:r>
          </a:p>
          <a:p>
            <a:r>
              <a:rPr lang="en-IN" dirty="0"/>
              <a:t>2 T. Isenberg, P. Neumann, S. Carpendale, M. C. Sousa, and J. A. Jorge, “Nonphotorealistic rendering in context: An observational study,” in ACM NPAR, 2006, pp. 115–126.</a:t>
            </a:r>
          </a:p>
          <a:p>
            <a:r>
              <a:rPr lang="en-IN" dirty="0"/>
              <a:t>3 A. Gooch, B. Gooch, P. Shirley, and E. Cohen, “A non photorealistic lighting model for automatic technical illustration,” in ACM SIGGRAPH, 1998, pp. 447–452.</a:t>
            </a:r>
          </a:p>
          <a:p>
            <a:r>
              <a:rPr lang="en-IN" dirty="0"/>
              <a:t>4 G. Winkenbach and D. H. Salesin, “Computer-generated pen-and ink illustration,” in ACM SIGGRAPH, 1994, pp. 91–100</a:t>
            </a:r>
          </a:p>
        </p:txBody>
      </p:sp>
    </p:spTree>
    <p:extLst>
      <p:ext uri="{BB962C8B-B14F-4D97-AF65-F5344CB8AC3E}">
        <p14:creationId xmlns:p14="http://schemas.microsoft.com/office/powerpoint/2010/main" val="95715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
          <p:cNvSpPr/>
          <p:nvPr/>
        </p:nvSpPr>
        <p:spPr>
          <a:xfrm>
            <a:off x="278411" y="494177"/>
            <a:ext cx="8229000" cy="11424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IN" sz="400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Objectives</a:t>
            </a:r>
            <a:endParaRPr sz="4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48" name="Google Shape;248;p3"/>
          <p:cNvSpPr/>
          <p:nvPr/>
        </p:nvSpPr>
        <p:spPr>
          <a:xfrm>
            <a:off x="3071802"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8B8B8B"/>
                </a:solidFill>
                <a:latin typeface="Calibri" panose="020F0502020204030204"/>
                <a:ea typeface="Calibri" panose="020F0502020204030204"/>
                <a:cs typeface="Calibri" panose="020F0502020204030204"/>
                <a:sym typeface="Calibri" panose="020F0502020204030204"/>
              </a:rPr>
              <a:t>Dept. of Computer Engineering, RMDSSOE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3"/>
          <p:cNvSpPr/>
          <p:nvPr/>
        </p:nvSpPr>
        <p:spPr>
          <a:xfrm>
            <a:off x="6553080" y="6356520"/>
            <a:ext cx="2133000" cy="36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3"/>
          <p:cNvSpPr/>
          <p:nvPr/>
        </p:nvSpPr>
        <p:spPr>
          <a:xfrm>
            <a:off x="393588" y="1445802"/>
            <a:ext cx="8457600" cy="4895100"/>
          </a:xfrm>
          <a:prstGeom prst="rect">
            <a:avLst/>
          </a:prstGeom>
          <a:noFill/>
          <a:ln>
            <a:noFill/>
          </a:ln>
        </p:spPr>
        <p:txBody>
          <a:bodyPr spcFirstLastPara="1" wrap="square" lIns="90000" tIns="45000" rIns="90000" bIns="45000" anchor="t" anchorCtr="0">
            <a:noAutofit/>
          </a:bodyPr>
          <a:lstStyle/>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r>
              <a:rPr lang="en-IN" sz="2000" dirty="0">
                <a:solidFill>
                  <a:schemeClr val="tx1"/>
                </a:solidFill>
                <a:latin typeface="Cambria" panose="02040503050406030204" pitchFamily="18" charset="0"/>
                <a:ea typeface="Cambria" panose="02040503050406030204" pitchFamily="18" charset="0"/>
              </a:rPr>
              <a:t>To perform various operation such as Pre-processing , Edge Detection , Feature Extraction  etc. on sketches.</a:t>
            </a: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endParaRPr lang="en-IN" sz="2000" b="0" i="0" u="none" strike="noStrike" cap="none" dirty="0">
              <a:solidFill>
                <a:schemeClr val="tx1"/>
              </a:solidFill>
              <a:latin typeface="Cambria" panose="02040503050406030204" pitchFamily="18" charset="0"/>
              <a:ea typeface="Cambria" panose="02040503050406030204" pitchFamily="18" charset="0"/>
              <a:sym typeface="Arial" panose="020B0604020202020204"/>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r>
              <a:rPr lang="en-IN" sz="2000" dirty="0">
                <a:solidFill>
                  <a:schemeClr val="tx1"/>
                </a:solidFill>
                <a:latin typeface="Cambria" panose="02040503050406030204" pitchFamily="18" charset="0"/>
                <a:ea typeface="Cambria" panose="02040503050406030204" pitchFamily="18" charset="0"/>
              </a:rPr>
              <a:t>To analyse the sketch and produce photorealistic facial images using CNN algorithm.</a:t>
            </a: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endParaRPr lang="en-IN" sz="2000" b="0" i="0" u="none" strike="noStrike" cap="none" dirty="0">
              <a:solidFill>
                <a:schemeClr val="tx1"/>
              </a:solidFill>
              <a:latin typeface="Cambria" panose="02040503050406030204" pitchFamily="18" charset="0"/>
              <a:ea typeface="Cambria" panose="02040503050406030204" pitchFamily="18" charset="0"/>
              <a:sym typeface="Arial" panose="020B0604020202020204"/>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r>
              <a:rPr lang="en-IN" sz="2000" dirty="0">
                <a:solidFill>
                  <a:schemeClr val="tx1"/>
                </a:solidFill>
                <a:latin typeface="Cambria" panose="02040503050406030204" pitchFamily="18" charset="0"/>
                <a:ea typeface="Cambria" panose="02040503050406030204" pitchFamily="18" charset="0"/>
              </a:rPr>
              <a:t>The fusion of proposed architecture and deep learning algorithm will help to improve the performance and accuracy of facial recognition process.</a:t>
            </a:r>
            <a:endParaRPr lang="en-IN" sz="2000" b="0" i="0" u="none" strike="noStrike" cap="none" dirty="0">
              <a:solidFill>
                <a:schemeClr val="tx1"/>
              </a:solidFill>
              <a:latin typeface="Cambria" panose="02040503050406030204" pitchFamily="18" charset="0"/>
              <a:ea typeface="Cambria" panose="02040503050406030204" pitchFamily="18" charset="0"/>
              <a:sym typeface="Arial" panose="020B0604020202020204"/>
            </a:endParaRPr>
          </a:p>
          <a:p>
            <a:r>
              <a:rPr lang="en-US" sz="2000" dirty="0">
                <a:latin typeface="Cambria" panose="02040503050406030204" pitchFamily="18" charset="0"/>
                <a:ea typeface="Cambria" panose="02040503050406030204" pitchFamily="18" charset="0"/>
              </a:rPr>
              <a:t> </a:t>
            </a:r>
            <a:endParaRPr sz="3200" b="0" i="0" u="none" strike="noStrike" cap="none" dirty="0">
              <a:solidFill>
                <a:schemeClr val="tx1"/>
              </a:solidFill>
              <a:latin typeface="Cambria" panose="02040503050406030204" pitchFamily="18" charset="0"/>
              <a:ea typeface="Cambria" panose="02040503050406030204" pitchFamily="18" charset="0"/>
              <a:sym typeface="Arial" panose="020B0604020202020204"/>
            </a:endParaRPr>
          </a:p>
        </p:txBody>
      </p:sp>
      <p:sp>
        <p:nvSpPr>
          <p:cNvPr id="2" name="Footer Placeholder 1"/>
          <p:cNvSpPr>
            <a:spLocks noGrp="1"/>
          </p:cNvSpPr>
          <p:nvPr>
            <p:ph type="ftr" sz="quarter" idx="11"/>
          </p:nvPr>
        </p:nvSpPr>
        <p:spPr/>
        <p:txBody>
          <a:bodyPr/>
          <a:lstStyle/>
          <a:p>
            <a:endParaRPr kumimoji="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5"/>
          <p:cNvSpPr/>
          <p:nvPr/>
        </p:nvSpPr>
        <p:spPr>
          <a:xfrm>
            <a:off x="263555" y="495615"/>
            <a:ext cx="8229000" cy="11424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IN" sz="3500" dirty="0">
                <a:latin typeface="Cambria" panose="02040503050406030204"/>
                <a:ea typeface="Cambria" panose="02040503050406030204"/>
                <a:sym typeface="Cambria" panose="02040503050406030204"/>
              </a:rPr>
              <a:t>Problem Statement</a:t>
            </a:r>
            <a:endParaRPr sz="35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06" name="Google Shape;206;p45"/>
          <p:cNvSpPr/>
          <p:nvPr/>
        </p:nvSpPr>
        <p:spPr>
          <a:xfrm>
            <a:off x="3143240" y="6477900"/>
            <a:ext cx="2894700" cy="3801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8B8B8B"/>
                </a:solidFill>
                <a:latin typeface="Calibri" panose="020F0502020204030204"/>
                <a:ea typeface="Calibri" panose="020F0502020204030204"/>
                <a:cs typeface="Calibri" panose="020F0502020204030204"/>
                <a:sym typeface="Calibri" panose="020F0502020204030204"/>
              </a:rPr>
              <a:t>Dept. of Computer Engineering, RMDSSOE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45"/>
          <p:cNvSpPr/>
          <p:nvPr/>
        </p:nvSpPr>
        <p:spPr>
          <a:xfrm>
            <a:off x="6553080" y="6356520"/>
            <a:ext cx="2133000" cy="36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45"/>
          <p:cNvSpPr/>
          <p:nvPr/>
        </p:nvSpPr>
        <p:spPr>
          <a:xfrm>
            <a:off x="323528" y="1858950"/>
            <a:ext cx="8152800" cy="40557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2000"/>
              <a:buFont typeface="Arial" panose="020B0604020202020204"/>
              <a:buNone/>
            </a:pPr>
            <a:endParaRPr sz="2000" b="0"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p:txBody>
      </p:sp>
      <p:sp>
        <p:nvSpPr>
          <p:cNvPr id="2" name="TextBox 1"/>
          <p:cNvSpPr txBox="1"/>
          <p:nvPr/>
        </p:nvSpPr>
        <p:spPr>
          <a:xfrm>
            <a:off x="1115616" y="1626152"/>
            <a:ext cx="6264696"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Sketch based face recognition has become a popular area of research in computer vision, mainly due to increasing security demands, forensic investigation for criminal suspects and its potential, commercial and law enforcement applications.</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It is a very challenging problem and up to date and there is no feasible technique that provides a robust solution to all situations and different applications that forensic face sketch recognition may encounter.</a:t>
            </a:r>
          </a:p>
          <a:p>
            <a:r>
              <a:rPr lang="en-US" sz="20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This project focuses on developing a technique that provides a solution for an efficient face sketch identification system by improving the performance and accuracy .</a:t>
            </a:r>
            <a:endParaRPr lang="en-IN" sz="44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 </a:t>
            </a:r>
            <a:endParaRPr lang="en-IN" sz="4400" dirty="0">
              <a:latin typeface="Cambria" panose="02040503050406030204" pitchFamily="18" charset="0"/>
              <a:ea typeface="Cambria" panose="02040503050406030204" pitchFamily="18" charset="0"/>
            </a:endParaRPr>
          </a:p>
        </p:txBody>
      </p:sp>
      <p:sp>
        <p:nvSpPr>
          <p:cNvPr id="3" name="Footer Placeholder 2"/>
          <p:cNvSpPr>
            <a:spLocks noGrp="1"/>
          </p:cNvSpPr>
          <p:nvPr>
            <p:ph type="ftr" sz="quarter" idx="11"/>
          </p:nvPr>
        </p:nvSpPr>
        <p:spPr/>
        <p:txBody>
          <a:bodyPr/>
          <a:lstStyle/>
          <a:p>
            <a:endParaRPr kumimoji="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83768" y="836712"/>
            <a:ext cx="3456384" cy="630942"/>
          </a:xfrm>
          <a:prstGeom prst="rect">
            <a:avLst/>
          </a:prstGeom>
          <a:noFill/>
        </p:spPr>
        <p:txBody>
          <a:bodyPr wrap="square" rtlCol="0">
            <a:spAutoFit/>
          </a:bodyPr>
          <a:lstStyle/>
          <a:p>
            <a:pPr algn="ctr"/>
            <a:r>
              <a:rPr lang="en-IN" sz="3500" dirty="0">
                <a:latin typeface="Cambria" panose="02040503050406030204" pitchFamily="18" charset="0"/>
                <a:ea typeface="Cambria" panose="02040503050406030204" pitchFamily="18" charset="0"/>
              </a:rPr>
              <a:t>Concepts</a:t>
            </a:r>
          </a:p>
        </p:txBody>
      </p:sp>
      <p:sp>
        <p:nvSpPr>
          <p:cNvPr id="4" name="TextBox 3"/>
          <p:cNvSpPr txBox="1"/>
          <p:nvPr/>
        </p:nvSpPr>
        <p:spPr>
          <a:xfrm>
            <a:off x="-22611" y="1700808"/>
            <a:ext cx="9144000" cy="1938992"/>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rPr>
              <a:t>Facial Recognition </a:t>
            </a:r>
          </a:p>
          <a:p>
            <a:r>
              <a:rPr lang="en-IN" sz="20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Face recognition is a method of identifying or verifying  the identity of an  individual using their face. This process is carried out by using advanced computer algorithms. Face recognition systems can be used to identify people in photos, video, or in real-time. Law enforcement may also use mobile devices to identify people during police stops.</a:t>
            </a:r>
            <a:r>
              <a:rPr lang="en-US" dirty="0"/>
              <a:t> </a:t>
            </a:r>
            <a:r>
              <a:rPr lang="en-IN" sz="2000" b="1" dirty="0">
                <a:latin typeface="Cambria" panose="02040503050406030204" pitchFamily="18" charset="0"/>
                <a:ea typeface="Cambria" panose="02040503050406030204" pitchFamily="18" charset="0"/>
              </a:rPr>
              <a:t> </a:t>
            </a:r>
          </a:p>
        </p:txBody>
      </p:sp>
      <p:pic>
        <p:nvPicPr>
          <p:cNvPr id="1028" name="Picture 4" descr="The concept of face recognition software and hard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686" y="3872954"/>
            <a:ext cx="4932548" cy="290149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endParaRPr kumimoji="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03648" y="3848845"/>
            <a:ext cx="6081835" cy="2232248"/>
          </a:xfrm>
          <a:prstGeom prst="rect">
            <a:avLst/>
          </a:prstGeom>
        </p:spPr>
      </p:pic>
      <p:sp>
        <p:nvSpPr>
          <p:cNvPr id="7" name="TextBox 6"/>
          <p:cNvSpPr txBox="1"/>
          <p:nvPr/>
        </p:nvSpPr>
        <p:spPr>
          <a:xfrm>
            <a:off x="971600" y="1268760"/>
            <a:ext cx="7776864" cy="2554545"/>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rPr>
              <a:t>Sketch Based Facial Recognition</a:t>
            </a:r>
          </a:p>
          <a:p>
            <a:r>
              <a:rPr lang="en-IN" sz="2000" b="1" dirty="0">
                <a:latin typeface="Cambria" panose="02040503050406030204" pitchFamily="18" charset="0"/>
                <a:ea typeface="Cambria" panose="02040503050406030204" pitchFamily="18" charset="0"/>
              </a:rPr>
              <a:t>       </a:t>
            </a:r>
          </a:p>
          <a:p>
            <a:r>
              <a:rPr lang="en-IN" sz="2000" b="1" dirty="0">
                <a:latin typeface="Cambria" panose="02040503050406030204" pitchFamily="18" charset="0"/>
                <a:ea typeface="Cambria" panose="02040503050406030204" pitchFamily="18" charset="0"/>
              </a:rPr>
              <a:t> </a:t>
            </a:r>
            <a:r>
              <a:rPr lang="en-IN" sz="2000" dirty="0">
                <a:latin typeface="Cambria" panose="02040503050406030204" pitchFamily="18" charset="0"/>
                <a:ea typeface="Cambria" panose="02040503050406030204" pitchFamily="18" charset="0"/>
              </a:rPr>
              <a:t>A forensic artist prepares the sketch of the person as described by the eyewitness. Sometimes the sketch is not accurate enough to find the person , so we need a dedicated facial recognition system that will analyse the provided sketch and then produce realistic photo output from it and match it with the database to identify the person.</a:t>
            </a:r>
            <a:endParaRPr lang="en-IN" sz="2000" b="1"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IN" sz="2000" b="1" dirty="0">
              <a:latin typeface="Cambria" panose="02040503050406030204" pitchFamily="18" charset="0"/>
              <a:ea typeface="Cambria" panose="02040503050406030204" pitchFamily="18" charset="0"/>
            </a:endParaRPr>
          </a:p>
        </p:txBody>
      </p:sp>
      <p:sp>
        <p:nvSpPr>
          <p:cNvPr id="2" name="Footer Placeholder 1"/>
          <p:cNvSpPr>
            <a:spLocks noGrp="1"/>
          </p:cNvSpPr>
          <p:nvPr>
            <p:ph type="ftr" sz="quarter" idx="11"/>
          </p:nvPr>
        </p:nvSpPr>
        <p:spPr/>
        <p:txBody>
          <a:bodyPr/>
          <a:lstStyle/>
          <a:p>
            <a:endParaRPr kumimoji="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8;p2"/>
          <p:cNvSpPr/>
          <p:nvPr/>
        </p:nvSpPr>
        <p:spPr>
          <a:xfrm>
            <a:off x="256204" y="908720"/>
            <a:ext cx="8229000" cy="913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000000"/>
                </a:solidFill>
                <a:latin typeface="Arial" panose="020B0604020202020204"/>
                <a:ea typeface="Arial" panose="020B0604020202020204"/>
                <a:cs typeface="Arial" panose="020B0604020202020204"/>
                <a:sym typeface="Arial" panose="020B0604020202020204"/>
              </a:rPr>
              <a:t>Literature Survey</a:t>
            </a:r>
            <a:endParaRPr sz="4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4" name="table"/>
          <p:cNvPicPr>
            <a:picLocks noChangeAspect="1"/>
          </p:cNvPicPr>
          <p:nvPr/>
        </p:nvPicPr>
        <p:blipFill>
          <a:blip r:embed="rId2"/>
          <a:stretch>
            <a:fillRect/>
          </a:stretch>
        </p:blipFill>
        <p:spPr>
          <a:xfrm>
            <a:off x="256204" y="1822520"/>
            <a:ext cx="8631592" cy="4896544"/>
          </a:xfrm>
          <a:prstGeom prst="rect">
            <a:avLst/>
          </a:prstGeom>
        </p:spPr>
      </p:pic>
      <p:sp>
        <p:nvSpPr>
          <p:cNvPr id="2" name="Footer Placeholder 1"/>
          <p:cNvSpPr>
            <a:spLocks noGrp="1"/>
          </p:cNvSpPr>
          <p:nvPr>
            <p:ph type="ftr" sz="quarter" idx="11"/>
          </p:nvPr>
        </p:nvSpPr>
        <p:spPr/>
        <p:txBody>
          <a:bodyPr/>
          <a:lstStyle/>
          <a:p>
            <a:endParaRPr kumimoji="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196752"/>
            <a:ext cx="6059016" cy="996720"/>
          </a:xfrm>
        </p:spPr>
        <p:txBody>
          <a:bodyPr>
            <a:normAutofit/>
          </a:bodyPr>
          <a:lstStyle/>
          <a:p>
            <a:endParaRPr lang="en-US" dirty="0"/>
          </a:p>
        </p:txBody>
      </p:sp>
      <p:graphicFrame>
        <p:nvGraphicFramePr>
          <p:cNvPr id="3" name="Table 6"/>
          <p:cNvGraphicFramePr>
            <a:graphicFrameLocks noGrp="1"/>
          </p:cNvGraphicFramePr>
          <p:nvPr/>
        </p:nvGraphicFramePr>
        <p:xfrm>
          <a:off x="467292" y="1053038"/>
          <a:ext cx="8352925" cy="541020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1789911">
                  <a:extLst>
                    <a:ext uri="{9D8B030D-6E8A-4147-A177-3AD203B41FA5}">
                      <a16:colId xmlns:a16="http://schemas.microsoft.com/office/drawing/2014/main" val="20004"/>
                    </a:ext>
                  </a:extLst>
                </a:gridCol>
                <a:gridCol w="1193275">
                  <a:extLst>
                    <a:ext uri="{9D8B030D-6E8A-4147-A177-3AD203B41FA5}">
                      <a16:colId xmlns:a16="http://schemas.microsoft.com/office/drawing/2014/main" val="20005"/>
                    </a:ext>
                  </a:extLst>
                </a:gridCol>
                <a:gridCol w="1193275">
                  <a:extLst>
                    <a:ext uri="{9D8B030D-6E8A-4147-A177-3AD203B41FA5}">
                      <a16:colId xmlns:a16="http://schemas.microsoft.com/office/drawing/2014/main" val="20006"/>
                    </a:ext>
                  </a:extLst>
                </a:gridCol>
              </a:tblGrid>
              <a:tr h="634459">
                <a:tc>
                  <a:txBody>
                    <a:bodyPr/>
                    <a:lstStyle/>
                    <a:p>
                      <a:r>
                        <a:rPr lang="en-IN" dirty="0"/>
                        <a:t>Sr No </a:t>
                      </a:r>
                    </a:p>
                  </a:txBody>
                  <a:tcPr/>
                </a:tc>
                <a:tc>
                  <a:txBody>
                    <a:bodyPr/>
                    <a:lstStyle/>
                    <a:p>
                      <a:r>
                        <a:rPr lang="en-IN" dirty="0"/>
                        <a:t>Year </a:t>
                      </a:r>
                    </a:p>
                  </a:txBody>
                  <a:tcPr/>
                </a:tc>
                <a:tc>
                  <a:txBody>
                    <a:bodyPr/>
                    <a:lstStyle/>
                    <a:p>
                      <a:r>
                        <a:rPr lang="en-IN" dirty="0"/>
                        <a:t>Paper Title </a:t>
                      </a:r>
                    </a:p>
                  </a:txBody>
                  <a:tcPr/>
                </a:tc>
                <a:tc>
                  <a:txBody>
                    <a:bodyPr/>
                    <a:lstStyle/>
                    <a:p>
                      <a:r>
                        <a:rPr lang="en-IN" dirty="0"/>
                        <a:t>Author Names </a:t>
                      </a:r>
                    </a:p>
                  </a:txBody>
                  <a:tcPr/>
                </a:tc>
                <a:tc>
                  <a:txBody>
                    <a:bodyPr/>
                    <a:lstStyle/>
                    <a:p>
                      <a:r>
                        <a:rPr lang="en-IN" dirty="0"/>
                        <a:t>Abstract</a:t>
                      </a:r>
                    </a:p>
                  </a:txBody>
                  <a:tcPr/>
                </a:tc>
                <a:tc>
                  <a:txBody>
                    <a:bodyPr/>
                    <a:lstStyle/>
                    <a:p>
                      <a:r>
                        <a:rPr lang="en-IN" dirty="0"/>
                        <a:t>Advantages </a:t>
                      </a:r>
                    </a:p>
                  </a:txBody>
                  <a:tcPr/>
                </a:tc>
                <a:tc>
                  <a:txBody>
                    <a:bodyPr/>
                    <a:lstStyle/>
                    <a:p>
                      <a:r>
                        <a:rPr lang="en-IN" dirty="0"/>
                        <a:t>Disadvantages</a:t>
                      </a:r>
                    </a:p>
                  </a:txBody>
                  <a:tcPr/>
                </a:tc>
                <a:extLst>
                  <a:ext uri="{0D108BD9-81ED-4DB2-BD59-A6C34878D82A}">
                    <a16:rowId xmlns:a16="http://schemas.microsoft.com/office/drawing/2014/main" val="10000"/>
                  </a:ext>
                </a:extLst>
              </a:tr>
              <a:tr h="1450192">
                <a:tc>
                  <a:txBody>
                    <a:bodyPr/>
                    <a:lstStyle/>
                    <a:p>
                      <a:r>
                        <a:rPr lang="en-IN" dirty="0"/>
                        <a:t>5</a:t>
                      </a:r>
                    </a:p>
                  </a:txBody>
                  <a:tcPr/>
                </a:tc>
                <a:tc>
                  <a:txBody>
                    <a:bodyPr/>
                    <a:lstStyle/>
                    <a:p>
                      <a:r>
                        <a:rPr lang="en-IN" dirty="0"/>
                        <a:t>1993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ATTRIBUTE-CONTROLLEDFACEPHOTOSYNTHESISFROM SIMPLE LINE DRAWING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b="1" dirty="0">
                          <a:latin typeface="Times New Roman" panose="02020603050405020304" pitchFamily="18" charset="0"/>
                          <a:cs typeface="Times New Roman" panose="02020603050405020304" pitchFamily="18" charset="0"/>
                        </a:rPr>
                        <a:t>Qi Guo Ce Zhu </a:t>
                      </a:r>
                      <a:r>
                        <a:rPr lang="en-US" sz="1100" b="1" dirty="0" err="1">
                          <a:latin typeface="Times New Roman" panose="02020603050405020304" pitchFamily="18" charset="0"/>
                          <a:cs typeface="Times New Roman" panose="02020603050405020304" pitchFamily="18" charset="0"/>
                        </a:rPr>
                        <a:t>Zhiqiang</a:t>
                      </a:r>
                      <a:r>
                        <a:rPr lang="en-US" sz="1100" b="1" dirty="0">
                          <a:latin typeface="Times New Roman" panose="02020603050405020304" pitchFamily="18" charset="0"/>
                          <a:cs typeface="Times New Roman" panose="02020603050405020304" pitchFamily="18" charset="0"/>
                        </a:rPr>
                        <a:t> Xia </a:t>
                      </a:r>
                      <a:r>
                        <a:rPr lang="en-US" sz="1100" b="1" dirty="0" err="1">
                          <a:latin typeface="Times New Roman" panose="02020603050405020304" pitchFamily="18" charset="0"/>
                          <a:cs typeface="Times New Roman" panose="02020603050405020304" pitchFamily="18" charset="0"/>
                        </a:rPr>
                        <a:t>Zhengtao</a:t>
                      </a:r>
                      <a:r>
                        <a:rPr lang="en-US" sz="1100" b="1" dirty="0">
                          <a:latin typeface="Times New Roman" panose="02020603050405020304" pitchFamily="18" charset="0"/>
                          <a:cs typeface="Times New Roman" panose="02020603050405020304" pitchFamily="18" charset="0"/>
                        </a:rPr>
                        <a:t> Wang </a:t>
                      </a:r>
                      <a:r>
                        <a:rPr lang="en-US" sz="1100" b="1" dirty="0" err="1">
                          <a:latin typeface="Times New Roman" panose="02020603050405020304" pitchFamily="18" charset="0"/>
                          <a:cs typeface="Times New Roman" panose="02020603050405020304" pitchFamily="18" charset="0"/>
                        </a:rPr>
                        <a:t>Yipeng</a:t>
                      </a:r>
                      <a:r>
                        <a:rPr lang="en-US" sz="1100" b="1" dirty="0">
                          <a:latin typeface="Times New Roman" panose="02020603050405020304" pitchFamily="18" charset="0"/>
                          <a:cs typeface="Times New Roman" panose="02020603050405020304" pitchFamily="18" charset="0"/>
                        </a:rPr>
                        <a:t> Liu </a:t>
                      </a:r>
                    </a:p>
                    <a:p>
                      <a:endParaRPr lang="en-IN" dirty="0"/>
                    </a:p>
                  </a:txBody>
                  <a:tcPr/>
                </a:tc>
                <a:tc>
                  <a:txBody>
                    <a:bodyPr/>
                    <a:lstStyle/>
                    <a:p>
                      <a:r>
                        <a:rPr lang="en-US" sz="1100" b="1" dirty="0">
                          <a:latin typeface="Times New Roman" panose="02020603050405020304" pitchFamily="18" charset="0"/>
                          <a:cs typeface="Times New Roman" panose="02020603050405020304" pitchFamily="18" charset="0"/>
                        </a:rPr>
                        <a:t>Face photo synthesis from simple line drawing is a one-to many task as simple line drawing merely contains the contour of human face. to complicated natural scenes</a:t>
                      </a:r>
                      <a:endParaRPr lang="en-IN" sz="1100" dirty="0"/>
                    </a:p>
                  </a:txBody>
                  <a:tcPr/>
                </a:tc>
                <a:tc>
                  <a:txBody>
                    <a:bodyPr/>
                    <a:lstStyle/>
                    <a:p>
                      <a:r>
                        <a:rPr lang="en-IN" sz="1200" dirty="0"/>
                        <a:t>Task is simple as line drawing</a:t>
                      </a:r>
                    </a:p>
                  </a:txBody>
                  <a:tcPr/>
                </a:tc>
                <a:tc>
                  <a:txBody>
                    <a:bodyPr/>
                    <a:lstStyle/>
                    <a:p>
                      <a:r>
                        <a:rPr lang="en-US" sz="1100" b="1" dirty="0">
                          <a:latin typeface="Times New Roman" panose="02020603050405020304" pitchFamily="18" charset="0"/>
                          <a:cs typeface="Times New Roman" panose="02020603050405020304" pitchFamily="18" charset="0"/>
                        </a:rPr>
                        <a:t>Previous example based methods are over-dependent on the datasets and are hard to generalize</a:t>
                      </a:r>
                      <a:r>
                        <a:rPr lang="en-US" sz="1800" b="1" dirty="0">
                          <a:latin typeface="Times New Roman" panose="02020603050405020304" pitchFamily="18" charset="0"/>
                          <a:cs typeface="Times New Roman" panose="02020603050405020304" pitchFamily="18" charset="0"/>
                        </a:rPr>
                        <a:t> </a:t>
                      </a:r>
                      <a:endParaRPr lang="en-IN" dirty="0"/>
                    </a:p>
                  </a:txBody>
                  <a:tcPr/>
                </a:tc>
                <a:extLst>
                  <a:ext uri="{0D108BD9-81ED-4DB2-BD59-A6C34878D82A}">
                    <a16:rowId xmlns:a16="http://schemas.microsoft.com/office/drawing/2014/main" val="10001"/>
                  </a:ext>
                </a:extLst>
              </a:tr>
              <a:tr h="1752314">
                <a:tc>
                  <a:txBody>
                    <a:bodyPr/>
                    <a:lstStyle/>
                    <a:p>
                      <a:r>
                        <a:rPr lang="en-IN" dirty="0"/>
                        <a:t>6</a:t>
                      </a:r>
                    </a:p>
                  </a:txBody>
                  <a:tcPr/>
                </a:tc>
                <a:tc>
                  <a:txBody>
                    <a:bodyPr/>
                    <a:lstStyle/>
                    <a:p>
                      <a:r>
                        <a:rPr lang="en-IN" dirty="0"/>
                        <a:t>2005</a:t>
                      </a:r>
                    </a:p>
                  </a:txBody>
                  <a:tcPr/>
                </a:tc>
                <a:tc>
                  <a:txBody>
                    <a:bodyPr/>
                    <a:lstStyle/>
                    <a:p>
                      <a:r>
                        <a:rPr lang="en-US" sz="1100" b="0" dirty="0"/>
                        <a:t>A research on face cognition method with deep ensemble learning and feedback mechanism </a:t>
                      </a:r>
                      <a:endParaRPr lang="en-IN" sz="11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1" dirty="0">
                          <a:latin typeface="Times New Roman" panose="02020603050405020304" pitchFamily="18" charset="0"/>
                          <a:cs typeface="Times New Roman" panose="02020603050405020304" pitchFamily="18" charset="0"/>
                        </a:rPr>
                        <a:t>Fan </a:t>
                      </a:r>
                      <a:r>
                        <a:rPr lang="en-US" sz="1200" b="1" dirty="0" err="1">
                          <a:latin typeface="Times New Roman" panose="02020603050405020304" pitchFamily="18" charset="0"/>
                          <a:cs typeface="Times New Roman" panose="02020603050405020304" pitchFamily="18" charset="0"/>
                        </a:rPr>
                        <a:t>Yeping</a:t>
                      </a:r>
                      <a:r>
                        <a:rPr lang="en-US" sz="1200" b="1" dirty="0">
                          <a:latin typeface="Times New Roman" panose="02020603050405020304" pitchFamily="18" charset="0"/>
                          <a:cs typeface="Times New Roman" panose="02020603050405020304" pitchFamily="18" charset="0"/>
                        </a:rPr>
                        <a:t>, Yang </a:t>
                      </a:r>
                      <a:r>
                        <a:rPr lang="en-US" sz="1200" b="1" dirty="0" err="1">
                          <a:latin typeface="Times New Roman" panose="02020603050405020304" pitchFamily="18" charset="0"/>
                          <a:cs typeface="Times New Roman" panose="02020603050405020304" pitchFamily="18" charset="0"/>
                        </a:rPr>
                        <a:t>Desheng</a:t>
                      </a:r>
                      <a:r>
                        <a:rPr lang="en-US" sz="1200" b="1" dirty="0">
                          <a:latin typeface="Times New Roman" panose="02020603050405020304" pitchFamily="18" charset="0"/>
                          <a:cs typeface="Times New Roman" panose="02020603050405020304" pitchFamily="18" charset="0"/>
                        </a:rPr>
                        <a:t>, Ma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b="0" dirty="0"/>
                        <a:t>Face recognition technology is an import ant </a:t>
                      </a:r>
                      <a:r>
                        <a:rPr lang="en-US" sz="1100" b="0" dirty="0" err="1"/>
                        <a:t>researchfieldfordeeplearning</a:t>
                      </a:r>
                      <a:r>
                        <a:rPr lang="en-US" sz="1100" b="0" dirty="0"/>
                        <a:t>. In order to overcome the shortcomings of traditional open-loop face cognition mode and deep neural network structure</a:t>
                      </a:r>
                    </a:p>
                    <a:p>
                      <a:endParaRPr lang="en-IN" sz="1100" dirty="0"/>
                    </a:p>
                  </a:txBody>
                  <a:tcPr/>
                </a:tc>
                <a:tc>
                  <a:txBody>
                    <a:bodyPr/>
                    <a:lstStyle/>
                    <a:p>
                      <a:r>
                        <a:rPr lang="en-US" sz="1200" b="0" dirty="0"/>
                        <a:t>open-loop face cognition mode and deep neural network structure</a:t>
                      </a:r>
                      <a:endParaRPr lang="en-IN" sz="1200" dirty="0"/>
                    </a:p>
                  </a:txBody>
                  <a:tcPr/>
                </a:tc>
                <a:tc>
                  <a:txBody>
                    <a:bodyPr/>
                    <a:lstStyle/>
                    <a:p>
                      <a:r>
                        <a:rPr lang="en-IN" sz="1200" dirty="0"/>
                        <a:t>Hard to detect face from sketch images</a:t>
                      </a:r>
                    </a:p>
                  </a:txBody>
                  <a:tcPr/>
                </a:tc>
                <a:extLst>
                  <a:ext uri="{0D108BD9-81ED-4DB2-BD59-A6C34878D82A}">
                    <a16:rowId xmlns:a16="http://schemas.microsoft.com/office/drawing/2014/main" val="10002"/>
                  </a:ext>
                </a:extLst>
              </a:tr>
              <a:tr h="1525722">
                <a:tc>
                  <a:txBody>
                    <a:bodyPr/>
                    <a:lstStyle/>
                    <a:p>
                      <a:r>
                        <a:rPr lang="en-IN" dirty="0"/>
                        <a:t>7</a:t>
                      </a:r>
                    </a:p>
                  </a:txBody>
                  <a:tcPr/>
                </a:tc>
                <a:tc>
                  <a:txBody>
                    <a:bodyPr/>
                    <a:lstStyle/>
                    <a:p>
                      <a:r>
                        <a:rPr lang="en-IN" dirty="0"/>
                        <a:t>2010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Real-Time and Accurate Face Detection Networks Based on Deep Learning</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err="1">
                          <a:solidFill>
                            <a:schemeClr val="tx1"/>
                          </a:solidFill>
                          <a:latin typeface="Times New Roman" panose="02020603050405020304" pitchFamily="18" charset="0"/>
                          <a:cs typeface="Times New Roman" panose="02020603050405020304" pitchFamily="18" charset="0"/>
                        </a:rPr>
                        <a:t>Shuangq</a:t>
                      </a:r>
                      <a:r>
                        <a:rPr lang="en-US" sz="1200" dirty="0">
                          <a:solidFill>
                            <a:schemeClr val="tx1"/>
                          </a:solidFill>
                          <a:latin typeface="Times New Roman" panose="02020603050405020304" pitchFamily="18" charset="0"/>
                          <a:cs typeface="Times New Roman" panose="02020603050405020304" pitchFamily="18" charset="0"/>
                        </a:rPr>
                        <a:t> in Wang </a:t>
                      </a:r>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latin typeface="Times New Roman" panose="02020603050405020304" pitchFamily="18" charset="0"/>
                          <a:cs typeface="Times New Roman" panose="02020603050405020304" pitchFamily="18" charset="0"/>
                        </a:rPr>
                        <a:t>. In this paper, we propose a real-time and accurate face detection network based on Mobile Nets, SSD (Single Shot Multi Box Detector) and FPN(Feature Pyramid Networks). </a:t>
                      </a:r>
                    </a:p>
                    <a:p>
                      <a:endParaRPr lang="en-IN" dirty="0"/>
                    </a:p>
                  </a:txBody>
                  <a:tcPr/>
                </a:tc>
                <a:tc>
                  <a:txBody>
                    <a:bodyPr/>
                    <a:lstStyle/>
                    <a:p>
                      <a:r>
                        <a:rPr lang="en-IN" sz="1200" dirty="0"/>
                        <a:t>Face detection is quite accurate here</a:t>
                      </a:r>
                    </a:p>
                  </a:txBody>
                  <a:tcPr/>
                </a:tc>
                <a:tc>
                  <a:txBody>
                    <a:bodyPr/>
                    <a:lstStyle/>
                    <a:p>
                      <a:r>
                        <a:rPr lang="en-IN" sz="1200" dirty="0"/>
                        <a:t>Problems related to </a:t>
                      </a:r>
                      <a:r>
                        <a:rPr lang="en-IN" sz="1200" dirty="0" err="1"/>
                        <a:t>sililarity</a:t>
                      </a:r>
                      <a:r>
                        <a:rPr lang="en-IN" sz="1200" dirty="0"/>
                        <a:t> measures not available</a:t>
                      </a:r>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endParaRPr kumimoji="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196752"/>
            <a:ext cx="6059016" cy="996720"/>
          </a:xfrm>
        </p:spPr>
        <p:txBody>
          <a:bodyPr>
            <a:normAutofit/>
          </a:bodyPr>
          <a:lstStyle/>
          <a:p>
            <a:endParaRPr lang="en-US" dirty="0"/>
          </a:p>
        </p:txBody>
      </p:sp>
      <p:graphicFrame>
        <p:nvGraphicFramePr>
          <p:cNvPr id="3" name="Table 6"/>
          <p:cNvGraphicFramePr>
            <a:graphicFrameLocks noGrp="1"/>
          </p:cNvGraphicFramePr>
          <p:nvPr/>
        </p:nvGraphicFramePr>
        <p:xfrm>
          <a:off x="346710" y="405130"/>
          <a:ext cx="8450580" cy="6296025"/>
        </p:xfrm>
        <a:graphic>
          <a:graphicData uri="http://schemas.openxmlformats.org/drawingml/2006/table">
            <a:tbl>
              <a:tblPr firstRow="1" bandRow="1">
                <a:tableStyleId>{5C22544A-7EE6-4342-B048-85BDC9FD1C3A}</a:tableStyleId>
              </a:tblPr>
              <a:tblGrid>
                <a:gridCol w="728345">
                  <a:extLst>
                    <a:ext uri="{9D8B030D-6E8A-4147-A177-3AD203B41FA5}">
                      <a16:colId xmlns:a16="http://schemas.microsoft.com/office/drawing/2014/main" val="20000"/>
                    </a:ext>
                  </a:extLst>
                </a:gridCol>
                <a:gridCol w="728980">
                  <a:extLst>
                    <a:ext uri="{9D8B030D-6E8A-4147-A177-3AD203B41FA5}">
                      <a16:colId xmlns:a16="http://schemas.microsoft.com/office/drawing/2014/main" val="20001"/>
                    </a:ext>
                  </a:extLst>
                </a:gridCol>
                <a:gridCol w="1457325">
                  <a:extLst>
                    <a:ext uri="{9D8B030D-6E8A-4147-A177-3AD203B41FA5}">
                      <a16:colId xmlns:a16="http://schemas.microsoft.com/office/drawing/2014/main" val="20002"/>
                    </a:ext>
                  </a:extLst>
                </a:gridCol>
                <a:gridCol w="1310640">
                  <a:extLst>
                    <a:ext uri="{9D8B030D-6E8A-4147-A177-3AD203B41FA5}">
                      <a16:colId xmlns:a16="http://schemas.microsoft.com/office/drawing/2014/main" val="20003"/>
                    </a:ext>
                  </a:extLst>
                </a:gridCol>
                <a:gridCol w="1810385">
                  <a:extLst>
                    <a:ext uri="{9D8B030D-6E8A-4147-A177-3AD203B41FA5}">
                      <a16:colId xmlns:a16="http://schemas.microsoft.com/office/drawing/2014/main" val="20004"/>
                    </a:ext>
                  </a:extLst>
                </a:gridCol>
                <a:gridCol w="1208405">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tblGrid>
              <a:tr h="640080">
                <a:tc>
                  <a:txBody>
                    <a:bodyPr/>
                    <a:lstStyle/>
                    <a:p>
                      <a:r>
                        <a:rPr lang="en-IN" dirty="0"/>
                        <a:t>Sr No </a:t>
                      </a:r>
                    </a:p>
                  </a:txBody>
                  <a:tcPr/>
                </a:tc>
                <a:tc>
                  <a:txBody>
                    <a:bodyPr/>
                    <a:lstStyle/>
                    <a:p>
                      <a:r>
                        <a:rPr lang="en-IN" dirty="0"/>
                        <a:t>Year </a:t>
                      </a:r>
                    </a:p>
                  </a:txBody>
                  <a:tcPr/>
                </a:tc>
                <a:tc>
                  <a:txBody>
                    <a:bodyPr/>
                    <a:lstStyle/>
                    <a:p>
                      <a:r>
                        <a:rPr lang="en-IN" dirty="0"/>
                        <a:t>Paper Title </a:t>
                      </a:r>
                    </a:p>
                  </a:txBody>
                  <a:tcPr/>
                </a:tc>
                <a:tc>
                  <a:txBody>
                    <a:bodyPr/>
                    <a:lstStyle/>
                    <a:p>
                      <a:r>
                        <a:rPr lang="en-IN" dirty="0"/>
                        <a:t>Author Names </a:t>
                      </a:r>
                    </a:p>
                  </a:txBody>
                  <a:tcPr/>
                </a:tc>
                <a:tc>
                  <a:txBody>
                    <a:bodyPr/>
                    <a:lstStyle/>
                    <a:p>
                      <a:r>
                        <a:rPr lang="en-IN" dirty="0"/>
                        <a:t>Abstract</a:t>
                      </a:r>
                    </a:p>
                  </a:txBody>
                  <a:tcPr/>
                </a:tc>
                <a:tc>
                  <a:txBody>
                    <a:bodyPr/>
                    <a:lstStyle/>
                    <a:p>
                      <a:r>
                        <a:rPr lang="en-IN" dirty="0"/>
                        <a:t>Advantages </a:t>
                      </a:r>
                    </a:p>
                  </a:txBody>
                  <a:tcPr/>
                </a:tc>
                <a:tc>
                  <a:txBody>
                    <a:bodyPr/>
                    <a:lstStyle/>
                    <a:p>
                      <a:r>
                        <a:rPr lang="en-IN" dirty="0"/>
                        <a:t>Disadvantages</a:t>
                      </a:r>
                    </a:p>
                  </a:txBody>
                  <a:tcPr/>
                </a:tc>
                <a:extLst>
                  <a:ext uri="{0D108BD9-81ED-4DB2-BD59-A6C34878D82A}">
                    <a16:rowId xmlns:a16="http://schemas.microsoft.com/office/drawing/2014/main" val="10000"/>
                  </a:ext>
                </a:extLst>
              </a:tr>
              <a:tr h="2225040">
                <a:tc>
                  <a:txBody>
                    <a:bodyPr/>
                    <a:lstStyle/>
                    <a:p>
                      <a:r>
                        <a:rPr lang="en-US" altLang="en-IN" dirty="0"/>
                        <a:t>8</a:t>
                      </a:r>
                    </a:p>
                  </a:txBody>
                  <a:tcPr/>
                </a:tc>
                <a:tc>
                  <a:txBody>
                    <a:bodyPr/>
                    <a:lstStyle/>
                    <a:p>
                      <a:r>
                        <a:rPr lang="en-US" altLang="en-IN" dirty="0"/>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Picture completion reveals developmental change in</a:t>
                      </a:r>
                    </a:p>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representational drawing ability: An analysis using</a:t>
                      </a:r>
                    </a:p>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a convolutional neural networkG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b="1">
                          <a:latin typeface="Times New Roman" panose="02020603050405020304" pitchFamily="18" charset="0"/>
                          <a:cs typeface="Times New Roman" panose="02020603050405020304" pitchFamily="18" charset="0"/>
                        </a:rPr>
                        <a:t>Anja Philippsen, Sho Tsuji and Yukie Nagai</a:t>
                      </a:r>
                      <a:r>
                        <a:rPr lang="en-US" sz="1100" b="1" dirty="0">
                          <a:latin typeface="Times New Roman" panose="02020603050405020304" pitchFamily="18" charset="0"/>
                          <a:cs typeface="Times New Roman" panose="02020603050405020304" pitchFamily="18" charset="0"/>
                        </a:rPr>
                        <a:t> </a:t>
                      </a:r>
                    </a:p>
                    <a:p>
                      <a:endParaRPr lang="en-IN" dirty="0"/>
                    </a:p>
                  </a:txBody>
                  <a:tcPr/>
                </a:tc>
                <a:tc>
                  <a:txBody>
                    <a:bodyPr/>
                    <a:lstStyle/>
                    <a:p>
                      <a:r>
                        <a:rPr lang="en-US" sz="1100" b="1" dirty="0">
                          <a:latin typeface="Times New Roman" panose="02020603050405020304" pitchFamily="18" charset="0"/>
                          <a:cs typeface="Times New Roman" panose="02020603050405020304" pitchFamily="18" charset="0"/>
                        </a:rPr>
                        <a:t>Drawings of children may provide unique insights</a:t>
                      </a:r>
                    </a:p>
                    <a:p>
                      <a:r>
                        <a:rPr lang="en-US" sz="1100" b="1" dirty="0">
                          <a:latin typeface="Times New Roman" panose="02020603050405020304" pitchFamily="18" charset="0"/>
                          <a:cs typeface="Times New Roman" panose="02020603050405020304" pitchFamily="18" charset="0"/>
                        </a:rPr>
                        <a:t>into their cognition. Previous research showed that children's</a:t>
                      </a:r>
                    </a:p>
                    <a:p>
                      <a:r>
                        <a:rPr lang="en-US" sz="1100" b="1" dirty="0">
                          <a:latin typeface="Times New Roman" panose="02020603050405020304" pitchFamily="18" charset="0"/>
                          <a:cs typeface="Times New Roman" panose="02020603050405020304" pitchFamily="18" charset="0"/>
                        </a:rPr>
                        <a:t>ability to draw objects distinctively develops with increasing age.</a:t>
                      </a:r>
                    </a:p>
                    <a:p>
                      <a:endParaRPr lang="en-US" sz="1100" b="1" dirty="0">
                        <a:latin typeface="Times New Roman" panose="02020603050405020304" pitchFamily="18" charset="0"/>
                        <a:cs typeface="Times New Roman" panose="02020603050405020304" pitchFamily="18" charset="0"/>
                      </a:endParaRPr>
                    </a:p>
                  </a:txBody>
                  <a:tcPr/>
                </a:tc>
                <a:tc>
                  <a:txBody>
                    <a:bodyPr/>
                    <a:lstStyle/>
                    <a:p>
                      <a:r>
                        <a:rPr lang="en-IN" sz="1200" dirty="0"/>
                        <a:t>Representation ofdrawing styles in different network layers</a:t>
                      </a:r>
                    </a:p>
                  </a:txBody>
                  <a:tcPr/>
                </a:tc>
                <a:tc>
                  <a:txBody>
                    <a:bodyPr/>
                    <a:lstStyle/>
                    <a:p>
                      <a:r>
                        <a:rPr lang="en-IN" sz="1400" dirty="0"/>
                        <a:t>Detection can be vulnerable. We’ve outlined the way in which facial detection can be thrown off;</a:t>
                      </a:r>
                    </a:p>
                  </a:txBody>
                  <a:tcPr/>
                </a:tc>
                <a:extLst>
                  <a:ext uri="{0D108BD9-81ED-4DB2-BD59-A6C34878D82A}">
                    <a16:rowId xmlns:a16="http://schemas.microsoft.com/office/drawing/2014/main" val="10001"/>
                  </a:ext>
                </a:extLst>
              </a:tr>
              <a:tr h="1753235">
                <a:tc>
                  <a:txBody>
                    <a:bodyPr/>
                    <a:lstStyle/>
                    <a:p>
                      <a:r>
                        <a:rPr lang="en-US" altLang="en-IN" dirty="0"/>
                        <a:t>9</a:t>
                      </a:r>
                    </a:p>
                  </a:txBody>
                  <a:tcPr/>
                </a:tc>
                <a:tc>
                  <a:txBody>
                    <a:bodyPr/>
                    <a:lstStyle/>
                    <a:p>
                      <a:r>
                        <a:rPr lang="en-US" altLang="en-IN" dirty="0"/>
                        <a:t>2017</a:t>
                      </a:r>
                    </a:p>
                  </a:txBody>
                  <a:tcPr/>
                </a:tc>
                <a:tc>
                  <a:txBody>
                    <a:bodyPr/>
                    <a:lstStyle/>
                    <a:p>
                      <a:r>
                        <a:rPr lang="en-US" sz="1100" b="0" dirty="0"/>
                        <a:t> Sketch-based Manga Retrieval using Deep Features</a:t>
                      </a:r>
                    </a:p>
                  </a:txBody>
                  <a:tcPr/>
                </a:tc>
                <a:tc>
                  <a:txBody>
                    <a:bodyPr/>
                    <a:lstStyle/>
                    <a:p>
                      <a:r>
                        <a:rPr lang="en-IN" sz="1400" dirty="0"/>
                        <a:t>Rei Narita</a:t>
                      </a:r>
                      <a:r>
                        <a:rPr lang="en-US" altLang="en-IN" sz="1400" dirty="0"/>
                        <a:t>,</a:t>
                      </a:r>
                      <a:endParaRPr lang="en-IN" sz="1400" dirty="0"/>
                    </a:p>
                    <a:p>
                      <a:r>
                        <a:rPr lang="en-IN" sz="1400" dirty="0"/>
                        <a:t>Koki</a:t>
                      </a:r>
                      <a:r>
                        <a:rPr lang="en-US" altLang="en-IN" sz="1400" dirty="0"/>
                        <a:t> </a:t>
                      </a:r>
                      <a:r>
                        <a:rPr lang="en-IN" sz="1400" dirty="0"/>
                        <a:t>Tsubota</a:t>
                      </a:r>
                      <a:r>
                        <a:rPr lang="en-US" altLang="en-IN" sz="1400" dirty="0"/>
                        <a:t>, </a:t>
                      </a:r>
                      <a:r>
                        <a:rPr lang="en-IN" sz="1400" dirty="0"/>
                        <a:t>Toshihiko Yamasaki</a:t>
                      </a:r>
                      <a:r>
                        <a:rPr lang="en-US" altLang="en-IN" sz="1400" dirty="0"/>
                        <a:t>,</a:t>
                      </a:r>
                      <a:endParaRPr lang="en-IN" sz="1400" dirty="0"/>
                    </a:p>
                    <a:p>
                      <a:r>
                        <a:rPr lang="en-IN" sz="1400" dirty="0"/>
                        <a:t>Kiyoharu Aizawa</a:t>
                      </a:r>
                    </a:p>
                  </a:txBody>
                  <a:tcPr/>
                </a:tc>
                <a:tc>
                  <a:txBody>
                    <a:bodyPr/>
                    <a:lstStyle/>
                    <a:p>
                      <a:r>
                        <a:rPr lang="en-IN" sz="1100" b="1" dirty="0"/>
                        <a:t>Manga, Japanese comics, are globally popular, and</a:t>
                      </a:r>
                    </a:p>
                    <a:p>
                      <a:r>
                        <a:rPr lang="en-IN" sz="1100" b="1" dirty="0"/>
                        <a:t>the digital manga (e-manga) market is growing year by year. E_x0002_manga has a limitation in its search methodology</a:t>
                      </a:r>
                    </a:p>
                  </a:txBody>
                  <a:tcPr/>
                </a:tc>
                <a:tc>
                  <a:txBody>
                    <a:bodyPr/>
                    <a:lstStyle/>
                    <a:p>
                      <a:r>
                        <a:rPr lang="en-IN" sz="1200" dirty="0"/>
                        <a:t>This search</a:t>
                      </a:r>
                    </a:p>
                    <a:p>
                      <a:r>
                        <a:rPr lang="en-IN" sz="1200" dirty="0"/>
                        <a:t>methodology cannot take images of manga into account.</a:t>
                      </a:r>
                    </a:p>
                  </a:txBody>
                  <a:tcPr/>
                </a:tc>
                <a:tc>
                  <a:txBody>
                    <a:bodyPr/>
                    <a:lstStyle/>
                    <a:p>
                      <a:r>
                        <a:rPr lang="en-IN" sz="1200" dirty="0"/>
                        <a:t> it was difficult to collect and</a:t>
                      </a:r>
                    </a:p>
                    <a:p>
                      <a:r>
                        <a:rPr lang="en-IN" sz="1200" dirty="0"/>
                        <a:t>use manga images for research because of copyright issues.</a:t>
                      </a:r>
                    </a:p>
                  </a:txBody>
                  <a:tcPr/>
                </a:tc>
                <a:extLst>
                  <a:ext uri="{0D108BD9-81ED-4DB2-BD59-A6C34878D82A}">
                    <a16:rowId xmlns:a16="http://schemas.microsoft.com/office/drawing/2014/main" val="10002"/>
                  </a:ext>
                </a:extLst>
              </a:tr>
              <a:tr h="1677670">
                <a:tc>
                  <a:txBody>
                    <a:bodyPr/>
                    <a:lstStyle/>
                    <a:p>
                      <a:r>
                        <a:rPr lang="en-US" altLang="en-IN" dirty="0"/>
                        <a:t>10</a:t>
                      </a:r>
                    </a:p>
                  </a:txBody>
                  <a:tcPr/>
                </a:tc>
                <a:tc>
                  <a:txBody>
                    <a:bodyPr/>
                    <a:lstStyle/>
                    <a:p>
                      <a:r>
                        <a:rPr lang="en-IN" dirty="0"/>
                        <a:t>201</a:t>
                      </a:r>
                      <a:r>
                        <a:rPr lang="en-US" altLang="en-IN"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200" dirty="0"/>
                        <a:t>MULTI-LABEL NETWORKS FOR FACE ATTRIBUTES CLASSIFICATION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solidFill>
                            <a:schemeClr val="tx1"/>
                          </a:solidFill>
                          <a:latin typeface="Times New Roman" panose="02020603050405020304" pitchFamily="18" charset="0"/>
                          <a:cs typeface="Times New Roman" panose="02020603050405020304" pitchFamily="18" charset="0"/>
                        </a:rPr>
                        <a:t>Sara Atito Aly .Berrin Yanikoglu</a:t>
                      </a:r>
                      <a:r>
                        <a:rPr lang="en-US" sz="1200" dirty="0">
                          <a:solidFill>
                            <a:schemeClr val="tx1"/>
                          </a:solidFill>
                          <a:latin typeface="Times New Roman" panose="02020603050405020304" pitchFamily="18" charset="0"/>
                          <a:cs typeface="Times New Roman" panose="02020603050405020304" pitchFamily="18" charset="0"/>
                        </a:rPr>
                        <a:t> </a:t>
                      </a:r>
                    </a:p>
                    <a:p>
                      <a:endParaRPr lang="en-IN" sz="1200" dirty="0"/>
                    </a:p>
                  </a:txBody>
                  <a:tcPr/>
                </a:tc>
                <a:tc>
                  <a:txBody>
                    <a:bodyPr/>
                    <a:lstStyle/>
                    <a:p>
                      <a:r>
                        <a:rPr lang="en-IN" sz="1200" dirty="0"/>
                        <a:t>Face attributes classification is drawing attention as a research</a:t>
                      </a:r>
                    </a:p>
                    <a:p>
                      <a:r>
                        <a:rPr lang="en-IN" sz="1200" dirty="0"/>
                        <a:t>topic with applications in multiple domains, such as video</a:t>
                      </a:r>
                    </a:p>
                    <a:p>
                      <a:r>
                        <a:rPr lang="en-IN" sz="1200" dirty="0"/>
                        <a:t>surveillance and social media analysis.</a:t>
                      </a:r>
                    </a:p>
                  </a:txBody>
                  <a:tcPr/>
                </a:tc>
                <a:tc>
                  <a:txBody>
                    <a:bodyPr/>
                    <a:lstStyle/>
                    <a:p>
                      <a:r>
                        <a:rPr lang="en-IN" sz="1000" dirty="0"/>
                        <a:t>Better security. Face detection augments surveillance tactics and forms the basis of the identification process of terrorists and criminals</a:t>
                      </a:r>
                    </a:p>
                  </a:txBody>
                  <a:tcPr/>
                </a:tc>
                <a:tc>
                  <a:txBody>
                    <a:bodyPr/>
                    <a:lstStyle/>
                    <a:p>
                      <a:r>
                        <a:rPr lang="en-IN" sz="1200" dirty="0"/>
                        <a:t>Huge storage requirements. Machine learning technology requires powerful data storage;</a:t>
                      </a:r>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endParaRPr kumimoji="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275</TotalTime>
  <Words>1364</Words>
  <Application>Microsoft Office PowerPoint</Application>
  <PresentationFormat>On-screen Show (4:3)</PresentationFormat>
  <Paragraphs>152</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Software and Hardware Requirment</vt:lpstr>
      <vt:lpstr>Algorithm We Are Using</vt:lpstr>
      <vt:lpstr>       WHY CNN ??</vt:lpstr>
      <vt:lpstr>     HOW WILL IT WORK</vt:lpstr>
      <vt:lpstr>PowerPoint Presentation</vt:lpstr>
      <vt:lpstr>PowerPoint Presentation</vt:lpstr>
      <vt:lpstr>PowerPoint Presentation</vt:lpstr>
      <vt:lpstr>Sequence Diagram Of Our System</vt:lpstr>
      <vt:lpstr>Technology We Are Using</vt:lpstr>
      <vt:lpstr>Future Scope Of Domain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Swapnil Sohale</cp:lastModifiedBy>
  <cp:revision>105</cp:revision>
  <dcterms:created xsi:type="dcterms:W3CDTF">2021-12-20T12:21:31Z</dcterms:created>
  <dcterms:modified xsi:type="dcterms:W3CDTF">2021-12-23T05:34:18Z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587BA77BCD9C43539D40D59F779DF2E0</vt:lpwstr>
  </property>
  <property fmtid="{D5CDD505-2E9C-101B-9397-08002B2CF9AE}" pid="3" name="KSOProductBuildVer">
    <vt:lpwstr>1033-11.2.0.10382</vt:lpwstr>
  </property>
</Properties>
</file>