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italic.fntdata"/><Relationship Id="rId10" Type="http://schemas.openxmlformats.org/officeDocument/2006/relationships/font" Target="fonts/Montserrat-bold.fntdata"/><Relationship Id="rId13" Type="http://schemas.openxmlformats.org/officeDocument/2006/relationships/font" Target="fonts/Lato-regular.fntdata"/><Relationship Id="rId12"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97a4a96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97a4a96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97a4a96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97a4a96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97a4a964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97a4a964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Scope Of Domain</a:t>
            </a:r>
            <a:endParaRPr/>
          </a:p>
        </p:txBody>
      </p:sp>
      <p:sp>
        <p:nvSpPr>
          <p:cNvPr id="135" name="Google Shape;135;p1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Airoplain Boarding Gate </a:t>
            </a:r>
            <a:endParaRPr/>
          </a:p>
          <a:p>
            <a:pPr indent="0" lvl="0" marL="0" rtl="0" algn="l">
              <a:spcBef>
                <a:spcPts val="1200"/>
              </a:spcBef>
              <a:spcAft>
                <a:spcPts val="0"/>
              </a:spcAft>
              <a:buNone/>
            </a:pPr>
            <a:r>
              <a:rPr lang="en"/>
              <a:t>  ● Automated Surveillance </a:t>
            </a:r>
            <a:endParaRPr/>
          </a:p>
          <a:p>
            <a:pPr indent="0" lvl="0" marL="0" rtl="0" algn="l">
              <a:spcBef>
                <a:spcPts val="1200"/>
              </a:spcBef>
              <a:spcAft>
                <a:spcPts val="0"/>
              </a:spcAft>
              <a:buNone/>
            </a:pPr>
            <a:r>
              <a:rPr lang="en"/>
              <a:t>  ● Sketch based face reconstruction</a:t>
            </a:r>
            <a:endParaRPr/>
          </a:p>
          <a:p>
            <a:pPr indent="0" lvl="0" marL="0" rtl="0" algn="l">
              <a:spcBef>
                <a:spcPts val="1200"/>
              </a:spcBef>
              <a:spcAft>
                <a:spcPts val="0"/>
              </a:spcAft>
              <a:buNone/>
            </a:pPr>
            <a:r>
              <a:rPr lang="en"/>
              <a:t>  ● Monitoring closed circuit television (CCTV) </a:t>
            </a:r>
            <a:endParaRPr/>
          </a:p>
          <a:p>
            <a:pPr indent="0" lvl="0" marL="0" rtl="0" algn="l">
              <a:spcBef>
                <a:spcPts val="1200"/>
              </a:spcBef>
              <a:spcAft>
                <a:spcPts val="1200"/>
              </a:spcAft>
              <a:buNone/>
            </a:pPr>
            <a:r>
              <a:rPr lang="en"/>
              <a:t>  ● Image database investigations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paper proposed a deep generative model to synthesize face photo from simple line drawing controlled face attributes. First, an attribute-disentangled variational autoencoder (AD-VAE) is introduced to disentangle variations of face attributes from other variations of face images. Then we synthesized face photo from simple line drawing based on AD-VAE.Experiments showed our proposed method could learn interpretable representations of face images and generate face images with rich details and desired attributes even though the simple line drawing is not complete. We also did a target style photo synthesis that could help face recognition and face verification in further steps.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 W. Zhang, X. Wang, and X. Tang, “Coupled informationtheoretic encoding for face photo-sketch recognition,” in IEEE CVPR, 2011, pp. 513–520</a:t>
            </a:r>
            <a:endParaRPr/>
          </a:p>
          <a:p>
            <a:pPr indent="0" lvl="0" marL="457200" rtl="0" algn="l">
              <a:spcBef>
                <a:spcPts val="1200"/>
              </a:spcBef>
              <a:spcAft>
                <a:spcPts val="0"/>
              </a:spcAft>
              <a:buNone/>
            </a:pPr>
            <a:r>
              <a:rPr lang="en"/>
              <a:t> ● T. Isenberg, P. Neumann, S. Carpendale, M. C. Sousa, and J. A. Jorge, “Nonphotorealistic. rendering in context: An observational study,” in ACM NPAR, 2006,pp. 115–126. </a:t>
            </a:r>
            <a:endParaRPr/>
          </a:p>
          <a:p>
            <a:pPr indent="0" lvl="0" marL="457200" rtl="0" algn="l">
              <a:spcBef>
                <a:spcPts val="1200"/>
              </a:spcBef>
              <a:spcAft>
                <a:spcPts val="0"/>
              </a:spcAft>
              <a:buNone/>
            </a:pPr>
            <a:r>
              <a:rPr lang="en"/>
              <a:t>● 3 A. Gooch, B. Gooch, P. Shirley, and E. Cohen, “A nonphotorealistic lighting model for automatic technical illustration,” in ACM SIGGRAPH, 1998, pp. 447–452. </a:t>
            </a:r>
            <a:endParaRPr/>
          </a:p>
          <a:p>
            <a:pPr indent="0" lvl="0" marL="457200" rtl="0" algn="l">
              <a:spcBef>
                <a:spcPts val="1200"/>
              </a:spcBef>
              <a:spcAft>
                <a:spcPts val="1200"/>
              </a:spcAft>
              <a:buNone/>
            </a:pPr>
            <a:r>
              <a:rPr lang="en"/>
              <a:t>● 4 G. Winkenbach and D. H. Salesin, “Computer generated pen-andink illustration,” in ACM SIGGRAPH, 1994, pp. 91–100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