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75" r:id="rId7"/>
    <p:sldId id="271" r:id="rId8"/>
    <p:sldId id="272" r:id="rId9"/>
    <p:sldId id="273" r:id="rId10"/>
    <p:sldId id="274"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65" name="Google Shape;165;p1: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203" name="Google Shape;203;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211" name="Google Shape;211;p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hyperlink" Target="https://ieeexplore.ieee.org/author/37281375500" TargetMode="External"/><Relationship Id="rId5" Type="http://schemas.openxmlformats.org/officeDocument/2006/relationships/hyperlink" Target="https://ieeexplore.ieee.org/author/37280008500" TargetMode="External"/><Relationship Id="rId4" Type="http://schemas.openxmlformats.org/officeDocument/2006/relationships/hyperlink" Target="https://ieeexplore.ieee.org/author/37292366100" TargetMode="External"/><Relationship Id="rId3" Type="http://schemas.openxmlformats.org/officeDocument/2006/relationships/hyperlink" Target="https://ieeexplore.ieee.org/author/37895636100" TargetMode="External"/><Relationship Id="rId2" Type="http://schemas.openxmlformats.org/officeDocument/2006/relationships/hyperlink" Target="https://ieeexplore.ieee.org/author/37085879272" TargetMode="External"/><Relationship Id="rId1" Type="http://schemas.openxmlformats.org/officeDocument/2006/relationships/hyperlink" Target="https://ieeexplore.ieee.org/author/3708619825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
          <p:cNvSpPr/>
          <p:nvPr/>
        </p:nvSpPr>
        <p:spPr>
          <a:xfrm>
            <a:off x="380880" y="1828800"/>
            <a:ext cx="8381100" cy="1904400"/>
          </a:xfrm>
          <a:prstGeom prst="rect">
            <a:avLst/>
          </a:prstGeom>
          <a:no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Clr>
                <a:srgbClr val="000000"/>
              </a:buClr>
              <a:buSzPts val="2340"/>
              <a:buFont typeface="Arial" panose="020B0604020202020204"/>
              <a:buNone/>
            </a:pPr>
            <a:r>
              <a:rPr lang="en-IN" sz="234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RMD </a:t>
            </a:r>
            <a:r>
              <a:rPr lang="en-IN" sz="2340" b="1" i="0" u="none" strike="noStrike" cap="none" dirty="0" err="1">
                <a:solidFill>
                  <a:srgbClr val="000000"/>
                </a:solidFill>
                <a:latin typeface="Cambria" panose="02040503050406030204"/>
                <a:ea typeface="Cambria" panose="02040503050406030204"/>
                <a:cs typeface="Cambria" panose="02040503050406030204"/>
                <a:sym typeface="Cambria" panose="02040503050406030204"/>
              </a:rPr>
              <a:t>Sinhgad</a:t>
            </a:r>
            <a:r>
              <a:rPr lang="en-IN" sz="234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  School of Engineering</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1755"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Department of Computer Engineering</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2015"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 </a:t>
            </a:r>
            <a:r>
              <a:rPr lang="en-US" sz="2860" dirty="0">
                <a:sym typeface="+mn-ea"/>
              </a:rPr>
              <a:t>Forensic Face Sketch Construction and Recognition</a:t>
            </a:r>
            <a:endParaRPr lang="en-US" sz="2860" dirty="0"/>
          </a:p>
          <a:p>
            <a:pPr marL="0" marR="0" lvl="0" indent="0" algn="ctr" rtl="0">
              <a:lnSpc>
                <a:spcPct val="150000"/>
              </a:lnSpc>
              <a:spcBef>
                <a:spcPts val="0"/>
              </a:spcBef>
              <a:spcAft>
                <a:spcPts val="0"/>
              </a:spcAft>
              <a:buClr>
                <a:srgbClr val="000000"/>
              </a:buClr>
              <a:buSzPts val="2340"/>
              <a:buFont typeface="Arial" panose="020B0604020202020204"/>
              <a:buNone/>
            </a:pPr>
            <a:endParaRPr sz="28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
          <p:cNvSpPr/>
          <p:nvPr/>
        </p:nvSpPr>
        <p:spPr>
          <a:xfrm>
            <a:off x="664575" y="3733198"/>
            <a:ext cx="7301700" cy="2224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Presented By:</a:t>
            </a:r>
            <a:endPara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endParaRPr lang="en-IN" sz="2400" dirty="0">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Atharv deshpande</a:t>
            </a:r>
            <a:endPar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swapnil sohale</a:t>
            </a:r>
            <a:endPar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viraj bhise</a:t>
            </a:r>
            <a:endPar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altLang="en-IN"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dnyaneshwar bhendekar</a:t>
            </a:r>
            <a:endParaRPr sz="240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480"/>
              </a:spcBef>
              <a:spcAft>
                <a:spcPts val="0"/>
              </a:spcAft>
              <a:buClr>
                <a:srgbClr val="000000"/>
              </a:buClr>
              <a:buSzPts val="2400"/>
              <a:buFont typeface="Arial" panose="020B0604020202020204"/>
              <a:buNone/>
            </a:pPr>
            <a:r>
              <a: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Guide Name:</a:t>
            </a:r>
            <a:r>
              <a:rPr lang="en-US" sz="2400">
                <a:sym typeface="+mn-ea"/>
              </a:rPr>
              <a:t>Mrs.Jyoti Raghatwan mam</a:t>
            </a:r>
            <a:endParaRPr sz="24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55" name="Google Shape;255;p1" descr="New Sinhgad_Logo_2013_300"/>
          <p:cNvPicPr preferRelativeResize="0"/>
          <p:nvPr/>
        </p:nvPicPr>
        <p:blipFill rotWithShape="1">
          <a:blip r:embed="rId1"/>
          <a:srcRect/>
          <a:stretch>
            <a:fillRect/>
          </a:stretch>
        </p:blipFill>
        <p:spPr>
          <a:xfrm>
            <a:off x="3563315" y="116622"/>
            <a:ext cx="1842240" cy="1211164"/>
          </a:xfrm>
          <a:prstGeom prst="rect">
            <a:avLst/>
          </a:prstGeom>
          <a:noFill/>
          <a:ln>
            <a:noFill/>
          </a:ln>
        </p:spPr>
      </p:pic>
      <p:sp>
        <p:nvSpPr>
          <p:cNvPr id="5" name="Google Shape;248;p3"/>
          <p:cNvSpPr/>
          <p:nvPr/>
        </p:nvSpPr>
        <p:spPr>
          <a:xfrm>
            <a:off x="2928926"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1257664" y="375336"/>
            <a:ext cx="6380100" cy="795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IN" sz="35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Introduction</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
          <p:cNvSpPr/>
          <p:nvPr/>
        </p:nvSpPr>
        <p:spPr>
          <a:xfrm>
            <a:off x="360150" y="1590600"/>
            <a:ext cx="7884258" cy="3134544"/>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A criminal can be easily identified and brought to justice</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using</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a face sketch drawn based on the description been</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provided by the eye-witness, however in this world of</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modernization the traditional way of hand drawing a sketch is</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not found to be that effective and time saving when used for</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matching and identifying from the already available database</a:t>
            </a:r>
            <a:r>
              <a:rPr lang="en-US" alt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 </a:t>
            </a:r>
            <a:r>
              <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rPr>
              <a:t>or real-time databases.</a:t>
            </a:r>
            <a:endParaRPr lang="en-IN" sz="2000" dirty="0">
              <a:solidFill>
                <a:schemeClr val="tx1"/>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i="0" u="none" strike="noStrike" cap="none" dirty="0">
              <a:solidFill>
                <a:schemeClr val="tx1"/>
              </a:solidFill>
              <a:latin typeface="Times New Roman" panose="02020603050405020304" charset="0"/>
              <a:ea typeface="Cambria" panose="02040503050406030204"/>
              <a:cs typeface="Times New Roman" panose="02020603050405020304" charset="0"/>
              <a:sym typeface="Cambria" panose="02040503050406030204"/>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OBJECTIVES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3"/>
          <p:cNvSpPr/>
          <p:nvPr/>
        </p:nvSpPr>
        <p:spPr>
          <a:xfrm>
            <a:off x="393588" y="1445802"/>
            <a:ext cx="8457600" cy="4895100"/>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US" sz="20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To draw the sketch by using the information provided by eye witness simpally by using the drag and drop technique.</a:t>
            </a:r>
            <a:endParaRPr lang="en-US" sz="20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00000"/>
              </a:lnSpc>
              <a:spcBef>
                <a:spcPts val="0"/>
              </a:spcBef>
              <a:spcAft>
                <a:spcPts val="0"/>
              </a:spcAft>
              <a:buClr>
                <a:srgbClr val="000000"/>
              </a:buClr>
              <a:buSzPts val="2000"/>
              <a:buFont typeface="Arial" panose="020B0604020202020204" pitchFamily="34" charset="0"/>
              <a:buNone/>
            </a:pPr>
            <a:endParaRPr lang="en-US" sz="20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US" sz="20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To compare the sketch provide by eyewitness with the sketches store in the database to find the perfect match for the face.</a:t>
            </a:r>
            <a:endParaRPr lang="en-US" sz="20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5" name="Text Box 4"/>
          <p:cNvSpPr txBox="1"/>
          <p:nvPr/>
        </p:nvSpPr>
        <p:spPr>
          <a:xfrm>
            <a:off x="837565" y="2166620"/>
            <a:ext cx="5606415" cy="1630045"/>
          </a:xfrm>
          <a:prstGeom prst="rect">
            <a:avLst/>
          </a:prstGeom>
          <a:noFill/>
        </p:spPr>
        <p:txBody>
          <a:bodyPr wrap="square" rtlCol="0">
            <a:spAutoFit/>
          </a:bodyPr>
          <a:p>
            <a:r>
              <a:rPr lang="en-US" sz="2000">
                <a:sym typeface="+mn-ea"/>
              </a:rPr>
              <a:t>Develope a secure system to identify the hand driven sketches of criminals by matching it with forensic database to obtain more accurate and desired result. </a:t>
            </a:r>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5"/>
          <p:cNvSpPr/>
          <p:nvPr/>
        </p:nvSpPr>
        <p:spPr>
          <a:xfrm>
            <a:off x="263555" y="495615"/>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GOAL OF PROJECT </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45"/>
          <p:cNvSpPr/>
          <p:nvPr/>
        </p:nvSpPr>
        <p:spPr>
          <a:xfrm>
            <a:off x="3143240" y="6477900"/>
            <a:ext cx="2894700" cy="380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45"/>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45"/>
          <p:cNvSpPr/>
          <p:nvPr/>
        </p:nvSpPr>
        <p:spPr>
          <a:xfrm>
            <a:off x="323528" y="1858950"/>
            <a:ext cx="8152800" cy="4055700"/>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rPr>
              <a:t>To make face detection and recognition system  more secure by enabling authentication feature.</a:t>
            </a: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rPr>
              <a:t>Making a centralized application to achieve integrity.</a:t>
            </a: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rPr>
              <a:t>Enabling drag and drop feature to construct face sketch more accurately.</a:t>
            </a: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rPr>
              <a:t>Matching the facial images  stored in criminal database with constructed or uploaded  sketches to detect similar face patterns </a:t>
            </a: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200" b="0" i="0" u="none" strike="noStrike" cap="none" dirty="0">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
          <p:cNvSpPr/>
          <p:nvPr/>
        </p:nvSpPr>
        <p:spPr>
          <a:xfrm>
            <a:off x="457200" y="5335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Future Scope Of Do</a:t>
            </a:r>
            <a:r>
              <a:rPr lang="en-IN" sz="4000" dirty="0">
                <a:latin typeface="Cambria" panose="02040503050406030204"/>
                <a:ea typeface="Cambria" panose="02040503050406030204"/>
                <a:cs typeface="Cambria" panose="02040503050406030204"/>
                <a:sym typeface="Cambria" panose="02040503050406030204"/>
              </a:rPr>
              <a:t>main</a:t>
            </a:r>
            <a:endParaRPr sz="4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9" name="Google Shape;229;p2"/>
          <p:cNvSpPr/>
          <p:nvPr/>
        </p:nvSpPr>
        <p:spPr>
          <a:xfrm>
            <a:off x="3143240"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0" name="Google Shape;230;p2"/>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1" name="Google Shape;231;p2"/>
          <p:cNvSpPr/>
          <p:nvPr/>
        </p:nvSpPr>
        <p:spPr>
          <a:xfrm>
            <a:off x="810450" y="1468351"/>
            <a:ext cx="7523100" cy="3921300"/>
          </a:xfrm>
          <a:prstGeom prst="rect">
            <a:avLst/>
          </a:prstGeom>
          <a:noFill/>
          <a:ln>
            <a:noFill/>
          </a:ln>
        </p:spPr>
        <p:txBody>
          <a:bodyPr spcFirstLastPara="1" wrap="square" lIns="90000" tIns="45000" rIns="90000" bIns="45000" anchor="t" anchorCtr="0">
            <a:noAutofit/>
          </a:bodyPr>
          <a:lstStyle/>
          <a:p>
            <a:pPr marL="444500" marR="0" lvl="0" indent="-342900" algn="l" rtl="0">
              <a:lnSpc>
                <a:spcPct val="100000"/>
              </a:lnSpc>
              <a:spcBef>
                <a:spcPts val="0"/>
              </a:spcBef>
              <a:spcAft>
                <a:spcPts val="0"/>
              </a:spcAft>
              <a:buClr>
                <a:srgbClr val="000000"/>
              </a:buClr>
              <a:buSzPts val="2000"/>
              <a:buFont typeface="Arial" panose="020B0604020202020204" pitchFamily="34" charset="0"/>
              <a:buChar char="•"/>
            </a:pPr>
            <a:r>
              <a:rPr lang="en-IN" sz="2000" dirty="0">
                <a:latin typeface="Cambria" panose="02040503050406030204"/>
                <a:ea typeface="Cambria" panose="02040503050406030204"/>
                <a:cs typeface="Cambria" panose="02040503050406030204"/>
                <a:sym typeface="Cambria" panose="02040503050406030204"/>
              </a:rPr>
              <a:t> </a:t>
            </a:r>
            <a:r>
              <a:rPr lang="en-IN" sz="2000" dirty="0">
                <a:latin typeface="Times New Roman" panose="02020603050405020304" charset="0"/>
                <a:ea typeface="Cambria" panose="02040503050406030204"/>
                <a:cs typeface="Times New Roman" panose="02020603050405020304" charset="0"/>
                <a:sym typeface="Cambria" panose="02040503050406030204"/>
              </a:rPr>
              <a:t>Automated surveillance, where the objective is to recognise and track people who are on a watchlist. </a:t>
            </a:r>
            <a:endParaRPr lang="en-IN" sz="2000" dirty="0">
              <a:latin typeface="Times New Roman" panose="02020603050405020304" charset="0"/>
              <a:ea typeface="Cambria" panose="02040503050406030204"/>
              <a:cs typeface="Times New Roman" panose="02020603050405020304" charset="0"/>
              <a:sym typeface="Cambria" panose="02040503050406030204"/>
            </a:endParaRPr>
          </a:p>
          <a:p>
            <a:pPr marL="101600" marR="0" lvl="0" indent="0" algn="l" rtl="0">
              <a:lnSpc>
                <a:spcPct val="100000"/>
              </a:lnSpc>
              <a:spcBef>
                <a:spcPts val="0"/>
              </a:spcBef>
              <a:spcAft>
                <a:spcPts val="0"/>
              </a:spcAft>
              <a:buClr>
                <a:srgbClr val="000000"/>
              </a:buClr>
              <a:buSzPts val="2000"/>
              <a:buFont typeface="Arial" panose="020B0604020202020204" pitchFamily="34" charset="0"/>
              <a:buNone/>
            </a:pPr>
            <a:endParaRPr lang="en-IN" sz="2000" dirty="0">
              <a:latin typeface="Times New Roman" panose="02020603050405020304" charset="0"/>
              <a:ea typeface="Cambria" panose="02040503050406030204"/>
              <a:cs typeface="Times New Roman" panose="02020603050405020304" charset="0"/>
              <a:sym typeface="Cambria" panose="02040503050406030204"/>
            </a:endParaRPr>
          </a:p>
          <a:p>
            <a:pPr marL="444500" marR="0" lvl="0" indent="-342900" algn="l" rtl="0">
              <a:lnSpc>
                <a:spcPct val="100000"/>
              </a:lnSpc>
              <a:spcBef>
                <a:spcPts val="0"/>
              </a:spcBef>
              <a:spcAft>
                <a:spcPts val="0"/>
              </a:spcAft>
              <a:buClr>
                <a:srgbClr val="000000"/>
              </a:buClr>
              <a:buSzPts val="2000"/>
              <a:buFont typeface="Arial" panose="020B0604020202020204" pitchFamily="34" charset="0"/>
              <a:buChar char="•"/>
            </a:pPr>
            <a:endParaRPr lang="en-IN" sz="2000" dirty="0">
              <a:latin typeface="Times New Roman" panose="02020603050405020304" charset="0"/>
              <a:ea typeface="Cambria" panose="02040503050406030204"/>
              <a:cs typeface="Times New Roman" panose="02020603050405020304" charset="0"/>
              <a:sym typeface="Cambria" panose="02040503050406030204"/>
            </a:endParaRPr>
          </a:p>
          <a:p>
            <a:pPr marL="444500" marR="0" lvl="0" indent="-342900" algn="l" rtl="0">
              <a:lnSpc>
                <a:spcPct val="100000"/>
              </a:lnSpc>
              <a:spcBef>
                <a:spcPts val="0"/>
              </a:spcBef>
              <a:spcAft>
                <a:spcPts val="0"/>
              </a:spcAft>
              <a:buClr>
                <a:srgbClr val="000000"/>
              </a:buClr>
              <a:buSzPts val="2000"/>
              <a:buFont typeface="Arial" panose="020B0604020202020204" pitchFamily="34" charset="0"/>
              <a:buChar char="•"/>
            </a:pPr>
            <a:r>
              <a:rPr sz="2000">
                <a:latin typeface="Times New Roman" panose="02020603050405020304" charset="0"/>
                <a:ea typeface="Cambria" panose="02040503050406030204"/>
                <a:cs typeface="Times New Roman" panose="02020603050405020304" charset="0"/>
                <a:sym typeface="Cambria" panose="02040503050406030204"/>
              </a:rPr>
              <a:t>Airplane-boarding gate, the face recognition may be used in</a:t>
            </a:r>
            <a:endParaRPr sz="2000">
              <a:latin typeface="Times New Roman" panose="02020603050405020304" charset="0"/>
              <a:ea typeface="Cambria" panose="02040503050406030204"/>
              <a:cs typeface="Times New Roman" panose="02020603050405020304" charset="0"/>
              <a:sym typeface="Cambria" panose="02040503050406030204"/>
            </a:endParaRPr>
          </a:p>
          <a:p>
            <a:pPr marL="101600" marR="0" lvl="0" indent="0" algn="l" rtl="0">
              <a:lnSpc>
                <a:spcPct val="100000"/>
              </a:lnSpc>
              <a:spcBef>
                <a:spcPts val="0"/>
              </a:spcBef>
              <a:spcAft>
                <a:spcPts val="0"/>
              </a:spcAft>
              <a:buClr>
                <a:srgbClr val="000000"/>
              </a:buClr>
              <a:buSzPts val="2000"/>
              <a:buFont typeface="Arial" panose="020B0604020202020204" pitchFamily="34" charset="0"/>
              <a:buNone/>
            </a:pPr>
            <a:r>
              <a:rPr lang="en-IN" sz="2000">
                <a:latin typeface="Times New Roman" panose="02020603050405020304" charset="0"/>
                <a:ea typeface="Cambria" panose="02040503050406030204"/>
                <a:cs typeface="Times New Roman" panose="02020603050405020304" charset="0"/>
                <a:sym typeface="Cambria" panose="02040503050406030204"/>
              </a:rPr>
              <a:t>      </a:t>
            </a:r>
            <a:r>
              <a:rPr sz="2000">
                <a:latin typeface="Times New Roman" panose="02020603050405020304" charset="0"/>
                <a:ea typeface="Cambria" panose="02040503050406030204"/>
                <a:cs typeface="Times New Roman" panose="02020603050405020304" charset="0"/>
                <a:sym typeface="Cambria" panose="02040503050406030204"/>
              </a:rPr>
              <a:t>places of random checks merely to screen passengers for</a:t>
            </a:r>
            <a:endParaRPr sz="2000">
              <a:latin typeface="Times New Roman" panose="02020603050405020304" charset="0"/>
              <a:ea typeface="Cambria" panose="02040503050406030204"/>
              <a:cs typeface="Times New Roman" panose="02020603050405020304" charset="0"/>
              <a:sym typeface="Cambria" panose="02040503050406030204"/>
            </a:endParaRPr>
          </a:p>
          <a:p>
            <a:pPr marL="101600" marR="0" lvl="0" indent="0" algn="l" rtl="0">
              <a:lnSpc>
                <a:spcPct val="100000"/>
              </a:lnSpc>
              <a:spcBef>
                <a:spcPts val="0"/>
              </a:spcBef>
              <a:spcAft>
                <a:spcPts val="0"/>
              </a:spcAft>
              <a:buClr>
                <a:srgbClr val="000000"/>
              </a:buClr>
              <a:buSzPts val="2000"/>
              <a:buFont typeface="Arial" panose="020B0604020202020204" pitchFamily="34" charset="0"/>
              <a:buNone/>
            </a:pPr>
            <a:r>
              <a:rPr sz="2000">
                <a:latin typeface="Times New Roman" panose="02020603050405020304" charset="0"/>
                <a:ea typeface="Cambria" panose="02040503050406030204"/>
                <a:cs typeface="Times New Roman" panose="02020603050405020304" charset="0"/>
                <a:sym typeface="Cambria" panose="02040503050406030204"/>
              </a:rPr>
              <a:t> </a:t>
            </a:r>
            <a:r>
              <a:rPr lang="en-IN" sz="2000">
                <a:latin typeface="Times New Roman" panose="02020603050405020304" charset="0"/>
                <a:ea typeface="Cambria" panose="02040503050406030204"/>
                <a:cs typeface="Times New Roman" panose="02020603050405020304" charset="0"/>
                <a:sym typeface="Cambria" panose="02040503050406030204"/>
              </a:rPr>
              <a:t>     </a:t>
            </a:r>
            <a:r>
              <a:rPr sz="2000">
                <a:latin typeface="Times New Roman" panose="02020603050405020304" charset="0"/>
                <a:ea typeface="Cambria" panose="02040503050406030204"/>
                <a:cs typeface="Times New Roman" panose="02020603050405020304" charset="0"/>
                <a:sym typeface="Cambria" panose="02040503050406030204"/>
              </a:rPr>
              <a:t>further</a:t>
            </a:r>
            <a:r>
              <a:rPr lang="en-IN" sz="2000">
                <a:latin typeface="Times New Roman" panose="02020603050405020304" charset="0"/>
                <a:ea typeface="Cambria" panose="02040503050406030204"/>
                <a:cs typeface="Times New Roman" panose="02020603050405020304" charset="0"/>
                <a:sym typeface="Cambria" panose="02040503050406030204"/>
              </a:rPr>
              <a:t> </a:t>
            </a:r>
            <a:r>
              <a:rPr sz="2000">
                <a:latin typeface="Times New Roman" panose="02020603050405020304" charset="0"/>
                <a:ea typeface="Cambria" panose="02040503050406030204"/>
                <a:cs typeface="Times New Roman" panose="02020603050405020304" charset="0"/>
                <a:sym typeface="Cambria" panose="02040503050406030204"/>
              </a:rPr>
              <a:t>investigation</a:t>
            </a:r>
            <a:r>
              <a:rPr lang="en-IN" sz="2000">
                <a:latin typeface="Times New Roman" panose="02020603050405020304" charset="0"/>
                <a:ea typeface="Cambria" panose="02040503050406030204"/>
                <a:cs typeface="Times New Roman" panose="02020603050405020304" charset="0"/>
                <a:sym typeface="Cambria" panose="02040503050406030204"/>
              </a:rPr>
              <a:t>.</a:t>
            </a:r>
            <a:endParaRPr lang="en-IN" sz="2000" dirty="0">
              <a:latin typeface="Times New Roman" panose="02020603050405020304" charset="0"/>
              <a:ea typeface="Cambria" panose="02040503050406030204"/>
              <a:cs typeface="Times New Roman" panose="02020603050405020304" charset="0"/>
              <a:sym typeface="Cambria" panose="02040503050406030204"/>
            </a:endParaRPr>
          </a:p>
          <a:p>
            <a:pPr marL="101600" marR="0" lvl="0" indent="0" algn="l" rtl="0">
              <a:lnSpc>
                <a:spcPct val="100000"/>
              </a:lnSpc>
              <a:spcBef>
                <a:spcPts val="0"/>
              </a:spcBef>
              <a:spcAft>
                <a:spcPts val="0"/>
              </a:spcAft>
              <a:buClr>
                <a:srgbClr val="000000"/>
              </a:buClr>
              <a:buSzPts val="2000"/>
              <a:buFont typeface="Arial" panose="020B0604020202020204" pitchFamily="34" charset="0"/>
              <a:buNone/>
            </a:pPr>
            <a:endParaRPr lang="en-IN" sz="2000" dirty="0">
              <a:latin typeface="Times New Roman" panose="02020603050405020304" charset="0"/>
              <a:ea typeface="Cambria" panose="02040503050406030204"/>
              <a:cs typeface="Times New Roman" panose="02020603050405020304" charset="0"/>
              <a:sym typeface="Cambria" panose="02040503050406030204"/>
            </a:endParaRPr>
          </a:p>
          <a:p>
            <a:pPr marL="444500" marR="0" lvl="0" indent="-342900" algn="l" rtl="0">
              <a:lnSpc>
                <a:spcPct val="100000"/>
              </a:lnSpc>
              <a:spcBef>
                <a:spcPts val="0"/>
              </a:spcBef>
              <a:spcAft>
                <a:spcPts val="0"/>
              </a:spcAft>
              <a:buClr>
                <a:srgbClr val="000000"/>
              </a:buClr>
              <a:buSzPts val="2000"/>
              <a:buFont typeface="Arial" panose="020B0604020202020204" pitchFamily="34" charset="0"/>
              <a:buChar char="•"/>
            </a:pPr>
            <a:endParaRPr lang="en-IN" sz="2000" dirty="0">
              <a:latin typeface="Times New Roman" panose="02020603050405020304" charset="0"/>
              <a:ea typeface="Cambria" panose="02040503050406030204"/>
              <a:cs typeface="Times New Roman" panose="02020603050405020304" charset="0"/>
              <a:sym typeface="Cambria" panose="02040503050406030204"/>
            </a:endParaRPr>
          </a:p>
          <a:p>
            <a:pPr marL="444500" marR="0" lvl="0" indent="-342900" algn="l" rtl="0">
              <a:lnSpc>
                <a:spcPct val="100000"/>
              </a:lnSpc>
              <a:spcBef>
                <a:spcPts val="0"/>
              </a:spcBef>
              <a:spcAft>
                <a:spcPts val="0"/>
              </a:spcAft>
              <a:buClr>
                <a:srgbClr val="000000"/>
              </a:buClr>
              <a:buSzPts val="2000"/>
              <a:buFont typeface="Arial" panose="020B0604020202020204" pitchFamily="34" charset="0"/>
              <a:buChar char="•"/>
            </a:pPr>
            <a:r>
              <a:rPr sz="2000">
                <a:latin typeface="Times New Roman" panose="02020603050405020304" charset="0"/>
                <a:ea typeface="Cambria" panose="02040503050406030204"/>
                <a:cs typeface="Times New Roman" panose="02020603050405020304" charset="0"/>
                <a:sym typeface="Cambria" panose="02040503050406030204"/>
              </a:rPr>
              <a:t>Sketch-based face reconstruction, where law enforcement</a:t>
            </a:r>
            <a:endParaRPr sz="2000">
              <a:latin typeface="Times New Roman" panose="02020603050405020304" charset="0"/>
              <a:ea typeface="Cambria" panose="02040503050406030204"/>
              <a:cs typeface="Times New Roman" panose="02020603050405020304" charset="0"/>
              <a:sym typeface="Cambria" panose="02040503050406030204"/>
            </a:endParaRPr>
          </a:p>
          <a:p>
            <a:pPr marL="101600" marR="0" lvl="0" indent="0" algn="l" rtl="0">
              <a:lnSpc>
                <a:spcPct val="100000"/>
              </a:lnSpc>
              <a:spcBef>
                <a:spcPts val="0"/>
              </a:spcBef>
              <a:spcAft>
                <a:spcPts val="0"/>
              </a:spcAft>
              <a:buClr>
                <a:srgbClr val="000000"/>
              </a:buClr>
              <a:buSzPts val="2000"/>
              <a:buFont typeface="Arial" panose="020B0604020202020204" pitchFamily="34" charset="0"/>
              <a:buNone/>
            </a:pPr>
            <a:r>
              <a:rPr lang="en-IN" sz="2000">
                <a:latin typeface="Times New Roman" panose="02020603050405020304" charset="0"/>
                <a:ea typeface="Cambria" panose="02040503050406030204"/>
                <a:cs typeface="Times New Roman" panose="02020603050405020304" charset="0"/>
                <a:sym typeface="Cambria" panose="02040503050406030204"/>
              </a:rPr>
              <a:t>      </a:t>
            </a:r>
            <a:r>
              <a:rPr sz="2000">
                <a:latin typeface="Times New Roman" panose="02020603050405020304" charset="0"/>
                <a:ea typeface="Cambria" panose="02040503050406030204"/>
                <a:cs typeface="Times New Roman" panose="02020603050405020304" charset="0"/>
                <a:sym typeface="Cambria" panose="02040503050406030204"/>
              </a:rPr>
              <a:t>agencies in the world rely on practical methods to help crime</a:t>
            </a:r>
            <a:endParaRPr sz="2000">
              <a:latin typeface="Times New Roman" panose="02020603050405020304" charset="0"/>
              <a:ea typeface="Cambria" panose="02040503050406030204"/>
              <a:cs typeface="Times New Roman" panose="02020603050405020304" charset="0"/>
              <a:sym typeface="Cambria" panose="02040503050406030204"/>
            </a:endParaRPr>
          </a:p>
          <a:p>
            <a:pPr marL="101600" marR="0" lvl="0" indent="0" algn="l" rtl="0">
              <a:lnSpc>
                <a:spcPct val="100000"/>
              </a:lnSpc>
              <a:spcBef>
                <a:spcPts val="0"/>
              </a:spcBef>
              <a:spcAft>
                <a:spcPts val="0"/>
              </a:spcAft>
              <a:buClr>
                <a:srgbClr val="000000"/>
              </a:buClr>
              <a:buSzPts val="2000"/>
              <a:buFont typeface="Arial" panose="020B0604020202020204" pitchFamily="34" charset="0"/>
              <a:buNone/>
            </a:pPr>
            <a:r>
              <a:rPr lang="en-IN" sz="2000">
                <a:latin typeface="Times New Roman" panose="02020603050405020304" charset="0"/>
                <a:ea typeface="Cambria" panose="02040503050406030204"/>
                <a:cs typeface="Times New Roman" panose="02020603050405020304" charset="0"/>
                <a:sym typeface="Cambria" panose="02040503050406030204"/>
              </a:rPr>
              <a:t>     </a:t>
            </a:r>
            <a:r>
              <a:rPr sz="2000">
                <a:latin typeface="Times New Roman" panose="02020603050405020304" charset="0"/>
                <a:ea typeface="Cambria" panose="02040503050406030204"/>
                <a:cs typeface="Times New Roman" panose="02020603050405020304" charset="0"/>
                <a:sym typeface="Cambria" panose="02040503050406030204"/>
              </a:rPr>
              <a:t>witnesses reconstruct likenesses of faces</a:t>
            </a:r>
            <a:r>
              <a:rPr lang="en-IN" sz="2000">
                <a:latin typeface="Times New Roman" panose="02020603050405020304" charset="0"/>
                <a:ea typeface="Cambria" panose="02040503050406030204"/>
                <a:cs typeface="Times New Roman" panose="02020603050405020304" charset="0"/>
                <a:sym typeface="Cambria" panose="02040503050406030204"/>
              </a:rPr>
              <a:t>.</a:t>
            </a:r>
            <a:endParaRPr sz="2000">
              <a:latin typeface="Times New Roman" panose="02020603050405020304" charset="0"/>
              <a:ea typeface="Cambria" panose="02040503050406030204"/>
              <a:cs typeface="Times New Roman" panose="02020603050405020304" charset="0"/>
              <a:sym typeface="Cambria" panose="02040503050406030204"/>
            </a:endParaRPr>
          </a:p>
          <a:p>
            <a:pPr marL="342900" marR="0" lvl="0" indent="-342900" algn="l" rtl="0">
              <a:lnSpc>
                <a:spcPct val="100000"/>
              </a:lnSpc>
              <a:spcBef>
                <a:spcPts val="0"/>
              </a:spcBef>
              <a:spcAft>
                <a:spcPts val="0"/>
              </a:spcAft>
              <a:buClr>
                <a:srgbClr val="000000"/>
              </a:buClr>
              <a:buSzPts val="2000"/>
              <a:buFont typeface="Arial" panose="020B0604020202020204" pitchFamily="34" charset="0"/>
              <a:buChar char="•"/>
            </a:pPr>
            <a:endParaRPr sz="2000" b="0" i="0" u="none" strike="noStrike" cap="none">
              <a:solidFill>
                <a:srgbClr val="000000"/>
              </a:solidFill>
              <a:latin typeface="Times New Roman" panose="02020603050405020304" charset="0"/>
              <a:ea typeface="Cambria" panose="02040503050406030204"/>
              <a:cs typeface="Times New Roman" panose="02020603050405020304" charset="0"/>
              <a:sym typeface="Cambria" panose="02040503050406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256205" y="625442"/>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000000"/>
                </a:solidFill>
                <a:latin typeface="Arial" panose="020B0604020202020204"/>
                <a:ea typeface="Arial" panose="020B0604020202020204"/>
                <a:cs typeface="Arial" panose="020B0604020202020204"/>
                <a:sym typeface="Arial" panose="020B0604020202020204"/>
              </a:rPr>
              <a:t>Literature Survey</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2" name="Table 3"/>
          <p:cNvGraphicFramePr>
            <a:graphicFrameLocks noGrp="1"/>
          </p:cNvGraphicFramePr>
          <p:nvPr/>
        </p:nvGraphicFramePr>
        <p:xfrm>
          <a:off x="256203" y="1539192"/>
          <a:ext cx="8631592" cy="5228855"/>
        </p:xfrm>
        <a:graphic>
          <a:graphicData uri="http://schemas.openxmlformats.org/drawingml/2006/table">
            <a:tbl>
              <a:tblPr firstRow="1" bandRow="1">
                <a:tableStyleId>{5C22544A-7EE6-4342-B048-85BDC9FD1C3A}</a:tableStyleId>
              </a:tblPr>
              <a:tblGrid>
                <a:gridCol w="542653"/>
                <a:gridCol w="852740"/>
                <a:gridCol w="1395393"/>
                <a:gridCol w="1317871"/>
                <a:gridCol w="1627958"/>
                <a:gridCol w="1472915"/>
                <a:gridCol w="1422062"/>
              </a:tblGrid>
              <a:tr h="608912">
                <a:tc>
                  <a:txBody>
                    <a:bodyPr/>
                    <a:lstStyle/>
                    <a:p>
                      <a:r>
                        <a:rPr lang="en-US" sz="1400" dirty="0"/>
                        <a:t>Sr no</a:t>
                      </a:r>
                      <a:endParaRPr lang="en-IN" sz="1400" dirty="0"/>
                    </a:p>
                  </a:txBody>
                  <a:tcPr/>
                </a:tc>
                <a:tc>
                  <a:txBody>
                    <a:bodyPr/>
                    <a:lstStyle/>
                    <a:p>
                      <a:r>
                        <a:rPr lang="en-US" sz="1400" dirty="0"/>
                        <a:t>Year </a:t>
                      </a:r>
                      <a:endParaRPr lang="en-IN" sz="1400" dirty="0"/>
                    </a:p>
                  </a:txBody>
                  <a:tcPr/>
                </a:tc>
                <a:tc>
                  <a:txBody>
                    <a:bodyPr/>
                    <a:lstStyle/>
                    <a:p>
                      <a:r>
                        <a:rPr lang="en-US" sz="1400" dirty="0"/>
                        <a:t>Paper title </a:t>
                      </a:r>
                      <a:endParaRPr lang="en-IN" sz="1400" dirty="0"/>
                    </a:p>
                  </a:txBody>
                  <a:tcPr/>
                </a:tc>
                <a:tc>
                  <a:txBody>
                    <a:bodyPr/>
                    <a:lstStyle/>
                    <a:p>
                      <a:r>
                        <a:rPr lang="en-US" dirty="0"/>
                        <a:t>  </a:t>
                      </a:r>
                      <a:r>
                        <a:rPr lang="en-US" sz="1400" dirty="0"/>
                        <a:t>Author        names</a:t>
                      </a:r>
                      <a:endParaRPr lang="en-IN" sz="1400" dirty="0"/>
                    </a:p>
                  </a:txBody>
                  <a:tcPr/>
                </a:tc>
                <a:tc>
                  <a:txBody>
                    <a:bodyPr/>
                    <a:lstStyle/>
                    <a:p>
                      <a:r>
                        <a:rPr lang="en-US" dirty="0"/>
                        <a:t>            </a:t>
                      </a:r>
                      <a:r>
                        <a:rPr lang="en-US" sz="1400" dirty="0"/>
                        <a:t>Abstract</a:t>
                      </a:r>
                      <a:endParaRPr lang="en-IN" sz="1400" dirty="0"/>
                    </a:p>
                  </a:txBody>
                  <a:tcPr/>
                </a:tc>
                <a:tc>
                  <a:txBody>
                    <a:bodyPr/>
                    <a:lstStyle/>
                    <a:p>
                      <a:r>
                        <a:rPr lang="en-US" sz="1400" dirty="0"/>
                        <a:t>Advantages</a:t>
                      </a:r>
                      <a:endParaRPr lang="en-IN" sz="1400" dirty="0"/>
                    </a:p>
                  </a:txBody>
                  <a:tcPr/>
                </a:tc>
                <a:tc>
                  <a:txBody>
                    <a:bodyPr/>
                    <a:lstStyle/>
                    <a:p>
                      <a:r>
                        <a:rPr lang="en-US" sz="1400" dirty="0"/>
                        <a:t>disadvantages</a:t>
                      </a:r>
                      <a:endParaRPr lang="en-IN" sz="1400" dirty="0"/>
                    </a:p>
                  </a:txBody>
                  <a:tcPr/>
                </a:tc>
              </a:tr>
              <a:tr h="1506258">
                <a:tc>
                  <a:txBody>
                    <a:bodyPr/>
                    <a:lstStyle/>
                    <a:p>
                      <a:r>
                        <a:rPr lang="en-US" dirty="0"/>
                        <a:t> 1</a:t>
                      </a:r>
                      <a:endParaRPr lang="en-IN" dirty="0"/>
                    </a:p>
                  </a:txBody>
                  <a:tcPr/>
                </a:tc>
                <a:tc>
                  <a:txBody>
                    <a:bodyPr/>
                    <a:lstStyle/>
                    <a:p>
                      <a:r>
                        <a:rPr lang="en-US" dirty="0"/>
                        <a:t>2016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1" i="0" kern="1200" dirty="0">
                          <a:solidFill>
                            <a:schemeClr val="dk1"/>
                          </a:solidFill>
                          <a:effectLst/>
                          <a:latin typeface="+mn-lt"/>
                          <a:ea typeface="+mn-ea"/>
                          <a:cs typeface="+mn-cs"/>
                        </a:rPr>
                        <a:t>Composite face sketch recognition based on components</a:t>
                      </a:r>
                      <a:endParaRPr kumimoji="0" lang="en-IN" sz="1200" b="1" i="0" kern="1200" dirty="0">
                        <a:solidFill>
                          <a:schemeClr val="dk1"/>
                        </a:solidFill>
                        <a:effectLst/>
                        <a:latin typeface="+mn-lt"/>
                        <a:ea typeface="+mn-ea"/>
                        <a:cs typeface="+mn-cs"/>
                      </a:endParaRPr>
                    </a:p>
                    <a:p>
                      <a:endParaRPr lang="en-IN" dirty="0"/>
                    </a:p>
                  </a:txBody>
                  <a:tcPr/>
                </a:tc>
                <a:tc>
                  <a:txBody>
                    <a:bodyPr/>
                    <a:lstStyle/>
                    <a:p>
                      <a:r>
                        <a:rPr kumimoji="0" lang="en-IN" sz="1200" b="0" i="0" u="none" strike="noStrike" kern="1200" dirty="0" err="1">
                          <a:solidFill>
                            <a:schemeClr val="tx1"/>
                          </a:solidFill>
                          <a:effectLst/>
                          <a:latin typeface="+mn-lt"/>
                          <a:ea typeface="+mn-ea"/>
                          <a:cs typeface="+mn-cs"/>
                          <a:hlinkClick r:id="rId1"/>
                        </a:rPr>
                        <a:t>Decheng</a:t>
                      </a:r>
                      <a:r>
                        <a:rPr kumimoji="0" lang="en-IN" sz="1200" b="0" i="0" u="none" strike="noStrike" kern="1200" dirty="0">
                          <a:solidFill>
                            <a:schemeClr val="tx1"/>
                          </a:solidFill>
                          <a:effectLst/>
                          <a:latin typeface="+mn-lt"/>
                          <a:ea typeface="+mn-ea"/>
                          <a:cs typeface="+mn-cs"/>
                          <a:hlinkClick r:id="rId1"/>
                        </a:rPr>
                        <a:t> Liu</a:t>
                      </a:r>
                      <a:r>
                        <a:rPr kumimoji="0" lang="en-IN" sz="1200" b="0" i="0" u="none" kern="1200" dirty="0">
                          <a:solidFill>
                            <a:schemeClr val="tx1"/>
                          </a:solidFill>
                          <a:effectLst/>
                          <a:latin typeface="+mn-lt"/>
                          <a:ea typeface="+mn-ea"/>
                          <a:cs typeface="+mn-cs"/>
                        </a:rPr>
                        <a:t>; </a:t>
                      </a:r>
                      <a:r>
                        <a:rPr kumimoji="0" lang="en-IN" sz="1200" b="0" i="0" u="none" strike="noStrike" kern="1200" dirty="0" err="1">
                          <a:solidFill>
                            <a:schemeClr val="tx1"/>
                          </a:solidFill>
                          <a:effectLst/>
                          <a:latin typeface="+mn-lt"/>
                          <a:ea typeface="+mn-ea"/>
                          <a:cs typeface="+mn-cs"/>
                          <a:hlinkClick r:id="rId2"/>
                        </a:rPr>
                        <a:t>Chunlei</a:t>
                      </a:r>
                      <a:r>
                        <a:rPr kumimoji="0" lang="en-IN" sz="1200" b="0" i="0" u="none" strike="noStrike" kern="1200" dirty="0">
                          <a:solidFill>
                            <a:schemeClr val="tx1"/>
                          </a:solidFill>
                          <a:effectLst/>
                          <a:latin typeface="+mn-lt"/>
                          <a:ea typeface="+mn-ea"/>
                          <a:cs typeface="+mn-cs"/>
                          <a:hlinkClick r:id="rId2"/>
                        </a:rPr>
                        <a:t> Peng</a:t>
                      </a:r>
                      <a:r>
                        <a:rPr kumimoji="0" lang="en-IN" sz="1200" b="0" i="0" u="none" kern="1200" dirty="0">
                          <a:solidFill>
                            <a:schemeClr val="tx1"/>
                          </a:solidFill>
                          <a:effectLst/>
                          <a:latin typeface="+mn-lt"/>
                          <a:ea typeface="+mn-ea"/>
                          <a:cs typeface="+mn-cs"/>
                        </a:rPr>
                        <a:t>;</a:t>
                      </a:r>
                      <a:r>
                        <a:rPr kumimoji="0" lang="en-IN" sz="1200" b="0" i="0" u="none" strike="noStrike" kern="1200" dirty="0">
                          <a:solidFill>
                            <a:schemeClr val="tx1"/>
                          </a:solidFill>
                          <a:effectLst/>
                          <a:latin typeface="+mn-lt"/>
                          <a:ea typeface="+mn-ea"/>
                          <a:cs typeface="+mn-cs"/>
                          <a:hlinkClick r:id="rId3"/>
                        </a:rPr>
                        <a:t> Wang</a:t>
                      </a:r>
                      <a:r>
                        <a:rPr kumimoji="0" lang="en-IN" sz="1200" b="0" i="0" u="none" kern="1200" dirty="0">
                          <a:solidFill>
                            <a:schemeClr val="tx1"/>
                          </a:solidFill>
                          <a:effectLst/>
                          <a:latin typeface="+mn-lt"/>
                          <a:ea typeface="+mn-ea"/>
                          <a:cs typeface="+mn-cs"/>
                        </a:rPr>
                        <a:t>; </a:t>
                      </a:r>
                      <a:r>
                        <a:rPr kumimoji="0" lang="en-IN" sz="1200" b="0" i="0" u="none" strike="noStrike" kern="1200" dirty="0" err="1">
                          <a:solidFill>
                            <a:schemeClr val="tx1"/>
                          </a:solidFill>
                          <a:effectLst/>
                          <a:latin typeface="+mn-lt"/>
                          <a:ea typeface="+mn-ea"/>
                          <a:cs typeface="+mn-cs"/>
                          <a:hlinkClick r:id="rId4"/>
                        </a:rPr>
                        <a:t>Jie</a:t>
                      </a:r>
                      <a:r>
                        <a:rPr kumimoji="0" lang="en-IN" sz="1200" b="0" i="0" u="none" strike="noStrike" kern="1200" dirty="0">
                          <a:solidFill>
                            <a:schemeClr val="tx1"/>
                          </a:solidFill>
                          <a:effectLst/>
                          <a:latin typeface="+mn-lt"/>
                          <a:ea typeface="+mn-ea"/>
                          <a:cs typeface="+mn-cs"/>
                          <a:hlinkClick r:id="rId4"/>
                        </a:rPr>
                        <a:t> Li</a:t>
                      </a:r>
                      <a:r>
                        <a:rPr kumimoji="0" lang="en-IN" sz="1200" b="0" i="0" u="none" kern="1200" dirty="0">
                          <a:solidFill>
                            <a:schemeClr val="tx1"/>
                          </a:solidFill>
                          <a:effectLst/>
                          <a:latin typeface="+mn-lt"/>
                          <a:ea typeface="+mn-ea"/>
                          <a:cs typeface="+mn-cs"/>
                        </a:rPr>
                        <a:t>; </a:t>
                      </a:r>
                      <a:r>
                        <a:rPr kumimoji="0" lang="en-IN" sz="1200" b="0" i="0" u="none" strike="noStrike" kern="1200" dirty="0" err="1">
                          <a:solidFill>
                            <a:schemeClr val="tx1"/>
                          </a:solidFill>
                          <a:effectLst/>
                          <a:latin typeface="+mn-lt"/>
                          <a:ea typeface="+mn-ea"/>
                          <a:cs typeface="+mn-cs"/>
                        </a:rPr>
                        <a:t>Xinbo</a:t>
                      </a:r>
                      <a:r>
                        <a:rPr kumimoji="0" lang="en-IN" sz="1200" b="0" i="0" u="none" strike="noStrike" kern="1200" dirty="0">
                          <a:solidFill>
                            <a:schemeClr val="tx1"/>
                          </a:solidFill>
                          <a:effectLst/>
                          <a:latin typeface="+mn-lt"/>
                          <a:ea typeface="+mn-ea"/>
                          <a:cs typeface="+mn-cs"/>
                        </a:rPr>
                        <a:t> Gao</a:t>
                      </a:r>
                      <a:endParaRPr lang="en-IN" sz="1200" u="none" dirty="0">
                        <a:solidFill>
                          <a:schemeClr val="tx1"/>
                        </a:solidFill>
                      </a:endParaRPr>
                    </a:p>
                  </a:txBody>
                  <a:tcPr/>
                </a:tc>
                <a:tc>
                  <a:txBody>
                    <a:bodyPr/>
                    <a:lstStyle/>
                    <a:p>
                      <a:r>
                        <a:rPr kumimoji="0" lang="en-US" sz="1100" b="0" i="0" kern="1200" dirty="0">
                          <a:solidFill>
                            <a:schemeClr val="dk1"/>
                          </a:solidFill>
                          <a:effectLst/>
                          <a:latin typeface="+mn-lt"/>
                          <a:ea typeface="+mn-ea"/>
                          <a:cs typeface="+mn-cs"/>
                        </a:rPr>
                        <a:t>Considering composite sketches are generated from facial components, a component-based  approach was proposed to match composite sketches to photos .</a:t>
                      </a:r>
                      <a:endParaRPr lang="en-IN" sz="1100" dirty="0"/>
                    </a:p>
                  </a:txBody>
                  <a:tcPr/>
                </a:tc>
                <a:tc>
                  <a:txBody>
                    <a:bodyPr/>
                    <a:lstStyle/>
                    <a:p>
                      <a:r>
                        <a:rPr lang="en-US" sz="1200" dirty="0"/>
                        <a:t>Building the relevant face using </a:t>
                      </a:r>
                      <a:r>
                        <a:rPr lang="en-US" sz="1200" dirty="0" err="1"/>
                        <a:t>cnn</a:t>
                      </a:r>
                      <a:r>
                        <a:rPr lang="en-US" sz="1200" dirty="0"/>
                        <a:t> and neural networks</a:t>
                      </a:r>
                      <a:endParaRPr lang="en-IN" sz="1200" dirty="0"/>
                    </a:p>
                  </a:txBody>
                  <a:tcPr/>
                </a:tc>
                <a:tc>
                  <a:txBody>
                    <a:bodyPr/>
                    <a:lstStyle/>
                    <a:p>
                      <a:r>
                        <a:rPr lang="en-US" sz="1200" dirty="0"/>
                        <a:t>Its not very accurate may contain errors not 100 % effective</a:t>
                      </a:r>
                      <a:endParaRPr lang="en-IN" sz="1200" dirty="0"/>
                    </a:p>
                  </a:txBody>
                  <a:tcPr/>
                </a:tc>
              </a:tr>
              <a:tr h="1153729">
                <a:tc>
                  <a:txBody>
                    <a:bodyPr/>
                    <a:lstStyle/>
                    <a:p>
                      <a:r>
                        <a:rPr lang="en-US" dirty="0"/>
                        <a:t> 2 </a:t>
                      </a:r>
                      <a:endParaRPr lang="en-IN" dirty="0"/>
                    </a:p>
                  </a:txBody>
                  <a:tcPr/>
                </a:tc>
                <a:tc>
                  <a:txBody>
                    <a:bodyPr/>
                    <a:lstStyle/>
                    <a:p>
                      <a:r>
                        <a:rPr lang="en-US" dirty="0"/>
                        <a:t>2002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kern="1200" dirty="0">
                          <a:solidFill>
                            <a:schemeClr val="dk1"/>
                          </a:solidFill>
                          <a:effectLst/>
                          <a:latin typeface="+mn-lt"/>
                          <a:ea typeface="+mn-ea"/>
                          <a:cs typeface="+mn-cs"/>
                        </a:rPr>
                        <a:t>Face photo recognition using sketch</a:t>
                      </a:r>
                      <a:endParaRPr kumimoji="0" lang="en-US" sz="1200" b="1" i="0" kern="1200" dirty="0">
                        <a:solidFill>
                          <a:schemeClr val="dk1"/>
                        </a:solidFill>
                        <a:effectLst/>
                        <a:latin typeface="+mn-lt"/>
                        <a:ea typeface="+mn-ea"/>
                        <a:cs typeface="+mn-cs"/>
                      </a:endParaRPr>
                    </a:p>
                    <a:p>
                      <a:endParaRPr lang="en-IN" dirty="0"/>
                    </a:p>
                  </a:txBody>
                  <a:tcPr/>
                </a:tc>
                <a:tc>
                  <a:txBody>
                    <a:bodyPr/>
                    <a:lstStyle/>
                    <a:p>
                      <a:r>
                        <a:rPr kumimoji="0" lang="en-IN" sz="1200" b="0" i="0" u="none" strike="noStrike" kern="1200" dirty="0" err="1">
                          <a:solidFill>
                            <a:schemeClr val="tx1"/>
                          </a:solidFill>
                          <a:effectLst/>
                          <a:latin typeface="+mn-lt"/>
                          <a:ea typeface="+mn-ea"/>
                          <a:cs typeface="+mn-cs"/>
                          <a:hlinkClick r:id="rId5"/>
                        </a:rPr>
                        <a:t>Xiaoou</a:t>
                      </a:r>
                      <a:r>
                        <a:rPr kumimoji="0" lang="en-IN" sz="1200" b="0" i="0" u="none" strike="noStrike" kern="1200" dirty="0">
                          <a:solidFill>
                            <a:schemeClr val="tx1"/>
                          </a:solidFill>
                          <a:effectLst/>
                          <a:latin typeface="+mn-lt"/>
                          <a:ea typeface="+mn-ea"/>
                          <a:cs typeface="+mn-cs"/>
                          <a:hlinkClick r:id="rId5"/>
                        </a:rPr>
                        <a:t> Tang</a:t>
                      </a:r>
                      <a:r>
                        <a:rPr kumimoji="0" lang="en-IN" sz="1200" b="0" i="0" u="none" kern="1200" dirty="0">
                          <a:solidFill>
                            <a:schemeClr val="tx1"/>
                          </a:solidFill>
                          <a:effectLst/>
                          <a:latin typeface="+mn-lt"/>
                          <a:ea typeface="+mn-ea"/>
                          <a:cs typeface="+mn-cs"/>
                        </a:rPr>
                        <a:t>; </a:t>
                      </a:r>
                      <a:r>
                        <a:rPr kumimoji="0" lang="en-IN" sz="1200" b="0" i="0" u="none" strike="noStrike" kern="1200" dirty="0" err="1">
                          <a:solidFill>
                            <a:schemeClr val="tx1"/>
                          </a:solidFill>
                          <a:effectLst/>
                          <a:latin typeface="+mn-lt"/>
                          <a:ea typeface="+mn-ea"/>
                          <a:cs typeface="+mn-cs"/>
                          <a:hlinkClick r:id="rId6"/>
                        </a:rPr>
                        <a:t>Xiaogang</a:t>
                      </a:r>
                      <a:r>
                        <a:rPr kumimoji="0" lang="en-IN" sz="1200" b="0" i="0" u="none" strike="noStrike" kern="1200" dirty="0">
                          <a:solidFill>
                            <a:schemeClr val="tx1"/>
                          </a:solidFill>
                          <a:effectLst/>
                          <a:latin typeface="+mn-lt"/>
                          <a:ea typeface="+mn-ea"/>
                          <a:cs typeface="+mn-cs"/>
                          <a:hlinkClick r:id="rId6"/>
                        </a:rPr>
                        <a:t> Wang</a:t>
                      </a:r>
                      <a:endParaRPr lang="en-IN" sz="1200" u="none" dirty="0">
                        <a:solidFill>
                          <a:schemeClr val="tx1"/>
                        </a:solidFill>
                      </a:endParaRPr>
                    </a:p>
                  </a:txBody>
                  <a:tcPr/>
                </a:tc>
                <a:tc>
                  <a:txBody>
                    <a:bodyPr/>
                    <a:lstStyle/>
                    <a:p>
                      <a:r>
                        <a:rPr kumimoji="0" lang="en-US" sz="1100" b="0" i="0" kern="1200" dirty="0">
                          <a:solidFill>
                            <a:schemeClr val="dk1"/>
                          </a:solidFill>
                          <a:effectLst/>
                          <a:latin typeface="+mn-lt"/>
                          <a:ea typeface="+mn-ea"/>
                          <a:cs typeface="+mn-cs"/>
                        </a:rPr>
                        <a:t>Automatic retrieval of face images from police mug-shot databases is critically important for law enforcement agencies</a:t>
                      </a:r>
                      <a:endParaRPr lang="en-IN" sz="1100" dirty="0"/>
                    </a:p>
                  </a:txBody>
                  <a:tcPr/>
                </a:tc>
                <a:tc>
                  <a:txBody>
                    <a:bodyPr/>
                    <a:lstStyle/>
                    <a:p>
                      <a:r>
                        <a:rPr lang="en-US" sz="1200" dirty="0"/>
                        <a:t>Help authorities to find criminal by using sketches</a:t>
                      </a:r>
                      <a:endParaRPr lang="en-IN" sz="1200" dirty="0"/>
                    </a:p>
                  </a:txBody>
                  <a:tcPr/>
                </a:tc>
                <a:tc>
                  <a:txBody>
                    <a:bodyPr/>
                    <a:lstStyle/>
                    <a:p>
                      <a:r>
                        <a:rPr lang="en-US" sz="1200" dirty="0"/>
                        <a:t>Sometimes it may match other </a:t>
                      </a:r>
                      <a:r>
                        <a:rPr lang="en-US" sz="1200" dirty="0" err="1"/>
                        <a:t>revelent</a:t>
                      </a:r>
                      <a:r>
                        <a:rPr lang="en-US" sz="1200" dirty="0"/>
                        <a:t> </a:t>
                      </a:r>
                      <a:r>
                        <a:rPr lang="en-US" sz="1200" dirty="0" err="1"/>
                        <a:t>recors</a:t>
                      </a:r>
                      <a:r>
                        <a:rPr lang="en-US" sz="1200" dirty="0"/>
                        <a:t> injustice may be served</a:t>
                      </a:r>
                      <a:endParaRPr lang="en-IN" sz="1200" dirty="0"/>
                    </a:p>
                  </a:txBody>
                  <a:tcPr/>
                </a:tc>
              </a:tr>
              <a:tr h="954116">
                <a:tc>
                  <a:txBody>
                    <a:bodyPr/>
                    <a:lstStyle/>
                    <a:p>
                      <a:r>
                        <a:rPr lang="en-US" dirty="0"/>
                        <a:t>3</a:t>
                      </a:r>
                      <a:endParaRPr lang="en-IN" dirty="0"/>
                    </a:p>
                  </a:txBody>
                  <a:tcPr/>
                </a:tc>
                <a:tc>
                  <a:txBody>
                    <a:bodyPr/>
                    <a:lstStyle/>
                    <a:p>
                      <a:r>
                        <a:rPr lang="en-US" dirty="0"/>
                        <a:t>1997</a:t>
                      </a:r>
                      <a:endParaRPr lang="en-IN" dirty="0"/>
                    </a:p>
                  </a:txBody>
                  <a:tcPr/>
                </a:tc>
                <a:tc>
                  <a:txBody>
                    <a:bodyPr/>
                    <a:lstStyle/>
                    <a:p>
                      <a:r>
                        <a:rPr lang="en-US" sz="1200" dirty="0"/>
                        <a:t>Face recognition and elastic matching of neural nets .</a:t>
                      </a:r>
                      <a:endParaRPr lang="en-IN" sz="1200" dirty="0"/>
                    </a:p>
                  </a:txBody>
                  <a:tcPr/>
                </a:tc>
                <a:tc>
                  <a:txBody>
                    <a:bodyPr/>
                    <a:lstStyle/>
                    <a:p>
                      <a:r>
                        <a:rPr kumimoji="0" lang="es-ES" sz="1300" b="0" i="0" kern="1200" dirty="0">
                          <a:solidFill>
                            <a:schemeClr val="dk1"/>
                          </a:solidFill>
                          <a:effectLst/>
                          <a:latin typeface="+mn-lt"/>
                          <a:ea typeface="+mn-ea"/>
                          <a:cs typeface="+mn-cs"/>
                        </a:rPr>
                        <a:t>J Zhang, Y Yan, M </a:t>
                      </a:r>
                      <a:r>
                        <a:rPr kumimoji="0" lang="es-ES" sz="1300" b="0" i="0" kern="1200" dirty="0" err="1">
                          <a:solidFill>
                            <a:schemeClr val="dk1"/>
                          </a:solidFill>
                          <a:effectLst/>
                          <a:latin typeface="+mn-lt"/>
                          <a:ea typeface="+mn-ea"/>
                          <a:cs typeface="+mn-cs"/>
                        </a:rPr>
                        <a:t>Lades</a:t>
                      </a:r>
                      <a:r>
                        <a:rPr kumimoji="0" lang="es-ES" sz="1300" b="0" i="0" kern="1200" dirty="0">
                          <a:solidFill>
                            <a:schemeClr val="dk1"/>
                          </a:solidFill>
                          <a:effectLst/>
                          <a:latin typeface="+mn-lt"/>
                          <a:ea typeface="+mn-ea"/>
                          <a:cs typeface="+mn-cs"/>
                        </a:rPr>
                        <a:t> </a:t>
                      </a:r>
                      <a:endParaRPr lang="en-IN" sz="1300" dirty="0"/>
                    </a:p>
                  </a:txBody>
                  <a:tcPr/>
                </a:tc>
                <a:tc>
                  <a:txBody>
                    <a:bodyPr/>
                    <a:lstStyle/>
                    <a:p>
                      <a:r>
                        <a:rPr kumimoji="0" lang="en-US" sz="1200" b="0" i="0" kern="1200" dirty="0">
                          <a:solidFill>
                            <a:schemeClr val="dk1"/>
                          </a:solidFill>
                          <a:effectLst/>
                          <a:latin typeface="+mn-lt"/>
                          <a:ea typeface="+mn-ea"/>
                          <a:cs typeface="+mn-cs"/>
                        </a:rPr>
                        <a:t>comparative study of three recently proposed algorithms for face recognition.</a:t>
                      </a:r>
                      <a:endParaRPr lang="en-IN" sz="1200" dirty="0"/>
                    </a:p>
                  </a:txBody>
                  <a:tcPr/>
                </a:tc>
                <a:tc>
                  <a:txBody>
                    <a:bodyPr/>
                    <a:lstStyle/>
                    <a:p>
                      <a:r>
                        <a:rPr lang="en-US" sz="1200" dirty="0" err="1"/>
                        <a:t>Recognise</a:t>
                      </a:r>
                      <a:r>
                        <a:rPr lang="en-US" sz="1200" dirty="0"/>
                        <a:t> the face using linear algebra .</a:t>
                      </a:r>
                      <a:endParaRPr lang="en-IN" sz="1200" dirty="0"/>
                    </a:p>
                  </a:txBody>
                  <a:tcPr/>
                </a:tc>
                <a:tc>
                  <a:txBody>
                    <a:bodyPr/>
                    <a:lstStyle/>
                    <a:p>
                      <a:r>
                        <a:rPr lang="en-US" sz="1200" dirty="0"/>
                        <a:t>Very complex architecture is needed to </a:t>
                      </a:r>
                      <a:r>
                        <a:rPr lang="en-US" sz="1200" dirty="0" err="1"/>
                        <a:t>deveolp</a:t>
                      </a:r>
                      <a:r>
                        <a:rPr lang="en-US" sz="1200" dirty="0"/>
                        <a:t> system</a:t>
                      </a:r>
                      <a:endParaRPr lang="en-IN" sz="1200" dirty="0"/>
                    </a:p>
                  </a:txBody>
                  <a:tcPr/>
                </a:tc>
              </a:tr>
              <a:tr h="979161">
                <a:tc>
                  <a:txBody>
                    <a:bodyPr/>
                    <a:lstStyle/>
                    <a:p>
                      <a:r>
                        <a:rPr lang="en-US" dirty="0"/>
                        <a:t>  4</a:t>
                      </a:r>
                      <a:endParaRPr lang="en-IN" dirty="0"/>
                    </a:p>
                  </a:txBody>
                  <a:tcPr/>
                </a:tc>
                <a:tc>
                  <a:txBody>
                    <a:bodyPr/>
                    <a:lstStyle/>
                    <a:p>
                      <a:r>
                        <a:rPr lang="en-US" dirty="0"/>
                        <a:t>1995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1" i="0" kern="1200" dirty="0">
                          <a:solidFill>
                            <a:schemeClr val="dk1"/>
                          </a:solidFill>
                          <a:effectLst/>
                          <a:latin typeface="+mn-lt"/>
                          <a:ea typeface="+mn-ea"/>
                          <a:cs typeface="+mn-cs"/>
                        </a:rPr>
                        <a:t>Human and machine recognition of faces: a survey</a:t>
                      </a:r>
                      <a:endParaRPr kumimoji="0" lang="en-US" sz="1200" b="1" i="0" kern="1200" dirty="0">
                        <a:solidFill>
                          <a:schemeClr val="dk1"/>
                        </a:solidFill>
                        <a:effectLst/>
                        <a:latin typeface="+mn-lt"/>
                        <a:ea typeface="+mn-ea"/>
                        <a:cs typeface="+mn-cs"/>
                      </a:endParaRPr>
                    </a:p>
                    <a:p>
                      <a:endParaRPr lang="en-IN" sz="1200" dirty="0"/>
                    </a:p>
                  </a:txBody>
                  <a:tcPr/>
                </a:tc>
                <a:tc>
                  <a:txBody>
                    <a:bodyPr/>
                    <a:lstStyle/>
                    <a:p>
                      <a:r>
                        <a:rPr lang="en-IN" sz="1300" dirty="0"/>
                        <a:t>R. </a:t>
                      </a:r>
                      <a:r>
                        <a:rPr lang="en-IN" sz="1300" dirty="0" err="1"/>
                        <a:t>Chellappa</a:t>
                      </a:r>
                      <a:r>
                        <a:rPr lang="en-IN" sz="1300" dirty="0"/>
                        <a:t>; C.L. Wilson; S. </a:t>
                      </a:r>
                      <a:r>
                        <a:rPr lang="en-IN" sz="1300" dirty="0" err="1"/>
                        <a:t>Sirohey</a:t>
                      </a:r>
                      <a:endParaRPr lang="en-IN" sz="1300" dirty="0"/>
                    </a:p>
                  </a:txBody>
                  <a:tcPr/>
                </a:tc>
                <a:tc>
                  <a:txBody>
                    <a:bodyPr/>
                    <a:lstStyle/>
                    <a:p>
                      <a:r>
                        <a:rPr kumimoji="0" lang="en-US" sz="1200" b="0" i="0" kern="1200" dirty="0">
                          <a:solidFill>
                            <a:schemeClr val="dk1"/>
                          </a:solidFill>
                          <a:effectLst/>
                          <a:latin typeface="+mn-lt"/>
                          <a:ea typeface="+mn-ea"/>
                          <a:cs typeface="+mn-cs"/>
                        </a:rPr>
                        <a:t>present a critical survey of existing literature on human and machine recognition of faces.</a:t>
                      </a:r>
                      <a:endParaRPr lang="en-IN" sz="1200" dirty="0"/>
                    </a:p>
                  </a:txBody>
                  <a:tcPr/>
                </a:tc>
                <a:tc>
                  <a:txBody>
                    <a:bodyPr/>
                    <a:lstStyle/>
                    <a:p>
                      <a:r>
                        <a:rPr lang="en-US" sz="1200" dirty="0"/>
                        <a:t>Face recognition of faces by machines just like human does</a:t>
                      </a:r>
                      <a:endParaRPr lang="en-IN" sz="1200" dirty="0"/>
                    </a:p>
                  </a:txBody>
                  <a:tcPr/>
                </a:tc>
                <a:tc>
                  <a:txBody>
                    <a:bodyPr/>
                    <a:lstStyle/>
                    <a:p>
                      <a:r>
                        <a:rPr lang="en-US" sz="1200" dirty="0"/>
                        <a:t>Does not contain the  advance methodology for the application</a:t>
                      </a:r>
                      <a:endParaRPr lang="en-IN" sz="12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4000" dirty="0">
                <a:solidFill>
                  <a:schemeClr val="tx1">
                    <a:lumMod val="75000"/>
                    <a:lumOff val="25000"/>
                  </a:schemeClr>
                </a:solidFill>
                <a:latin typeface="+mn-lt"/>
                <a:ea typeface="+mn-ea"/>
                <a:cs typeface="+mn-cs"/>
              </a:rPr>
              <a:t>      </a:t>
            </a:r>
            <a:r>
              <a:rPr lang="en-US" altLang="en-IN" sz="4000" dirty="0">
                <a:solidFill>
                  <a:schemeClr val="tx1">
                    <a:lumMod val="75000"/>
                    <a:lumOff val="25000"/>
                  </a:schemeClr>
                </a:solidFill>
                <a:latin typeface="Times New Roman" panose="02020603050405020304" charset="0"/>
                <a:ea typeface="+mn-ea"/>
                <a:cs typeface="Times New Roman" panose="02020603050405020304" charset="0"/>
              </a:rPr>
              <a:t>Scope of project</a:t>
            </a:r>
            <a:endParaRPr lang="en-US" altLang="en-IN" sz="4000" dirty="0">
              <a:solidFill>
                <a:schemeClr val="tx1">
                  <a:lumMod val="75000"/>
                  <a:lumOff val="25000"/>
                </a:schemeClr>
              </a:solidFill>
              <a:latin typeface="Times New Roman" panose="02020603050405020304" charset="0"/>
              <a:ea typeface="+mn-ea"/>
              <a:cs typeface="Times New Roman" panose="02020603050405020304" charset="0"/>
            </a:endParaRPr>
          </a:p>
        </p:txBody>
      </p:sp>
      <p:sp>
        <p:nvSpPr>
          <p:cNvPr id="3" name="Content Placeholder 2"/>
          <p:cNvSpPr>
            <a:spLocks noGrp="1"/>
          </p:cNvSpPr>
          <p:nvPr>
            <p:ph idx="1"/>
          </p:nvPr>
        </p:nvSpPr>
        <p:spPr>
          <a:xfrm>
            <a:off x="508001" y="2477692"/>
            <a:ext cx="6447501" cy="2412472"/>
          </a:xfrm>
        </p:spPr>
        <p:txBody>
          <a:bodyPr>
            <a:normAutofit fontScale="70000"/>
          </a:bodyPr>
          <a:lstStyle/>
          <a:p>
            <a:r>
              <a:rPr lang="en-GB" dirty="0">
                <a:latin typeface="Times New Roman" panose="02020603050405020304" charset="0"/>
                <a:cs typeface="Times New Roman" panose="02020603050405020304" charset="0"/>
              </a:rPr>
              <a:t>Sketch-to-photo recognition is an important challenge in face recognition because it requires matching face images in different domains. Even the deep learning, which has recently been deployed in face recognition, is not efficient for face sketch recognition due to the limited sketch datasets. In this paper, we propose a novel face sketch recognition approach based on transfer learning</a:t>
            </a:r>
            <a:endParaRPr lang="en-IN" dirty="0">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a:noFill/>
        </a:ln>
      </a:spPr>
      <a:bodyPr wrap="square" lIns="90000" tIns="45000" rIns="90000" bIns="45000" anchor="t" anchorCtr="0" forceAA="0">
        <a:noAutofit/>
      </a:bodyPr>
      <a:lstStyle>
        <a:defPPr marL="0" marR="0" lvl="0" indent="0" algn="l" rtl="0">
          <a:lnSpc>
            <a:spcPct val="100000"/>
          </a:lnSpc>
          <a:spcBef>
            <a:spcPts val="0"/>
          </a:spcBef>
          <a:spcAft>
            <a:spcPts val="0"/>
          </a:spcAft>
          <a:buClr>
            <a:srgbClr val="000000"/>
          </a:buClr>
          <a:buSzPts val="2400"/>
          <a:buFont typeface="Arial" panose="020B0604020202020204"/>
          <a:buNone/>
          <a:def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3782</Words>
  <Application>WPS Presentation</Application>
  <PresentationFormat>On-screen Show (4:3)</PresentationFormat>
  <Paragraphs>142</Paragraphs>
  <Slides>8</Slides>
  <Notes>6</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vt:i4>
      </vt:variant>
    </vt:vector>
  </HeadingPairs>
  <TitlesOfParts>
    <vt:vector size="30" baseType="lpstr">
      <vt:lpstr>Arial</vt:lpstr>
      <vt:lpstr>SimSun</vt:lpstr>
      <vt:lpstr>Wingdings</vt:lpstr>
      <vt:lpstr>Arial</vt:lpstr>
      <vt:lpstr>Cambria</vt:lpstr>
      <vt:lpstr>Wingdings 2</vt:lpstr>
      <vt:lpstr>Times New Roman</vt:lpstr>
      <vt:lpstr>Calibri</vt:lpstr>
      <vt:lpstr>Cambria</vt:lpstr>
      <vt:lpstr>Constantia</vt:lpstr>
      <vt:lpstr>Microsoft YaHei</vt:lpstr>
      <vt:lpstr>Arial Unicode MS</vt:lpstr>
      <vt:lpstr>Calibri</vt:lpstr>
      <vt:lpstr>Impact</vt:lpstr>
      <vt:lpstr>Leelawadee UI</vt:lpstr>
      <vt:lpstr>Jokerman</vt:lpstr>
      <vt:lpstr>Times New Roman</vt:lpstr>
      <vt:lpstr>Britannic Bold</vt:lpstr>
      <vt:lpstr>Bradley Hand ITC</vt:lpstr>
      <vt:lpstr>Bell MT</vt:lpstr>
      <vt:lpstr>Bodoni MT Condensed</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Project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atharv</cp:lastModifiedBy>
  <cp:revision>29</cp:revision>
  <dcterms:created xsi:type="dcterms:W3CDTF">2021-09-23T17:22:00Z</dcterms:created>
  <dcterms:modified xsi:type="dcterms:W3CDTF">2021-09-24T04:53:17Z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CA46C45FB72746F3A4199E9CA8B4A63A</vt:lpwstr>
  </property>
  <property fmtid="{D5CDD505-2E9C-101B-9397-08002B2CF9AE}" pid="3" name="KSOProductBuildVer">
    <vt:lpwstr>1033-11.2.0.10323</vt:lpwstr>
  </property>
</Properties>
</file>