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5.jpg" ContentType="image/jpeg"/>
  <Override PartName="/ppt/media/image10.jpg" ContentType="image/jpeg"/>
  <Override PartName="/ppt/media/image15.jpg" ContentType="image/jpeg"/>
  <Override PartName="/ppt/media/image16.jpg" ContentType="image/jpeg"/>
  <Override PartName="/ppt/media/image17.jpg" ContentType="image/jpeg"/>
  <Override PartName="/ppt/media/image18.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66" r:id="rId5"/>
    <p:sldId id="262" r:id="rId6"/>
    <p:sldId id="259" r:id="rId7"/>
    <p:sldId id="260" r:id="rId8"/>
    <p:sldId id="261" r:id="rId9"/>
    <p:sldId id="263" r:id="rId10"/>
    <p:sldId id="264" r:id="rId11"/>
    <p:sldId id="267" r:id="rId12"/>
    <p:sldId id="268" r:id="rId13"/>
    <p:sldId id="265" r:id="rId14"/>
    <p:sldId id="270" r:id="rId15"/>
    <p:sldId id="269"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94291" autoAdjust="0"/>
  </p:normalViewPr>
  <p:slideViewPr>
    <p:cSldViewPr>
      <p:cViewPr varScale="1">
        <p:scale>
          <a:sx n="68" d="100"/>
          <a:sy n="68" d="100"/>
        </p:scale>
        <p:origin x="756" y="72"/>
      </p:cViewPr>
      <p:guideLst>
        <p:guide orient="horz" pos="2160"/>
        <p:guide pos="2880"/>
      </p:guideLst>
    </p:cSldViewPr>
  </p:slideViewPr>
  <p:outlineViewPr>
    <p:cViewPr>
      <p:scale>
        <a:sx n="33" d="100"/>
        <a:sy n="33" d="100"/>
      </p:scale>
      <p:origin x="0" y="-1209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0671E7-CAD2-4C8E-9E24-8F068B4D8A91}" type="datetimeFigureOut">
              <a:rPr lang="en-US" smtClean="0"/>
              <a:pPr/>
              <a:t>5/22/2021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48FD720-B5B4-45B0-85BE-9858848D20BA}" type="slidenum">
              <a:rPr lang="en-US" smtClean="0"/>
              <a:pPr/>
              <a:t>‹#›</a:t>
            </a:fld>
            <a:endParaRPr lang="en-US"/>
          </a:p>
        </p:txBody>
      </p:sp>
    </p:spTree>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7C44EE-2C11-4B92-8D67-9E892D8A547C}" type="datetimeFigureOut">
              <a:rPr lang="en-US" smtClean="0"/>
              <a:pPr/>
              <a:t>5/22/2021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D8A55C-2265-4A76-9B4B-B8E4F6501420}" type="slidenum">
              <a:rPr lang="en-US" smtClean="0"/>
              <a:pPr/>
              <a:t>‹#›</a:t>
            </a:fld>
            <a:endParaRPr lang="en-US"/>
          </a:p>
        </p:txBody>
      </p:sp>
    </p:spTree>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Footer Placeholder 4"/>
          <p:cNvSpPr>
            <a:spLocks noGrp="1"/>
          </p:cNvSpPr>
          <p:nvPr>
            <p:ph type="ftr" sz="quarter" idx="10"/>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37B062-251A-42E0-BC8E-2633251DF3D0}" type="datetime1">
              <a:rPr lang="en-US" smtClean="0"/>
              <a:pPr/>
              <a:t>5/22/2021</a:t>
            </a:fld>
            <a:endParaRPr lang="en-US"/>
          </a:p>
        </p:txBody>
      </p:sp>
      <p:sp>
        <p:nvSpPr>
          <p:cNvPr id="5" name="Footer Placeholder 4"/>
          <p:cNvSpPr>
            <a:spLocks noGrp="1"/>
          </p:cNvSpPr>
          <p:nvPr>
            <p:ph type="ftr" sz="quarter" idx="11"/>
          </p:nvPr>
        </p:nvSpPr>
        <p:spPr/>
        <p:txBody>
          <a:bodyPr/>
          <a:lstStyle/>
          <a:p>
            <a:r>
              <a:rPr lang="en-US"/>
              <a:t>Dept. of Computer Engineering, RMDSSOE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1C3811-0373-4648-BE0F-80242AC70BD9}" type="datetime1">
              <a:rPr lang="en-US" smtClean="0"/>
              <a:pPr/>
              <a:t>5/22/2021</a:t>
            </a:fld>
            <a:endParaRPr lang="en-US"/>
          </a:p>
        </p:txBody>
      </p:sp>
      <p:sp>
        <p:nvSpPr>
          <p:cNvPr id="5" name="Footer Placeholder 4"/>
          <p:cNvSpPr>
            <a:spLocks noGrp="1"/>
          </p:cNvSpPr>
          <p:nvPr>
            <p:ph type="ftr" sz="quarter" idx="11"/>
          </p:nvPr>
        </p:nvSpPr>
        <p:spPr/>
        <p:txBody>
          <a:bodyPr/>
          <a:lstStyle/>
          <a:p>
            <a:r>
              <a:rPr lang="en-US"/>
              <a:t>Dept. of Computer Engineering, RMDSSOE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A6C938-5783-412F-8BE1-C5F308E30F91}" type="datetime1">
              <a:rPr lang="en-US" smtClean="0"/>
              <a:pPr/>
              <a:t>5/22/2021</a:t>
            </a:fld>
            <a:endParaRPr lang="en-US"/>
          </a:p>
        </p:txBody>
      </p:sp>
      <p:sp>
        <p:nvSpPr>
          <p:cNvPr id="5" name="Footer Placeholder 4"/>
          <p:cNvSpPr>
            <a:spLocks noGrp="1"/>
          </p:cNvSpPr>
          <p:nvPr>
            <p:ph type="ftr" sz="quarter" idx="11"/>
          </p:nvPr>
        </p:nvSpPr>
        <p:spPr/>
        <p:txBody>
          <a:bodyPr/>
          <a:lstStyle/>
          <a:p>
            <a:r>
              <a:rPr lang="en-US"/>
              <a:t>Dept. of Computer Engineering, RMDSSOE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49B682-ED18-451A-ADA7-9762C2AE98D5}" type="datetime1">
              <a:rPr lang="en-US" smtClean="0"/>
              <a:pPr/>
              <a:t>5/22/2021</a:t>
            </a:fld>
            <a:endParaRPr lang="en-US"/>
          </a:p>
        </p:txBody>
      </p:sp>
      <p:sp>
        <p:nvSpPr>
          <p:cNvPr id="5" name="Footer Placeholder 4"/>
          <p:cNvSpPr>
            <a:spLocks noGrp="1"/>
          </p:cNvSpPr>
          <p:nvPr>
            <p:ph type="ftr" sz="quarter" idx="11"/>
          </p:nvPr>
        </p:nvSpPr>
        <p:spPr/>
        <p:txBody>
          <a:bodyPr/>
          <a:lstStyle/>
          <a:p>
            <a:r>
              <a:rPr lang="en-US"/>
              <a:t>Dept. of Computer Engineering, RMDSSOE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A1345-BDA1-4A31-8D0B-F4ADF31B6A38}" type="datetime1">
              <a:rPr lang="en-US" smtClean="0"/>
              <a:pPr/>
              <a:t>5/22/2021</a:t>
            </a:fld>
            <a:endParaRPr lang="en-US"/>
          </a:p>
        </p:txBody>
      </p:sp>
      <p:sp>
        <p:nvSpPr>
          <p:cNvPr id="5" name="Footer Placeholder 4"/>
          <p:cNvSpPr>
            <a:spLocks noGrp="1"/>
          </p:cNvSpPr>
          <p:nvPr>
            <p:ph type="ftr" sz="quarter" idx="11"/>
          </p:nvPr>
        </p:nvSpPr>
        <p:spPr/>
        <p:txBody>
          <a:bodyPr/>
          <a:lstStyle/>
          <a:p>
            <a:r>
              <a:rPr lang="en-US"/>
              <a:t>Dept. of Computer Engineering, RMDSSOE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3F32CF-B245-4320-A9B6-023B6E73765D}" type="datetime1">
              <a:rPr lang="en-US" smtClean="0"/>
              <a:pPr/>
              <a:t>5/22/2021</a:t>
            </a:fld>
            <a:endParaRPr lang="en-US"/>
          </a:p>
        </p:txBody>
      </p:sp>
      <p:sp>
        <p:nvSpPr>
          <p:cNvPr id="6" name="Footer Placeholder 5"/>
          <p:cNvSpPr>
            <a:spLocks noGrp="1"/>
          </p:cNvSpPr>
          <p:nvPr>
            <p:ph type="ftr" sz="quarter" idx="11"/>
          </p:nvPr>
        </p:nvSpPr>
        <p:spPr/>
        <p:txBody>
          <a:bodyPr/>
          <a:lstStyle/>
          <a:p>
            <a:r>
              <a:rPr lang="en-US"/>
              <a:t>Dept. of Computer Engineering, RMDSSOE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008354-193A-4FD6-ABE0-CB58EFF9A1D4}" type="datetime1">
              <a:rPr lang="en-US" smtClean="0"/>
              <a:pPr/>
              <a:t>5/22/2021</a:t>
            </a:fld>
            <a:endParaRPr lang="en-US"/>
          </a:p>
        </p:txBody>
      </p:sp>
      <p:sp>
        <p:nvSpPr>
          <p:cNvPr id="8" name="Footer Placeholder 7"/>
          <p:cNvSpPr>
            <a:spLocks noGrp="1"/>
          </p:cNvSpPr>
          <p:nvPr>
            <p:ph type="ftr" sz="quarter" idx="11"/>
          </p:nvPr>
        </p:nvSpPr>
        <p:spPr/>
        <p:txBody>
          <a:bodyPr/>
          <a:lstStyle/>
          <a:p>
            <a:r>
              <a:rPr lang="en-US"/>
              <a:t>Dept. of Computer Engineering, RMDSSOE</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5C9752-76EC-469B-AA8D-2B8047965767}" type="datetime1">
              <a:rPr lang="en-US" smtClean="0"/>
              <a:pPr/>
              <a:t>5/22/2021</a:t>
            </a:fld>
            <a:endParaRPr lang="en-US"/>
          </a:p>
        </p:txBody>
      </p:sp>
      <p:sp>
        <p:nvSpPr>
          <p:cNvPr id="4" name="Footer Placeholder 3"/>
          <p:cNvSpPr>
            <a:spLocks noGrp="1"/>
          </p:cNvSpPr>
          <p:nvPr>
            <p:ph type="ftr" sz="quarter" idx="11"/>
          </p:nvPr>
        </p:nvSpPr>
        <p:spPr/>
        <p:txBody>
          <a:bodyPr/>
          <a:lstStyle/>
          <a:p>
            <a:r>
              <a:rPr lang="en-US"/>
              <a:t>Dept. of Computer Engineering, RMDSSOE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F6C3E3-1928-48C4-856B-6240CFAF82E2}" type="datetime1">
              <a:rPr lang="en-US" smtClean="0"/>
              <a:pPr/>
              <a:t>5/22/2021</a:t>
            </a:fld>
            <a:endParaRPr lang="en-US"/>
          </a:p>
        </p:txBody>
      </p:sp>
      <p:sp>
        <p:nvSpPr>
          <p:cNvPr id="3" name="Footer Placeholder 2"/>
          <p:cNvSpPr>
            <a:spLocks noGrp="1"/>
          </p:cNvSpPr>
          <p:nvPr>
            <p:ph type="ftr" sz="quarter" idx="11"/>
          </p:nvPr>
        </p:nvSpPr>
        <p:spPr/>
        <p:txBody>
          <a:bodyPr/>
          <a:lstStyle/>
          <a:p>
            <a:r>
              <a:rPr lang="en-US"/>
              <a:t>Dept. of Computer Engineering, RMDSSOE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9EBE70-A761-47DE-93FA-15573CBC21F3}" type="datetime1">
              <a:rPr lang="en-US" smtClean="0"/>
              <a:pPr/>
              <a:t>5/22/2021</a:t>
            </a:fld>
            <a:endParaRPr lang="en-US"/>
          </a:p>
        </p:txBody>
      </p:sp>
      <p:sp>
        <p:nvSpPr>
          <p:cNvPr id="6" name="Footer Placeholder 5"/>
          <p:cNvSpPr>
            <a:spLocks noGrp="1"/>
          </p:cNvSpPr>
          <p:nvPr>
            <p:ph type="ftr" sz="quarter" idx="11"/>
          </p:nvPr>
        </p:nvSpPr>
        <p:spPr/>
        <p:txBody>
          <a:bodyPr/>
          <a:lstStyle/>
          <a:p>
            <a:r>
              <a:rPr lang="en-US"/>
              <a:t>Dept. of Computer Engineering, RMDSSOE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943593-6FAA-4309-A4C4-57FBC5FA32F0}" type="datetime1">
              <a:rPr lang="en-US" smtClean="0"/>
              <a:pPr/>
              <a:t>5/22/2021</a:t>
            </a:fld>
            <a:endParaRPr lang="en-US"/>
          </a:p>
        </p:txBody>
      </p:sp>
      <p:sp>
        <p:nvSpPr>
          <p:cNvPr id="6" name="Footer Placeholder 5"/>
          <p:cNvSpPr>
            <a:spLocks noGrp="1"/>
          </p:cNvSpPr>
          <p:nvPr>
            <p:ph type="ftr" sz="quarter" idx="11"/>
          </p:nvPr>
        </p:nvSpPr>
        <p:spPr/>
        <p:txBody>
          <a:bodyPr/>
          <a:lstStyle/>
          <a:p>
            <a:r>
              <a:rPr lang="en-US"/>
              <a:t>Dept. of Computer Engineering, RMDSSOE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88B1C-0EED-4016-A667-FB855FDD4E51}" type="datetime1">
              <a:rPr lang="en-US" smtClean="0"/>
              <a:pPr/>
              <a:t>5/22/2021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Computer Engineering, RMDSSOE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064326"/>
            <a:ext cx="8382000" cy="2202873"/>
          </a:xfrm>
        </p:spPr>
        <p:txBody>
          <a:bodyPr>
            <a:normAutofit fontScale="90000"/>
          </a:bodyPr>
          <a:lstStyle/>
          <a:p>
            <a:pPr>
              <a:lnSpc>
                <a:spcPct val="150000"/>
              </a:lnSpc>
            </a:pPr>
            <a:r>
              <a:rPr lang="en-US" sz="3600" b="1" dirty="0">
                <a:latin typeface="Cambria" pitchFamily="18" charset="0"/>
              </a:rPr>
              <a:t>RMD Sinhgad  School of Engineering</a:t>
            </a:r>
            <a:br>
              <a:rPr lang="en-US" sz="4000" b="1" dirty="0">
                <a:latin typeface="Cambria" pitchFamily="18" charset="0"/>
              </a:rPr>
            </a:br>
            <a:r>
              <a:rPr lang="en-US" sz="2700" b="1" dirty="0">
                <a:latin typeface="Cambria" pitchFamily="18" charset="0"/>
              </a:rPr>
              <a:t>Department of Computer Engineering</a:t>
            </a:r>
            <a:br>
              <a:rPr lang="en-US" sz="2700" b="1" dirty="0">
                <a:latin typeface="Cambria" pitchFamily="18" charset="0"/>
              </a:rPr>
            </a:br>
            <a:r>
              <a:rPr lang="en-US" sz="3100" dirty="0">
                <a:latin typeface="Cambria" pitchFamily="18" charset="0"/>
              </a:rPr>
              <a:t> </a:t>
            </a:r>
            <a:r>
              <a:rPr lang="en-US" dirty="0">
                <a:latin typeface="Cambria" pitchFamily="18" charset="0"/>
              </a:rPr>
              <a:t>“</a:t>
            </a:r>
            <a:r>
              <a:rPr lang="en-US" sz="3900" dirty="0">
                <a:latin typeface="Cambria" pitchFamily="18" charset="0"/>
              </a:rPr>
              <a:t>Movie Recommendation System Using Machine Learning</a:t>
            </a:r>
            <a:r>
              <a:rPr lang="en-US" dirty="0">
                <a:latin typeface="Cambria" pitchFamily="18" charset="0"/>
              </a:rPr>
              <a:t>”</a:t>
            </a:r>
          </a:p>
        </p:txBody>
      </p:sp>
      <p:sp>
        <p:nvSpPr>
          <p:cNvPr id="3" name="Subtitle 2"/>
          <p:cNvSpPr>
            <a:spLocks noGrp="1"/>
          </p:cNvSpPr>
          <p:nvPr>
            <p:ph type="subTitle" idx="1"/>
          </p:nvPr>
        </p:nvSpPr>
        <p:spPr>
          <a:xfrm>
            <a:off x="34636" y="4648200"/>
            <a:ext cx="6400800" cy="2209800"/>
          </a:xfrm>
        </p:spPr>
        <p:txBody>
          <a:bodyPr>
            <a:noAutofit/>
          </a:bodyPr>
          <a:lstStyle/>
          <a:p>
            <a:pPr algn="l"/>
            <a:endParaRPr lang="en-US" sz="2400" dirty="0">
              <a:solidFill>
                <a:schemeClr val="tx1"/>
              </a:solidFill>
              <a:latin typeface="Cambria" pitchFamily="18" charset="0"/>
            </a:endParaRPr>
          </a:p>
          <a:p>
            <a:pPr algn="l"/>
            <a:r>
              <a:rPr lang="en-US" sz="2400" dirty="0">
                <a:solidFill>
                  <a:schemeClr val="tx1"/>
                </a:solidFill>
                <a:latin typeface="Cambria" pitchFamily="18" charset="0"/>
              </a:rPr>
              <a:t>Presented By:</a:t>
            </a:r>
          </a:p>
          <a:p>
            <a:pPr algn="l"/>
            <a:r>
              <a:rPr lang="en-US" sz="2400" dirty="0" err="1">
                <a:solidFill>
                  <a:schemeClr val="tx1"/>
                </a:solidFill>
                <a:latin typeface="Cambria" pitchFamily="18" charset="0"/>
              </a:rPr>
              <a:t>Viraj</a:t>
            </a:r>
            <a:r>
              <a:rPr lang="en-US" sz="2400" dirty="0">
                <a:solidFill>
                  <a:schemeClr val="tx1"/>
                </a:solidFill>
                <a:latin typeface="Cambria" pitchFamily="18" charset="0"/>
              </a:rPr>
              <a:t> </a:t>
            </a:r>
            <a:r>
              <a:rPr lang="en-US" sz="2400" dirty="0" err="1">
                <a:solidFill>
                  <a:schemeClr val="tx1"/>
                </a:solidFill>
                <a:latin typeface="Cambria" pitchFamily="18" charset="0"/>
              </a:rPr>
              <a:t>Bhise</a:t>
            </a:r>
            <a:endParaRPr lang="en-US" sz="2400" dirty="0">
              <a:solidFill>
                <a:schemeClr val="tx1"/>
              </a:solidFill>
              <a:latin typeface="Cambria" pitchFamily="18" charset="0"/>
            </a:endParaRPr>
          </a:p>
          <a:p>
            <a:pPr algn="l"/>
            <a:r>
              <a:rPr lang="en-US" sz="2400" dirty="0">
                <a:solidFill>
                  <a:schemeClr val="tx1"/>
                </a:solidFill>
                <a:latin typeface="Cambria" pitchFamily="18" charset="0"/>
              </a:rPr>
              <a:t>Guided By:</a:t>
            </a:r>
          </a:p>
          <a:p>
            <a:pPr algn="l"/>
            <a:r>
              <a:rPr lang="en-US" sz="2400" dirty="0" err="1">
                <a:solidFill>
                  <a:schemeClr val="tx1"/>
                </a:solidFill>
                <a:latin typeface="Cambria" pitchFamily="18" charset="0"/>
              </a:rPr>
              <a:t>Grishma</a:t>
            </a:r>
            <a:r>
              <a:rPr lang="en-US" sz="2400" dirty="0">
                <a:solidFill>
                  <a:schemeClr val="tx1"/>
                </a:solidFill>
                <a:latin typeface="Cambria" pitchFamily="18" charset="0"/>
              </a:rPr>
              <a:t> </a:t>
            </a:r>
            <a:r>
              <a:rPr lang="en-US" sz="2400" dirty="0" err="1">
                <a:solidFill>
                  <a:schemeClr val="tx1"/>
                </a:solidFill>
                <a:latin typeface="Cambria" pitchFamily="18" charset="0"/>
              </a:rPr>
              <a:t>Bobhate</a:t>
            </a:r>
            <a:endParaRPr lang="en-US" sz="2400" dirty="0">
              <a:solidFill>
                <a:schemeClr val="tx1"/>
              </a:solidFill>
              <a:latin typeface="Cambria" pitchFamily="18" charset="0"/>
            </a:endParaRPr>
          </a:p>
        </p:txBody>
      </p:sp>
      <p:pic>
        <p:nvPicPr>
          <p:cNvPr id="4" name="Picture" descr="New Sinhgad_Logo_2013_300"/>
          <p:cNvPicPr/>
          <p:nvPr/>
        </p:nvPicPr>
        <p:blipFill>
          <a:blip r:embed="rId3"/>
          <a:srcRect/>
          <a:stretch>
            <a:fillRect/>
          </a:stretch>
        </p:blipFill>
        <p:spPr bwMode="auto">
          <a:xfrm>
            <a:off x="3810000" y="304800"/>
            <a:ext cx="1524000" cy="10668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PCS Measure</a:t>
            </a:r>
            <a:endParaRPr lang="en-IN" dirty="0"/>
          </a:p>
        </p:txBody>
      </p:sp>
      <p:sp>
        <p:nvSpPr>
          <p:cNvPr id="3" name="Content Placeholder 2"/>
          <p:cNvSpPr>
            <a:spLocks noGrp="1"/>
          </p:cNvSpPr>
          <p:nvPr>
            <p:ph idx="1"/>
          </p:nvPr>
        </p:nvSpPr>
        <p:spPr/>
        <p:txBody>
          <a:bodyPr>
            <a:normAutofit/>
          </a:bodyPr>
          <a:lstStyle/>
          <a:p>
            <a:r>
              <a:rPr lang="en-US" sz="1800" spc="5" dirty="0">
                <a:solidFill>
                  <a:schemeClr val="tx1">
                    <a:lumMod val="85000"/>
                    <a:lumOff val="15000"/>
                  </a:schemeClr>
                </a:solidFill>
                <a:latin typeface="Arial"/>
                <a:cs typeface="Arial"/>
              </a:rPr>
              <a:t>Let  R x </a:t>
            </a:r>
            <a:r>
              <a:rPr lang="en-US" sz="1800" spc="5" dirty="0" err="1">
                <a:solidFill>
                  <a:schemeClr val="tx1">
                    <a:lumMod val="85000"/>
                    <a:lumOff val="15000"/>
                  </a:schemeClr>
                </a:solidFill>
                <a:latin typeface="Arial"/>
                <a:cs typeface="Arial"/>
              </a:rPr>
              <a:t>i</a:t>
            </a:r>
            <a:r>
              <a:rPr lang="en-US" sz="1800" spc="5" dirty="0">
                <a:solidFill>
                  <a:schemeClr val="tx1">
                    <a:lumMod val="85000"/>
                    <a:lumOff val="15000"/>
                  </a:schemeClr>
                </a:solidFill>
                <a:latin typeface="Arial"/>
                <a:cs typeface="Arial"/>
              </a:rPr>
              <a:t> </a:t>
            </a:r>
            <a:r>
              <a:rPr lang="en-US" sz="1800" spc="10" dirty="0">
                <a:solidFill>
                  <a:schemeClr val="tx1">
                    <a:lumMod val="85000"/>
                    <a:lumOff val="15000"/>
                  </a:schemeClr>
                </a:solidFill>
                <a:latin typeface="Arial"/>
                <a:cs typeface="Arial"/>
              </a:rPr>
              <a:t>denote </a:t>
            </a:r>
            <a:r>
              <a:rPr lang="en-US" sz="1800" spc="5" dirty="0">
                <a:solidFill>
                  <a:schemeClr val="tx1">
                    <a:lumMod val="85000"/>
                    <a:lumOff val="15000"/>
                  </a:schemeClr>
                </a:solidFill>
                <a:latin typeface="Arial"/>
                <a:cs typeface="Arial"/>
              </a:rPr>
              <a:t>the </a:t>
            </a:r>
            <a:r>
              <a:rPr lang="en-US" sz="1800" spc="10" dirty="0">
                <a:solidFill>
                  <a:schemeClr val="tx1">
                    <a:lumMod val="85000"/>
                    <a:lumOff val="15000"/>
                  </a:schemeClr>
                </a:solidFill>
                <a:latin typeface="Arial"/>
                <a:cs typeface="Arial"/>
              </a:rPr>
              <a:t>rating </a:t>
            </a:r>
            <a:r>
              <a:rPr lang="en-US" sz="1800" spc="-5" dirty="0">
                <a:solidFill>
                  <a:schemeClr val="tx1">
                    <a:lumMod val="85000"/>
                    <a:lumOff val="15000"/>
                  </a:schemeClr>
                </a:solidFill>
                <a:latin typeface="Arial"/>
                <a:cs typeface="Arial"/>
              </a:rPr>
              <a:t>given </a:t>
            </a:r>
            <a:r>
              <a:rPr lang="en-US" sz="1800" spc="30" dirty="0">
                <a:solidFill>
                  <a:schemeClr val="tx1">
                    <a:lumMod val="85000"/>
                    <a:lumOff val="15000"/>
                  </a:schemeClr>
                </a:solidFill>
                <a:latin typeface="Arial"/>
                <a:cs typeface="Arial"/>
              </a:rPr>
              <a:t>by </a:t>
            </a:r>
            <a:r>
              <a:rPr lang="en-US" sz="1800" spc="-15" dirty="0">
                <a:solidFill>
                  <a:schemeClr val="tx1">
                    <a:lumMod val="85000"/>
                    <a:lumOff val="15000"/>
                  </a:schemeClr>
                </a:solidFill>
                <a:latin typeface="Arial"/>
                <a:cs typeface="Arial"/>
              </a:rPr>
              <a:t>user </a:t>
            </a:r>
            <a:r>
              <a:rPr lang="en-US" sz="1800" b="1" i="1" spc="-105" dirty="0">
                <a:solidFill>
                  <a:schemeClr val="tx1">
                    <a:lumMod val="85000"/>
                    <a:lumOff val="15000"/>
                  </a:schemeClr>
                </a:solidFill>
                <a:latin typeface="Trebuchet MS"/>
                <a:cs typeface="Trebuchet MS"/>
              </a:rPr>
              <a:t>x </a:t>
            </a:r>
            <a:r>
              <a:rPr lang="en-US" sz="1800" spc="45" dirty="0">
                <a:solidFill>
                  <a:schemeClr val="tx1">
                    <a:lumMod val="85000"/>
                    <a:lumOff val="15000"/>
                  </a:schemeClr>
                </a:solidFill>
                <a:latin typeface="Arial"/>
                <a:cs typeface="Arial"/>
              </a:rPr>
              <a:t>to </a:t>
            </a:r>
            <a:r>
              <a:rPr lang="en-US" sz="1800" spc="10" dirty="0">
                <a:solidFill>
                  <a:schemeClr val="tx1">
                    <a:lumMod val="85000"/>
                    <a:lumOff val="15000"/>
                  </a:schemeClr>
                </a:solidFill>
                <a:latin typeface="Arial"/>
                <a:cs typeface="Arial"/>
              </a:rPr>
              <a:t>item</a:t>
            </a:r>
            <a:r>
              <a:rPr lang="en-US" sz="1800" spc="65" dirty="0">
                <a:solidFill>
                  <a:schemeClr val="tx1">
                    <a:lumMod val="85000"/>
                    <a:lumOff val="15000"/>
                  </a:schemeClr>
                </a:solidFill>
                <a:latin typeface="Arial"/>
                <a:cs typeface="Arial"/>
              </a:rPr>
              <a:t> </a:t>
            </a:r>
            <a:r>
              <a:rPr lang="en-US" sz="1800" b="1" i="1" spc="-60" dirty="0" err="1">
                <a:solidFill>
                  <a:schemeClr val="tx1">
                    <a:lumMod val="85000"/>
                    <a:lumOff val="15000"/>
                  </a:schemeClr>
                </a:solidFill>
                <a:latin typeface="Trebuchet MS"/>
                <a:cs typeface="Trebuchet MS"/>
              </a:rPr>
              <a:t>i</a:t>
            </a:r>
            <a:r>
              <a:rPr lang="en-US" sz="1800" spc="-60" dirty="0">
                <a:solidFill>
                  <a:schemeClr val="tx1">
                    <a:lumMod val="85000"/>
                    <a:lumOff val="15000"/>
                  </a:schemeClr>
                </a:solidFill>
                <a:latin typeface="Arial"/>
                <a:cs typeface="Arial"/>
              </a:rPr>
              <a:t>.</a:t>
            </a:r>
            <a:r>
              <a:rPr lang="en-US" sz="1800" dirty="0">
                <a:solidFill>
                  <a:schemeClr val="tx1">
                    <a:lumMod val="85000"/>
                    <a:lumOff val="15000"/>
                  </a:schemeClr>
                </a:solidFill>
                <a:latin typeface="Arial"/>
                <a:cs typeface="Arial"/>
              </a:rPr>
              <a:t> </a:t>
            </a:r>
            <a:r>
              <a:rPr lang="en-US" sz="1800" spc="-5" dirty="0">
                <a:solidFill>
                  <a:schemeClr val="tx1">
                    <a:lumMod val="85000"/>
                    <a:lumOff val="15000"/>
                  </a:schemeClr>
                </a:solidFill>
                <a:latin typeface="Arial"/>
                <a:cs typeface="Arial"/>
              </a:rPr>
              <a:t>If </a:t>
            </a:r>
            <a:r>
              <a:rPr lang="en-US" sz="1800" b="1" i="1" spc="30" dirty="0">
                <a:solidFill>
                  <a:schemeClr val="tx1">
                    <a:lumMod val="85000"/>
                    <a:lumOff val="15000"/>
                  </a:schemeClr>
                </a:solidFill>
                <a:latin typeface="Trebuchet MS"/>
                <a:cs typeface="Trebuchet MS"/>
              </a:rPr>
              <a:t>I </a:t>
            </a:r>
            <a:r>
              <a:rPr lang="en-US" sz="1800" spc="-5" dirty="0">
                <a:solidFill>
                  <a:schemeClr val="tx1">
                    <a:lumMod val="85000"/>
                    <a:lumOff val="15000"/>
                  </a:schemeClr>
                </a:solidFill>
                <a:latin typeface="Arial"/>
                <a:cs typeface="Arial"/>
              </a:rPr>
              <a:t>is </a:t>
            </a:r>
            <a:r>
              <a:rPr lang="en-US" sz="1800" spc="5" dirty="0">
                <a:solidFill>
                  <a:schemeClr val="tx1">
                    <a:lumMod val="85000"/>
                    <a:lumOff val="15000"/>
                  </a:schemeClr>
                </a:solidFill>
                <a:latin typeface="Arial"/>
                <a:cs typeface="Arial"/>
              </a:rPr>
              <a:t>the </a:t>
            </a:r>
            <a:r>
              <a:rPr lang="en-US" sz="1800" spc="10" dirty="0">
                <a:solidFill>
                  <a:schemeClr val="tx1">
                    <a:lumMod val="85000"/>
                    <a:lumOff val="15000"/>
                  </a:schemeClr>
                </a:solidFill>
                <a:latin typeface="Arial"/>
                <a:cs typeface="Arial"/>
              </a:rPr>
              <a:t>set </a:t>
            </a:r>
            <a:r>
              <a:rPr lang="en-US" sz="1800" spc="30" dirty="0">
                <a:solidFill>
                  <a:schemeClr val="tx1">
                    <a:lumMod val="85000"/>
                    <a:lumOff val="15000"/>
                  </a:schemeClr>
                </a:solidFill>
                <a:latin typeface="Arial"/>
                <a:cs typeface="Arial"/>
              </a:rPr>
              <a:t>of </a:t>
            </a:r>
            <a:r>
              <a:rPr lang="en-US" sz="1800" spc="-15" dirty="0">
                <a:solidFill>
                  <a:schemeClr val="tx1">
                    <a:lumMod val="85000"/>
                    <a:lumOff val="15000"/>
                  </a:schemeClr>
                </a:solidFill>
                <a:latin typeface="Arial"/>
                <a:cs typeface="Arial"/>
              </a:rPr>
              <a:t>all </a:t>
            </a:r>
            <a:r>
              <a:rPr lang="en-US" sz="1800" spc="5" dirty="0">
                <a:solidFill>
                  <a:schemeClr val="tx1">
                    <a:lumMod val="85000"/>
                    <a:lumOff val="15000"/>
                  </a:schemeClr>
                </a:solidFill>
                <a:latin typeface="Arial"/>
                <a:cs typeface="Arial"/>
              </a:rPr>
              <a:t>items</a:t>
            </a:r>
            <a:r>
              <a:rPr lang="en-US" sz="1800" spc="-170" dirty="0">
                <a:solidFill>
                  <a:schemeClr val="tx1">
                    <a:lumMod val="85000"/>
                    <a:lumOff val="15000"/>
                  </a:schemeClr>
                </a:solidFill>
                <a:latin typeface="Arial"/>
                <a:cs typeface="Arial"/>
              </a:rPr>
              <a:t> </a:t>
            </a:r>
            <a:r>
              <a:rPr lang="en-US" sz="1800" spc="15" dirty="0">
                <a:solidFill>
                  <a:schemeClr val="tx1">
                    <a:lumMod val="85000"/>
                    <a:lumOff val="15000"/>
                  </a:schemeClr>
                </a:solidFill>
                <a:latin typeface="Arial"/>
                <a:cs typeface="Arial"/>
              </a:rPr>
              <a:t>that  </a:t>
            </a:r>
            <a:r>
              <a:rPr lang="en-US" sz="1800" spc="50" dirty="0">
                <a:solidFill>
                  <a:schemeClr val="tx1">
                    <a:lumMod val="85000"/>
                    <a:lumOff val="15000"/>
                  </a:schemeClr>
                </a:solidFill>
                <a:latin typeface="Arial"/>
                <a:cs typeface="Arial"/>
              </a:rPr>
              <a:t>two </a:t>
            </a:r>
            <a:r>
              <a:rPr lang="en-US" sz="1800" spc="-15" dirty="0">
                <a:solidFill>
                  <a:schemeClr val="tx1">
                    <a:lumMod val="85000"/>
                    <a:lumOff val="15000"/>
                  </a:schemeClr>
                </a:solidFill>
                <a:latin typeface="Arial"/>
                <a:cs typeface="Arial"/>
              </a:rPr>
              <a:t>users </a:t>
            </a:r>
            <a:r>
              <a:rPr lang="en-US" sz="1800" b="1" i="1" spc="-105" dirty="0">
                <a:solidFill>
                  <a:schemeClr val="tx1">
                    <a:lumMod val="85000"/>
                    <a:lumOff val="15000"/>
                  </a:schemeClr>
                </a:solidFill>
                <a:latin typeface="Trebuchet MS"/>
                <a:cs typeface="Trebuchet MS"/>
              </a:rPr>
              <a:t>x </a:t>
            </a:r>
            <a:r>
              <a:rPr lang="en-US" sz="1800" spc="5" dirty="0">
                <a:solidFill>
                  <a:schemeClr val="tx1">
                    <a:lumMod val="85000"/>
                    <a:lumOff val="15000"/>
                  </a:schemeClr>
                </a:solidFill>
                <a:latin typeface="Arial"/>
                <a:cs typeface="Arial"/>
              </a:rPr>
              <a:t>and </a:t>
            </a:r>
            <a:r>
              <a:rPr lang="en-US" sz="1800" b="1" i="1" spc="-85" dirty="0">
                <a:solidFill>
                  <a:schemeClr val="tx1">
                    <a:lumMod val="85000"/>
                    <a:lumOff val="15000"/>
                  </a:schemeClr>
                </a:solidFill>
                <a:latin typeface="Trebuchet MS"/>
                <a:cs typeface="Trebuchet MS"/>
              </a:rPr>
              <a:t>y </a:t>
            </a:r>
            <a:r>
              <a:rPr lang="en-US" sz="1800" spc="-25" dirty="0">
                <a:solidFill>
                  <a:schemeClr val="tx1">
                    <a:lumMod val="85000"/>
                    <a:lumOff val="15000"/>
                  </a:schemeClr>
                </a:solidFill>
                <a:latin typeface="Arial"/>
                <a:cs typeface="Arial"/>
              </a:rPr>
              <a:t>have </a:t>
            </a:r>
            <a:r>
              <a:rPr lang="en-US" sz="1800" spc="35" dirty="0">
                <a:solidFill>
                  <a:schemeClr val="tx1">
                    <a:lumMod val="85000"/>
                    <a:lumOff val="15000"/>
                  </a:schemeClr>
                </a:solidFill>
                <a:latin typeface="Arial"/>
                <a:cs typeface="Arial"/>
              </a:rPr>
              <a:t>both </a:t>
            </a:r>
            <a:r>
              <a:rPr lang="en-US" sz="1800" spc="10" dirty="0">
                <a:solidFill>
                  <a:schemeClr val="tx1">
                    <a:lumMod val="85000"/>
                    <a:lumOff val="15000"/>
                  </a:schemeClr>
                </a:solidFill>
                <a:latin typeface="Arial"/>
                <a:cs typeface="Arial"/>
              </a:rPr>
              <a:t>rated, </a:t>
            </a:r>
            <a:r>
              <a:rPr lang="en-US" sz="1800" dirty="0">
                <a:solidFill>
                  <a:schemeClr val="tx1">
                    <a:lumMod val="85000"/>
                    <a:lumOff val="15000"/>
                  </a:schemeClr>
                </a:solidFill>
                <a:latin typeface="Arial"/>
                <a:cs typeface="Arial"/>
              </a:rPr>
              <a:t>then </a:t>
            </a:r>
            <a:r>
              <a:rPr lang="en-US" sz="1800" spc="5" dirty="0">
                <a:solidFill>
                  <a:schemeClr val="tx1">
                    <a:lumMod val="85000"/>
                    <a:lumOff val="15000"/>
                  </a:schemeClr>
                </a:solidFill>
                <a:latin typeface="Arial"/>
                <a:cs typeface="Arial"/>
              </a:rPr>
              <a:t>the </a:t>
            </a:r>
            <a:r>
              <a:rPr lang="en-US" sz="1800" spc="-15" dirty="0">
                <a:solidFill>
                  <a:schemeClr val="tx1">
                    <a:lumMod val="85000"/>
                    <a:lumOff val="15000"/>
                  </a:schemeClr>
                </a:solidFill>
                <a:latin typeface="Arial"/>
                <a:cs typeface="Arial"/>
              </a:rPr>
              <a:t>Pearson </a:t>
            </a:r>
            <a:r>
              <a:rPr lang="en-US" sz="1800" dirty="0">
                <a:solidFill>
                  <a:schemeClr val="tx1">
                    <a:lumMod val="85000"/>
                    <a:lumOff val="15000"/>
                  </a:schemeClr>
                </a:solidFill>
                <a:latin typeface="Arial"/>
                <a:cs typeface="Arial"/>
              </a:rPr>
              <a:t>Correlation </a:t>
            </a:r>
            <a:r>
              <a:rPr lang="en-US" sz="1800" spc="-5" dirty="0">
                <a:solidFill>
                  <a:schemeClr val="tx1">
                    <a:lumMod val="85000"/>
                    <a:lumOff val="15000"/>
                  </a:schemeClr>
                </a:solidFill>
                <a:latin typeface="Arial"/>
                <a:cs typeface="Arial"/>
              </a:rPr>
              <a:t>Similarity  </a:t>
            </a:r>
            <a:r>
              <a:rPr lang="en-US" sz="1800" spc="-10" dirty="0">
                <a:solidFill>
                  <a:schemeClr val="tx1">
                    <a:lumMod val="85000"/>
                    <a:lumOff val="15000"/>
                  </a:schemeClr>
                </a:solidFill>
                <a:latin typeface="Arial"/>
                <a:cs typeface="Arial"/>
              </a:rPr>
              <a:t>Measure </a:t>
            </a:r>
            <a:r>
              <a:rPr lang="en-US" sz="1800" spc="5" dirty="0">
                <a:solidFill>
                  <a:schemeClr val="tx1">
                    <a:lumMod val="85000"/>
                    <a:lumOff val="15000"/>
                  </a:schemeClr>
                </a:solidFill>
                <a:latin typeface="Arial"/>
                <a:cs typeface="Arial"/>
              </a:rPr>
              <a:t>between the </a:t>
            </a:r>
            <a:r>
              <a:rPr lang="en-US" sz="1800" spc="50" dirty="0">
                <a:solidFill>
                  <a:schemeClr val="tx1">
                    <a:lumMod val="85000"/>
                    <a:lumOff val="15000"/>
                  </a:schemeClr>
                </a:solidFill>
                <a:latin typeface="Arial"/>
                <a:cs typeface="Arial"/>
              </a:rPr>
              <a:t>two </a:t>
            </a:r>
            <a:r>
              <a:rPr lang="en-US" sz="1800" spc="-15" dirty="0">
                <a:solidFill>
                  <a:schemeClr val="tx1">
                    <a:lumMod val="85000"/>
                    <a:lumOff val="15000"/>
                  </a:schemeClr>
                </a:solidFill>
                <a:latin typeface="Arial"/>
                <a:cs typeface="Arial"/>
              </a:rPr>
              <a:t>users </a:t>
            </a:r>
            <a:r>
              <a:rPr lang="en-US" sz="1800" spc="-5" dirty="0">
                <a:solidFill>
                  <a:schemeClr val="tx1">
                    <a:lumMod val="85000"/>
                    <a:lumOff val="15000"/>
                  </a:schemeClr>
                </a:solidFill>
                <a:latin typeface="Arial"/>
                <a:cs typeface="Arial"/>
              </a:rPr>
              <a:t>is given</a:t>
            </a:r>
            <a:r>
              <a:rPr lang="en-US" sz="1800" spc="-70" dirty="0">
                <a:solidFill>
                  <a:schemeClr val="tx1">
                    <a:lumMod val="85000"/>
                    <a:lumOff val="15000"/>
                  </a:schemeClr>
                </a:solidFill>
                <a:latin typeface="Arial"/>
                <a:cs typeface="Arial"/>
              </a:rPr>
              <a:t> </a:t>
            </a:r>
            <a:r>
              <a:rPr lang="en-US" sz="1800" spc="15" dirty="0">
                <a:solidFill>
                  <a:schemeClr val="tx1">
                    <a:lumMod val="85000"/>
                    <a:lumOff val="15000"/>
                  </a:schemeClr>
                </a:solidFill>
                <a:latin typeface="Arial"/>
                <a:cs typeface="Arial"/>
              </a:rPr>
              <a:t>by:</a:t>
            </a:r>
          </a:p>
          <a:p>
            <a:endParaRPr lang="en-US" sz="1800" spc="15" dirty="0">
              <a:solidFill>
                <a:srgbClr val="424242"/>
              </a:solidFill>
              <a:latin typeface="Arial"/>
              <a:cs typeface="Arial"/>
            </a:endParaRPr>
          </a:p>
          <a:p>
            <a:pPr lvl="6"/>
            <a:endParaRPr lang="en-US" sz="600" dirty="0">
              <a:latin typeface="Arial"/>
              <a:cs typeface="Arial"/>
            </a:endParaRPr>
          </a:p>
          <a:p>
            <a:endParaRPr lang="en-US" sz="1800" dirty="0"/>
          </a:p>
          <a:p>
            <a:endParaRPr lang="en-US" sz="1800" dirty="0"/>
          </a:p>
          <a:p>
            <a:endParaRPr lang="en-US" sz="1800" dirty="0"/>
          </a:p>
          <a:p>
            <a:endParaRPr lang="en-US" sz="1800" dirty="0"/>
          </a:p>
          <a:p>
            <a:endParaRPr lang="en-US" sz="1800" dirty="0"/>
          </a:p>
          <a:p>
            <a:pPr marL="0" indent="0">
              <a:buNone/>
            </a:pPr>
            <a:r>
              <a:rPr lang="en-US" sz="1800" spc="-5" dirty="0">
                <a:solidFill>
                  <a:schemeClr val="tx1">
                    <a:lumMod val="85000"/>
                    <a:lumOff val="15000"/>
                  </a:schemeClr>
                </a:solidFill>
                <a:latin typeface="Arial"/>
                <a:cs typeface="Arial"/>
              </a:rPr>
              <a:t>Where Rx  </a:t>
            </a:r>
            <a:r>
              <a:rPr lang="en-US" sz="1800" spc="5" dirty="0">
                <a:solidFill>
                  <a:schemeClr val="tx1">
                    <a:lumMod val="85000"/>
                    <a:lumOff val="15000"/>
                  </a:schemeClr>
                </a:solidFill>
                <a:latin typeface="Arial"/>
                <a:cs typeface="Arial"/>
              </a:rPr>
              <a:t>denotes the </a:t>
            </a:r>
            <a:r>
              <a:rPr lang="en-US" sz="1800" spc="-20" dirty="0">
                <a:solidFill>
                  <a:schemeClr val="tx1">
                    <a:lumMod val="85000"/>
                    <a:lumOff val="15000"/>
                  </a:schemeClr>
                </a:solidFill>
                <a:latin typeface="Arial"/>
                <a:cs typeface="Arial"/>
              </a:rPr>
              <a:t>average </a:t>
            </a:r>
            <a:r>
              <a:rPr lang="en-US" sz="1800" spc="10" dirty="0">
                <a:solidFill>
                  <a:schemeClr val="tx1">
                    <a:lumMod val="85000"/>
                    <a:lumOff val="15000"/>
                  </a:schemeClr>
                </a:solidFill>
                <a:latin typeface="Arial"/>
                <a:cs typeface="Arial"/>
              </a:rPr>
              <a:t>rating </a:t>
            </a:r>
            <a:r>
              <a:rPr lang="en-US" sz="1800" spc="-5" dirty="0">
                <a:solidFill>
                  <a:schemeClr val="tx1">
                    <a:lumMod val="85000"/>
                    <a:lumOff val="15000"/>
                  </a:schemeClr>
                </a:solidFill>
                <a:latin typeface="Arial"/>
                <a:cs typeface="Arial"/>
              </a:rPr>
              <a:t>given </a:t>
            </a:r>
            <a:r>
              <a:rPr lang="en-US" sz="1800" spc="30" dirty="0">
                <a:solidFill>
                  <a:schemeClr val="tx1">
                    <a:lumMod val="85000"/>
                    <a:lumOff val="15000"/>
                  </a:schemeClr>
                </a:solidFill>
                <a:latin typeface="Arial"/>
                <a:cs typeface="Arial"/>
              </a:rPr>
              <a:t>by </a:t>
            </a:r>
            <a:r>
              <a:rPr lang="en-US" sz="1800" spc="-15" dirty="0">
                <a:solidFill>
                  <a:schemeClr val="tx1">
                    <a:lumMod val="85000"/>
                    <a:lumOff val="15000"/>
                  </a:schemeClr>
                </a:solidFill>
                <a:latin typeface="Arial"/>
                <a:cs typeface="Arial"/>
              </a:rPr>
              <a:t>user </a:t>
            </a:r>
            <a:r>
              <a:rPr lang="en-US" sz="1800" b="1" i="1" spc="-105" dirty="0">
                <a:solidFill>
                  <a:schemeClr val="tx1">
                    <a:lumMod val="85000"/>
                    <a:lumOff val="15000"/>
                  </a:schemeClr>
                </a:solidFill>
                <a:latin typeface="Trebuchet MS"/>
                <a:cs typeface="Trebuchet MS"/>
              </a:rPr>
              <a:t>x </a:t>
            </a:r>
            <a:r>
              <a:rPr lang="en-US" sz="1800" spc="45" dirty="0">
                <a:solidFill>
                  <a:schemeClr val="tx1">
                    <a:lumMod val="85000"/>
                    <a:lumOff val="15000"/>
                  </a:schemeClr>
                </a:solidFill>
                <a:latin typeface="Arial"/>
                <a:cs typeface="Arial"/>
              </a:rPr>
              <a:t>to </a:t>
            </a:r>
            <a:r>
              <a:rPr lang="en-US" sz="1800" spc="-15" dirty="0">
                <a:solidFill>
                  <a:schemeClr val="tx1">
                    <a:lumMod val="85000"/>
                    <a:lumOff val="15000"/>
                  </a:schemeClr>
                </a:solidFill>
                <a:latin typeface="Arial"/>
                <a:cs typeface="Arial"/>
              </a:rPr>
              <a:t>all </a:t>
            </a:r>
            <a:r>
              <a:rPr lang="en-US" sz="1800" spc="5" dirty="0">
                <a:solidFill>
                  <a:schemeClr val="tx1">
                    <a:lumMod val="85000"/>
                    <a:lumOff val="15000"/>
                  </a:schemeClr>
                </a:solidFill>
                <a:latin typeface="Arial"/>
                <a:cs typeface="Arial"/>
              </a:rPr>
              <a:t>items. </a:t>
            </a:r>
            <a:r>
              <a:rPr lang="en-US" sz="1800" spc="-20" dirty="0">
                <a:solidFill>
                  <a:schemeClr val="tx1">
                    <a:lumMod val="85000"/>
                    <a:lumOff val="15000"/>
                  </a:schemeClr>
                </a:solidFill>
                <a:latin typeface="Arial"/>
                <a:cs typeface="Arial"/>
              </a:rPr>
              <a:t>To </a:t>
            </a:r>
            <a:r>
              <a:rPr lang="en-US" sz="1800" spc="5" dirty="0">
                <a:solidFill>
                  <a:schemeClr val="tx1">
                    <a:lumMod val="85000"/>
                    <a:lumOff val="15000"/>
                  </a:schemeClr>
                </a:solidFill>
                <a:latin typeface="Arial"/>
                <a:cs typeface="Arial"/>
              </a:rPr>
              <a:t>calculate  </a:t>
            </a:r>
            <a:r>
              <a:rPr lang="en-US" sz="1800" spc="10" dirty="0">
                <a:solidFill>
                  <a:schemeClr val="tx1">
                    <a:lumMod val="85000"/>
                    <a:lumOff val="15000"/>
                  </a:schemeClr>
                </a:solidFill>
                <a:latin typeface="Arial"/>
                <a:cs typeface="Arial"/>
              </a:rPr>
              <a:t>we </a:t>
            </a:r>
            <a:r>
              <a:rPr lang="en-US" sz="1800" dirty="0">
                <a:solidFill>
                  <a:schemeClr val="tx1">
                    <a:lumMod val="85000"/>
                    <a:lumOff val="15000"/>
                  </a:schemeClr>
                </a:solidFill>
                <a:latin typeface="Arial"/>
                <a:cs typeface="Arial"/>
              </a:rPr>
              <a:t>only </a:t>
            </a:r>
            <a:r>
              <a:rPr lang="en-US" sz="1800" spc="10" dirty="0">
                <a:solidFill>
                  <a:schemeClr val="tx1">
                    <a:lumMod val="85000"/>
                    <a:lumOff val="15000"/>
                  </a:schemeClr>
                </a:solidFill>
                <a:latin typeface="Arial"/>
                <a:cs typeface="Arial"/>
              </a:rPr>
              <a:t>consider </a:t>
            </a:r>
            <a:r>
              <a:rPr lang="en-US" sz="1800" spc="5" dirty="0">
                <a:solidFill>
                  <a:schemeClr val="tx1">
                    <a:lumMod val="85000"/>
                    <a:lumOff val="15000"/>
                  </a:schemeClr>
                </a:solidFill>
                <a:latin typeface="Arial"/>
                <a:cs typeface="Arial"/>
              </a:rPr>
              <a:t>items </a:t>
            </a:r>
            <a:r>
              <a:rPr lang="en-US" sz="1800" spc="20" dirty="0">
                <a:solidFill>
                  <a:schemeClr val="tx1">
                    <a:lumMod val="85000"/>
                    <a:lumOff val="15000"/>
                  </a:schemeClr>
                </a:solidFill>
                <a:latin typeface="Arial"/>
                <a:cs typeface="Arial"/>
              </a:rPr>
              <a:t>that </a:t>
            </a:r>
            <a:r>
              <a:rPr lang="en-US" sz="1800" spc="-5" dirty="0">
                <a:solidFill>
                  <a:schemeClr val="tx1">
                    <a:lumMod val="85000"/>
                    <a:lumOff val="15000"/>
                  </a:schemeClr>
                </a:solidFill>
                <a:latin typeface="Arial"/>
                <a:cs typeface="Arial"/>
              </a:rPr>
              <a:t>were </a:t>
            </a:r>
            <a:r>
              <a:rPr lang="en-US" sz="1800" spc="10" dirty="0">
                <a:solidFill>
                  <a:schemeClr val="tx1">
                    <a:lumMod val="85000"/>
                    <a:lumOff val="15000"/>
                  </a:schemeClr>
                </a:solidFill>
                <a:latin typeface="Arial"/>
                <a:cs typeface="Arial"/>
              </a:rPr>
              <a:t>rated </a:t>
            </a:r>
            <a:r>
              <a:rPr lang="en-US" sz="1800" spc="30" dirty="0">
                <a:solidFill>
                  <a:schemeClr val="tx1">
                    <a:lumMod val="85000"/>
                    <a:lumOff val="15000"/>
                  </a:schemeClr>
                </a:solidFill>
                <a:latin typeface="Arial"/>
                <a:cs typeface="Arial"/>
              </a:rPr>
              <a:t>by </a:t>
            </a:r>
            <a:r>
              <a:rPr lang="en-US" sz="1800" spc="5" dirty="0">
                <a:solidFill>
                  <a:schemeClr val="tx1">
                    <a:lumMod val="85000"/>
                    <a:lumOff val="15000"/>
                  </a:schemeClr>
                </a:solidFill>
                <a:latin typeface="Arial"/>
                <a:cs typeface="Arial"/>
              </a:rPr>
              <a:t>the</a:t>
            </a:r>
            <a:r>
              <a:rPr lang="en-US" sz="1800" spc="-125" dirty="0">
                <a:solidFill>
                  <a:schemeClr val="tx1">
                    <a:lumMod val="85000"/>
                    <a:lumOff val="15000"/>
                  </a:schemeClr>
                </a:solidFill>
                <a:latin typeface="Arial"/>
                <a:cs typeface="Arial"/>
              </a:rPr>
              <a:t> </a:t>
            </a:r>
            <a:r>
              <a:rPr lang="en-US" sz="1800" spc="-15" dirty="0">
                <a:solidFill>
                  <a:schemeClr val="tx1">
                    <a:lumMod val="85000"/>
                    <a:lumOff val="15000"/>
                  </a:schemeClr>
                </a:solidFill>
                <a:latin typeface="Arial"/>
                <a:cs typeface="Arial"/>
              </a:rPr>
              <a:t>user.</a:t>
            </a:r>
            <a:endParaRPr lang="en-US" sz="1800" dirty="0">
              <a:solidFill>
                <a:schemeClr val="tx1">
                  <a:lumMod val="85000"/>
                  <a:lumOff val="15000"/>
                </a:schemeClr>
              </a:solidFill>
              <a:latin typeface="Arial"/>
              <a:cs typeface="Arial"/>
            </a:endParaRPr>
          </a:p>
          <a:p>
            <a:pPr marL="0" indent="0">
              <a:buNone/>
            </a:pPr>
            <a:endParaRPr lang="en-IN" sz="1800" dirty="0"/>
          </a:p>
        </p:txBody>
      </p:sp>
      <p:sp>
        <p:nvSpPr>
          <p:cNvPr id="4" name="Footer Placeholder 3"/>
          <p:cNvSpPr>
            <a:spLocks noGrp="1"/>
          </p:cNvSpPr>
          <p:nvPr>
            <p:ph type="ftr" sz="quarter" idx="11"/>
          </p:nvPr>
        </p:nvSpPr>
        <p:spPr/>
        <p:txBody>
          <a:bodyPr/>
          <a:lstStyle/>
          <a:p>
            <a:r>
              <a:rPr lang="en-US"/>
              <a:t>Dept. of Computer Engineering, RMDSSOE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object 5"/>
          <p:cNvSpPr/>
          <p:nvPr/>
        </p:nvSpPr>
        <p:spPr>
          <a:xfrm>
            <a:off x="2514600" y="2590800"/>
            <a:ext cx="3809992" cy="1600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01324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Based Filtering</a:t>
            </a:r>
            <a:endParaRPr lang="en-IN" dirty="0"/>
          </a:p>
        </p:txBody>
      </p:sp>
      <p:sp>
        <p:nvSpPr>
          <p:cNvPr id="3" name="Content Placeholder 2"/>
          <p:cNvSpPr>
            <a:spLocks noGrp="1"/>
          </p:cNvSpPr>
          <p:nvPr>
            <p:ph idx="1"/>
          </p:nvPr>
        </p:nvSpPr>
        <p:spPr>
          <a:xfrm>
            <a:off x="457200" y="1219200"/>
            <a:ext cx="8229600" cy="4906963"/>
          </a:xfrm>
        </p:spPr>
        <p:txBody>
          <a:bodyPr>
            <a:normAutofit/>
          </a:bodyPr>
          <a:lstStyle/>
          <a:p>
            <a:pPr marL="469265" marR="5080" indent="-457200">
              <a:lnSpc>
                <a:spcPct val="113399"/>
              </a:lnSpc>
              <a:spcBef>
                <a:spcPts val="100"/>
              </a:spcBef>
              <a:buFont typeface="AoyagiKouzanFontT"/>
              <a:buChar char="❖"/>
              <a:tabLst>
                <a:tab pos="469265" algn="l"/>
                <a:tab pos="469900" algn="l"/>
              </a:tabLst>
            </a:pPr>
            <a:r>
              <a:rPr lang="en-US" sz="1800" spc="10" dirty="0">
                <a:solidFill>
                  <a:schemeClr val="tx1">
                    <a:lumMod val="85000"/>
                    <a:lumOff val="15000"/>
                  </a:schemeClr>
                </a:solidFill>
                <a:latin typeface="Arial"/>
                <a:cs typeface="Arial"/>
              </a:rPr>
              <a:t>It </a:t>
            </a:r>
            <a:r>
              <a:rPr lang="en-US" sz="1800" spc="-15" dirty="0">
                <a:solidFill>
                  <a:schemeClr val="tx1">
                    <a:lumMod val="85000"/>
                    <a:lumOff val="15000"/>
                  </a:schemeClr>
                </a:solidFill>
                <a:latin typeface="Arial"/>
                <a:cs typeface="Arial"/>
              </a:rPr>
              <a:t>uses </a:t>
            </a:r>
            <a:r>
              <a:rPr lang="en-US" sz="1800" dirty="0">
                <a:solidFill>
                  <a:schemeClr val="tx1">
                    <a:lumMod val="85000"/>
                    <a:lumOff val="15000"/>
                  </a:schemeClr>
                </a:solidFill>
                <a:latin typeface="Arial"/>
                <a:cs typeface="Arial"/>
              </a:rPr>
              <a:t>only </a:t>
            </a:r>
            <a:r>
              <a:rPr lang="en-US" sz="1800" spc="5" dirty="0">
                <a:solidFill>
                  <a:schemeClr val="tx1">
                    <a:lumMod val="85000"/>
                    <a:lumOff val="15000"/>
                  </a:schemeClr>
                </a:solidFill>
                <a:latin typeface="Arial"/>
                <a:cs typeface="Arial"/>
              </a:rPr>
              <a:t>the </a:t>
            </a:r>
            <a:r>
              <a:rPr lang="en-US" sz="1800" spc="10" dirty="0">
                <a:solidFill>
                  <a:schemeClr val="tx1">
                    <a:lumMod val="85000"/>
                    <a:lumOff val="15000"/>
                  </a:schemeClr>
                </a:solidFill>
                <a:latin typeface="Arial"/>
                <a:cs typeface="Arial"/>
              </a:rPr>
              <a:t>item data </a:t>
            </a:r>
            <a:r>
              <a:rPr lang="en-US" sz="1800" dirty="0">
                <a:solidFill>
                  <a:schemeClr val="tx1">
                    <a:lumMod val="85000"/>
                    <a:lumOff val="15000"/>
                  </a:schemeClr>
                </a:solidFill>
                <a:latin typeface="Arial"/>
                <a:cs typeface="Arial"/>
              </a:rPr>
              <a:t>maintaining </a:t>
            </a:r>
            <a:r>
              <a:rPr lang="en-US" sz="1800" spc="-35" dirty="0">
                <a:solidFill>
                  <a:schemeClr val="tx1">
                    <a:lumMod val="85000"/>
                    <a:lumOff val="15000"/>
                  </a:schemeClr>
                </a:solidFill>
                <a:latin typeface="Arial"/>
                <a:cs typeface="Arial"/>
              </a:rPr>
              <a:t>a </a:t>
            </a:r>
            <a:r>
              <a:rPr lang="en-US" sz="1800" spc="5" dirty="0">
                <a:solidFill>
                  <a:schemeClr val="tx1">
                    <a:lumMod val="85000"/>
                    <a:lumOff val="15000"/>
                  </a:schemeClr>
                </a:solidFill>
                <a:latin typeface="Arial"/>
                <a:cs typeface="Arial"/>
              </a:rPr>
              <a:t>profile </a:t>
            </a:r>
            <a:r>
              <a:rPr lang="en-US" sz="1800" spc="15" dirty="0">
                <a:solidFill>
                  <a:schemeClr val="tx1">
                    <a:lumMod val="85000"/>
                    <a:lumOff val="15000"/>
                  </a:schemeClr>
                </a:solidFill>
                <a:latin typeface="Arial"/>
                <a:cs typeface="Arial"/>
              </a:rPr>
              <a:t>for </a:t>
            </a:r>
            <a:r>
              <a:rPr lang="en-US" sz="1800" spc="-5" dirty="0">
                <a:solidFill>
                  <a:schemeClr val="tx1">
                    <a:lumMod val="85000"/>
                    <a:lumOff val="15000"/>
                  </a:schemeClr>
                </a:solidFill>
                <a:latin typeface="Arial"/>
                <a:cs typeface="Arial"/>
              </a:rPr>
              <a:t>each </a:t>
            </a:r>
            <a:r>
              <a:rPr lang="en-US" sz="1800" spc="5" dirty="0">
                <a:solidFill>
                  <a:schemeClr val="tx1">
                    <a:lumMod val="85000"/>
                    <a:lumOff val="15000"/>
                  </a:schemeClr>
                </a:solidFill>
                <a:latin typeface="Arial"/>
                <a:cs typeface="Arial"/>
              </a:rPr>
              <a:t>item. </a:t>
            </a:r>
            <a:r>
              <a:rPr lang="en-US" sz="1800" spc="-25" dirty="0">
                <a:solidFill>
                  <a:schemeClr val="tx1">
                    <a:lumMod val="85000"/>
                    <a:lumOff val="15000"/>
                  </a:schemeClr>
                </a:solidFill>
                <a:latin typeface="Arial"/>
                <a:cs typeface="Arial"/>
              </a:rPr>
              <a:t>Each </a:t>
            </a:r>
            <a:r>
              <a:rPr lang="en-US" sz="1800" spc="-15" dirty="0">
                <a:solidFill>
                  <a:schemeClr val="tx1">
                    <a:lumMod val="85000"/>
                    <a:lumOff val="15000"/>
                  </a:schemeClr>
                </a:solidFill>
                <a:latin typeface="Arial"/>
                <a:cs typeface="Arial"/>
              </a:rPr>
              <a:t>user </a:t>
            </a:r>
            <a:r>
              <a:rPr lang="en-US" sz="1800" spc="-5" dirty="0">
                <a:solidFill>
                  <a:schemeClr val="tx1">
                    <a:lumMod val="85000"/>
                    <a:lumOff val="15000"/>
                  </a:schemeClr>
                </a:solidFill>
                <a:latin typeface="Arial"/>
                <a:cs typeface="Arial"/>
              </a:rPr>
              <a:t>is  </a:t>
            </a:r>
            <a:r>
              <a:rPr lang="en-US" sz="1800" dirty="0">
                <a:solidFill>
                  <a:schemeClr val="tx1">
                    <a:lumMod val="85000"/>
                    <a:lumOff val="15000"/>
                  </a:schemeClr>
                </a:solidFill>
                <a:latin typeface="Arial"/>
                <a:cs typeface="Arial"/>
              </a:rPr>
              <a:t>assumed </a:t>
            </a:r>
            <a:r>
              <a:rPr lang="en-US" sz="1800" spc="45" dirty="0">
                <a:solidFill>
                  <a:schemeClr val="tx1">
                    <a:lumMod val="85000"/>
                    <a:lumOff val="15000"/>
                  </a:schemeClr>
                </a:solidFill>
                <a:latin typeface="Arial"/>
                <a:cs typeface="Arial"/>
              </a:rPr>
              <a:t>to </a:t>
            </a:r>
            <a:r>
              <a:rPr lang="en-US" sz="1800" dirty="0">
                <a:solidFill>
                  <a:schemeClr val="tx1">
                    <a:lumMod val="85000"/>
                    <a:lumOff val="15000"/>
                  </a:schemeClr>
                </a:solidFill>
                <a:latin typeface="Arial"/>
                <a:cs typeface="Arial"/>
              </a:rPr>
              <a:t>operate </a:t>
            </a:r>
            <a:r>
              <a:rPr lang="en-US" sz="1800" spc="5" dirty="0">
                <a:solidFill>
                  <a:schemeClr val="tx1">
                    <a:lumMod val="85000"/>
                    <a:lumOff val="15000"/>
                  </a:schemeClr>
                </a:solidFill>
                <a:latin typeface="Arial"/>
                <a:cs typeface="Arial"/>
              </a:rPr>
              <a:t>independently. </a:t>
            </a:r>
            <a:r>
              <a:rPr lang="en-US" sz="1800" spc="10" dirty="0">
                <a:solidFill>
                  <a:schemeClr val="tx1">
                    <a:lumMod val="85000"/>
                    <a:lumOff val="15000"/>
                  </a:schemeClr>
                </a:solidFill>
                <a:latin typeface="Arial"/>
                <a:cs typeface="Arial"/>
              </a:rPr>
              <a:t>No </a:t>
            </a:r>
            <a:r>
              <a:rPr lang="en-US" sz="1800" spc="-5" dirty="0">
                <a:solidFill>
                  <a:schemeClr val="tx1">
                    <a:lumMod val="85000"/>
                    <a:lumOff val="15000"/>
                  </a:schemeClr>
                </a:solidFill>
                <a:latin typeface="Arial"/>
                <a:cs typeface="Arial"/>
              </a:rPr>
              <a:t>need </a:t>
            </a:r>
            <a:r>
              <a:rPr lang="en-US" sz="1800" spc="15" dirty="0">
                <a:solidFill>
                  <a:schemeClr val="tx1">
                    <a:lumMod val="85000"/>
                    <a:lumOff val="15000"/>
                  </a:schemeClr>
                </a:solidFill>
                <a:latin typeface="Arial"/>
                <a:cs typeface="Arial"/>
              </a:rPr>
              <a:t>for </a:t>
            </a:r>
            <a:r>
              <a:rPr lang="en-US" sz="1800" spc="10" dirty="0">
                <a:solidFill>
                  <a:schemeClr val="tx1">
                    <a:lumMod val="85000"/>
                    <a:lumOff val="15000"/>
                  </a:schemeClr>
                </a:solidFill>
                <a:latin typeface="Arial"/>
                <a:cs typeface="Arial"/>
              </a:rPr>
              <a:t>data on </a:t>
            </a:r>
            <a:r>
              <a:rPr lang="en-US" sz="1800" spc="5" dirty="0">
                <a:solidFill>
                  <a:schemeClr val="tx1">
                    <a:lumMod val="85000"/>
                    <a:lumOff val="15000"/>
                  </a:schemeClr>
                </a:solidFill>
                <a:latin typeface="Arial"/>
                <a:cs typeface="Arial"/>
              </a:rPr>
              <a:t>other</a:t>
            </a:r>
            <a:r>
              <a:rPr lang="en-US" sz="1800" spc="-120" dirty="0">
                <a:solidFill>
                  <a:schemeClr val="tx1">
                    <a:lumMod val="85000"/>
                    <a:lumOff val="15000"/>
                  </a:schemeClr>
                </a:solidFill>
                <a:latin typeface="Arial"/>
                <a:cs typeface="Arial"/>
              </a:rPr>
              <a:t> </a:t>
            </a:r>
            <a:r>
              <a:rPr lang="en-US" sz="1800" spc="-15" dirty="0">
                <a:solidFill>
                  <a:schemeClr val="tx1">
                    <a:lumMod val="85000"/>
                    <a:lumOff val="15000"/>
                  </a:schemeClr>
                </a:solidFill>
                <a:latin typeface="Arial"/>
                <a:cs typeface="Arial"/>
              </a:rPr>
              <a:t>users.</a:t>
            </a:r>
            <a:endParaRPr lang="en-US" sz="1800" dirty="0">
              <a:solidFill>
                <a:schemeClr val="tx1">
                  <a:lumMod val="85000"/>
                  <a:lumOff val="15000"/>
                </a:schemeClr>
              </a:solidFill>
              <a:latin typeface="Arial"/>
              <a:cs typeface="Arial"/>
            </a:endParaRPr>
          </a:p>
          <a:p>
            <a:pPr marL="469265" marR="6985" indent="-457200">
              <a:lnSpc>
                <a:spcPct val="114599"/>
              </a:lnSpc>
              <a:spcBef>
                <a:spcPts val="1575"/>
              </a:spcBef>
              <a:buFont typeface="AoyagiKouzanFontT"/>
              <a:buChar char="❖"/>
              <a:tabLst>
                <a:tab pos="469265" algn="l"/>
                <a:tab pos="469900" algn="l"/>
                <a:tab pos="1845310" algn="l"/>
                <a:tab pos="2310130" algn="l"/>
                <a:tab pos="3418840" algn="l"/>
                <a:tab pos="3770629" algn="l"/>
                <a:tab pos="4623435" algn="l"/>
                <a:tab pos="4966335" algn="l"/>
                <a:tab pos="5431155" algn="l"/>
                <a:tab pos="6078855" algn="l"/>
                <a:tab pos="6345555" algn="l"/>
                <a:tab pos="6983095" algn="l"/>
                <a:tab pos="7448550" algn="l"/>
              </a:tabLst>
            </a:pPr>
            <a:r>
              <a:rPr lang="en-US" sz="1800" dirty="0">
                <a:solidFill>
                  <a:schemeClr val="tx1">
                    <a:lumMod val="85000"/>
                    <a:lumOff val="15000"/>
                  </a:schemeClr>
                </a:solidFill>
                <a:latin typeface="Arial"/>
                <a:cs typeface="Arial"/>
              </a:rPr>
              <a:t>Considerin</a:t>
            </a:r>
            <a:r>
              <a:rPr lang="en-US" sz="1800" spc="10" dirty="0">
                <a:solidFill>
                  <a:schemeClr val="tx1">
                    <a:lumMod val="85000"/>
                    <a:lumOff val="15000"/>
                  </a:schemeClr>
                </a:solidFill>
                <a:latin typeface="Arial"/>
                <a:cs typeface="Arial"/>
              </a:rPr>
              <a:t>g</a:t>
            </a:r>
            <a:r>
              <a:rPr lang="en-US" sz="1800" dirty="0">
                <a:solidFill>
                  <a:schemeClr val="tx1">
                    <a:lumMod val="85000"/>
                    <a:lumOff val="15000"/>
                  </a:schemeClr>
                </a:solidFill>
                <a:latin typeface="Arial"/>
                <a:cs typeface="Arial"/>
              </a:rPr>
              <a:t>	th</a:t>
            </a:r>
            <a:r>
              <a:rPr lang="en-US" sz="1800" spc="10" dirty="0">
                <a:solidFill>
                  <a:schemeClr val="tx1">
                    <a:lumMod val="85000"/>
                    <a:lumOff val="15000"/>
                  </a:schemeClr>
                </a:solidFill>
                <a:latin typeface="Arial"/>
                <a:cs typeface="Arial"/>
              </a:rPr>
              <a:t>e</a:t>
            </a:r>
            <a:r>
              <a:rPr lang="en-US" sz="1800" dirty="0">
                <a:solidFill>
                  <a:schemeClr val="tx1">
                    <a:lumMod val="85000"/>
                    <a:lumOff val="15000"/>
                  </a:schemeClr>
                </a:solidFill>
                <a:latin typeface="Arial"/>
                <a:cs typeface="Arial"/>
              </a:rPr>
              <a:t>	</a:t>
            </a:r>
            <a:r>
              <a:rPr lang="en-US" sz="1800" spc="10" dirty="0">
                <a:solidFill>
                  <a:schemeClr val="tx1">
                    <a:lumMod val="85000"/>
                    <a:lumOff val="15000"/>
                  </a:schemeClr>
                </a:solidFill>
                <a:latin typeface="Arial"/>
                <a:cs typeface="Arial"/>
              </a:rPr>
              <a:t>attribute</a:t>
            </a:r>
            <a:r>
              <a:rPr lang="en-US" sz="1800" spc="20" dirty="0">
                <a:solidFill>
                  <a:schemeClr val="tx1">
                    <a:lumMod val="85000"/>
                    <a:lumOff val="15000"/>
                  </a:schemeClr>
                </a:solidFill>
                <a:latin typeface="Arial"/>
                <a:cs typeface="Arial"/>
              </a:rPr>
              <a:t>s</a:t>
            </a:r>
            <a:r>
              <a:rPr lang="en-US" sz="1800" dirty="0">
                <a:solidFill>
                  <a:schemeClr val="tx1">
                    <a:lumMod val="85000"/>
                    <a:lumOff val="15000"/>
                  </a:schemeClr>
                </a:solidFill>
                <a:latin typeface="Arial"/>
                <a:cs typeface="Arial"/>
              </a:rPr>
              <a:t>	</a:t>
            </a:r>
            <a:r>
              <a:rPr lang="en-US" sz="1800" spc="15" dirty="0">
                <a:solidFill>
                  <a:schemeClr val="tx1">
                    <a:lumMod val="85000"/>
                    <a:lumOff val="15000"/>
                  </a:schemeClr>
                </a:solidFill>
                <a:latin typeface="Arial"/>
                <a:cs typeface="Arial"/>
              </a:rPr>
              <a:t>o</a:t>
            </a:r>
            <a:r>
              <a:rPr lang="en-US" sz="1800" spc="10" dirty="0">
                <a:solidFill>
                  <a:schemeClr val="tx1">
                    <a:lumMod val="85000"/>
                    <a:lumOff val="15000"/>
                  </a:schemeClr>
                </a:solidFill>
                <a:latin typeface="Arial"/>
                <a:cs typeface="Arial"/>
              </a:rPr>
              <a:t>r</a:t>
            </a:r>
            <a:r>
              <a:rPr lang="en-US" sz="1800" dirty="0">
                <a:solidFill>
                  <a:schemeClr val="tx1">
                    <a:lumMod val="85000"/>
                    <a:lumOff val="15000"/>
                  </a:schemeClr>
                </a:solidFill>
                <a:latin typeface="Arial"/>
                <a:cs typeface="Arial"/>
              </a:rPr>
              <a:t>	</a:t>
            </a:r>
            <a:r>
              <a:rPr lang="en-US" sz="1800" spc="-10" dirty="0">
                <a:solidFill>
                  <a:schemeClr val="tx1">
                    <a:lumMod val="85000"/>
                    <a:lumOff val="15000"/>
                  </a:schemeClr>
                </a:solidFill>
                <a:latin typeface="Arial"/>
                <a:cs typeface="Arial"/>
              </a:rPr>
              <a:t>featur</a:t>
            </a:r>
            <a:r>
              <a:rPr lang="en-US" sz="1800" spc="-5" dirty="0">
                <a:solidFill>
                  <a:schemeClr val="tx1">
                    <a:lumMod val="85000"/>
                    <a:lumOff val="15000"/>
                  </a:schemeClr>
                </a:solidFill>
                <a:latin typeface="Arial"/>
                <a:cs typeface="Arial"/>
              </a:rPr>
              <a:t>e</a:t>
            </a:r>
            <a:r>
              <a:rPr lang="en-US" sz="1800" dirty="0">
                <a:solidFill>
                  <a:schemeClr val="tx1">
                    <a:lumMod val="85000"/>
                    <a:lumOff val="15000"/>
                  </a:schemeClr>
                </a:solidFill>
                <a:latin typeface="Arial"/>
                <a:cs typeface="Arial"/>
              </a:rPr>
              <a:t>	</a:t>
            </a:r>
            <a:r>
              <a:rPr lang="en-US" sz="1800" spc="35" dirty="0">
                <a:solidFill>
                  <a:schemeClr val="tx1">
                    <a:lumMod val="85000"/>
                    <a:lumOff val="15000"/>
                  </a:schemeClr>
                </a:solidFill>
                <a:latin typeface="Arial"/>
                <a:cs typeface="Arial"/>
              </a:rPr>
              <a:t>o</a:t>
            </a:r>
            <a:r>
              <a:rPr lang="en-US" sz="1800" spc="20" dirty="0">
                <a:solidFill>
                  <a:schemeClr val="tx1">
                    <a:lumMod val="85000"/>
                    <a:lumOff val="15000"/>
                  </a:schemeClr>
                </a:solidFill>
                <a:latin typeface="Arial"/>
                <a:cs typeface="Arial"/>
              </a:rPr>
              <a:t>f</a:t>
            </a:r>
            <a:r>
              <a:rPr lang="en-US" sz="1800" dirty="0">
                <a:solidFill>
                  <a:schemeClr val="tx1">
                    <a:lumMod val="85000"/>
                    <a:lumOff val="15000"/>
                  </a:schemeClr>
                </a:solidFill>
                <a:latin typeface="Arial"/>
                <a:cs typeface="Arial"/>
              </a:rPr>
              <a:t>	th</a:t>
            </a:r>
            <a:r>
              <a:rPr lang="en-US" sz="1800" spc="10" dirty="0">
                <a:solidFill>
                  <a:schemeClr val="tx1">
                    <a:lumMod val="85000"/>
                    <a:lumOff val="15000"/>
                  </a:schemeClr>
                </a:solidFill>
                <a:latin typeface="Arial"/>
                <a:cs typeface="Arial"/>
              </a:rPr>
              <a:t>e</a:t>
            </a:r>
            <a:r>
              <a:rPr lang="en-US" sz="1800" dirty="0">
                <a:solidFill>
                  <a:schemeClr val="tx1">
                    <a:lumMod val="85000"/>
                    <a:lumOff val="15000"/>
                  </a:schemeClr>
                </a:solidFill>
                <a:latin typeface="Arial"/>
                <a:cs typeface="Arial"/>
              </a:rPr>
              <a:t>	</a:t>
            </a:r>
            <a:r>
              <a:rPr lang="en-US" sz="1800" spc="5" dirty="0">
                <a:solidFill>
                  <a:schemeClr val="tx1">
                    <a:lumMod val="85000"/>
                    <a:lumOff val="15000"/>
                  </a:schemeClr>
                </a:solidFill>
                <a:latin typeface="Arial"/>
                <a:cs typeface="Arial"/>
              </a:rPr>
              <a:t>item,</a:t>
            </a:r>
            <a:r>
              <a:rPr lang="en-US" sz="1800" dirty="0">
                <a:solidFill>
                  <a:schemeClr val="tx1">
                    <a:lumMod val="85000"/>
                    <a:lumOff val="15000"/>
                  </a:schemeClr>
                </a:solidFill>
                <a:latin typeface="Arial"/>
                <a:cs typeface="Arial"/>
              </a:rPr>
              <a:t>	</a:t>
            </a:r>
            <a:r>
              <a:rPr lang="en-US" sz="1800" spc="20" dirty="0">
                <a:solidFill>
                  <a:schemeClr val="tx1">
                    <a:lumMod val="85000"/>
                    <a:lumOff val="15000"/>
                  </a:schemeClr>
                </a:solidFill>
                <a:latin typeface="Arial"/>
                <a:cs typeface="Arial"/>
              </a:rPr>
              <a:t>i</a:t>
            </a:r>
            <a:r>
              <a:rPr lang="en-US" sz="1800" spc="35" dirty="0">
                <a:solidFill>
                  <a:schemeClr val="tx1">
                    <a:lumMod val="85000"/>
                    <a:lumOff val="15000"/>
                  </a:schemeClr>
                </a:solidFill>
                <a:latin typeface="Arial"/>
                <a:cs typeface="Arial"/>
              </a:rPr>
              <a:t>t</a:t>
            </a:r>
            <a:r>
              <a:rPr lang="en-US" sz="1800" dirty="0">
                <a:solidFill>
                  <a:schemeClr val="tx1">
                    <a:lumMod val="85000"/>
                    <a:lumOff val="15000"/>
                  </a:schemeClr>
                </a:solidFill>
                <a:latin typeface="Arial"/>
                <a:cs typeface="Arial"/>
              </a:rPr>
              <a:t>	</a:t>
            </a:r>
            <a:r>
              <a:rPr lang="en-US" sz="1800" spc="10" dirty="0">
                <a:solidFill>
                  <a:schemeClr val="tx1">
                    <a:lumMod val="85000"/>
                    <a:lumOff val="15000"/>
                  </a:schemeClr>
                </a:solidFill>
                <a:latin typeface="Arial"/>
                <a:cs typeface="Arial"/>
              </a:rPr>
              <a:t>find</a:t>
            </a:r>
            <a:r>
              <a:rPr lang="en-US" sz="1800" spc="20" dirty="0">
                <a:solidFill>
                  <a:schemeClr val="tx1">
                    <a:lumMod val="85000"/>
                    <a:lumOff val="15000"/>
                  </a:schemeClr>
                </a:solidFill>
                <a:latin typeface="Arial"/>
                <a:cs typeface="Arial"/>
              </a:rPr>
              <a:t>s</a:t>
            </a:r>
            <a:r>
              <a:rPr lang="en-US" sz="1800" dirty="0">
                <a:solidFill>
                  <a:schemeClr val="tx1">
                    <a:lumMod val="85000"/>
                    <a:lumOff val="15000"/>
                  </a:schemeClr>
                </a:solidFill>
                <a:latin typeface="Arial"/>
                <a:cs typeface="Arial"/>
              </a:rPr>
              <a:t>	th</a:t>
            </a:r>
            <a:r>
              <a:rPr lang="en-US" sz="1800" spc="10" dirty="0">
                <a:solidFill>
                  <a:schemeClr val="tx1">
                    <a:lumMod val="85000"/>
                    <a:lumOff val="15000"/>
                  </a:schemeClr>
                </a:solidFill>
                <a:latin typeface="Arial"/>
                <a:cs typeface="Arial"/>
              </a:rPr>
              <a:t>e</a:t>
            </a:r>
            <a:r>
              <a:rPr lang="en-US" sz="1800" dirty="0">
                <a:solidFill>
                  <a:schemeClr val="tx1">
                    <a:lumMod val="85000"/>
                    <a:lumOff val="15000"/>
                  </a:schemeClr>
                </a:solidFill>
                <a:latin typeface="Arial"/>
                <a:cs typeface="Arial"/>
              </a:rPr>
              <a:t>	</a:t>
            </a:r>
            <a:r>
              <a:rPr lang="en-US" sz="1800" spc="5" dirty="0">
                <a:solidFill>
                  <a:schemeClr val="tx1">
                    <a:lumMod val="85000"/>
                    <a:lumOff val="15000"/>
                  </a:schemeClr>
                </a:solidFill>
                <a:latin typeface="Arial"/>
                <a:cs typeface="Arial"/>
              </a:rPr>
              <a:t>similarity  between items, and </a:t>
            </a:r>
            <a:r>
              <a:rPr lang="en-US" sz="1800" spc="15" dirty="0">
                <a:solidFill>
                  <a:schemeClr val="tx1">
                    <a:lumMod val="85000"/>
                    <a:lumOff val="15000"/>
                  </a:schemeClr>
                </a:solidFill>
                <a:latin typeface="Arial"/>
                <a:cs typeface="Arial"/>
              </a:rPr>
              <a:t>recommends </a:t>
            </a:r>
            <a:r>
              <a:rPr lang="en-US" sz="1800" spc="5" dirty="0">
                <a:solidFill>
                  <a:schemeClr val="tx1">
                    <a:lumMod val="85000"/>
                    <a:lumOff val="15000"/>
                  </a:schemeClr>
                </a:solidFill>
                <a:latin typeface="Arial"/>
                <a:cs typeface="Arial"/>
              </a:rPr>
              <a:t>the </a:t>
            </a:r>
            <a:r>
              <a:rPr lang="en-US" sz="1800" spc="30" dirty="0">
                <a:solidFill>
                  <a:schemeClr val="tx1">
                    <a:lumMod val="85000"/>
                    <a:lumOff val="15000"/>
                  </a:schemeClr>
                </a:solidFill>
                <a:latin typeface="Arial"/>
                <a:cs typeface="Arial"/>
              </a:rPr>
              <a:t>most </a:t>
            </a:r>
            <a:r>
              <a:rPr lang="en-US" sz="1800" dirty="0">
                <a:solidFill>
                  <a:schemeClr val="tx1">
                    <a:lumMod val="85000"/>
                    <a:lumOff val="15000"/>
                  </a:schemeClr>
                </a:solidFill>
                <a:latin typeface="Arial"/>
                <a:cs typeface="Arial"/>
              </a:rPr>
              <a:t>similar </a:t>
            </a:r>
            <a:r>
              <a:rPr lang="en-US" sz="1800" spc="10" dirty="0">
                <a:solidFill>
                  <a:schemeClr val="tx1">
                    <a:lumMod val="85000"/>
                    <a:lumOff val="15000"/>
                  </a:schemeClr>
                </a:solidFill>
                <a:latin typeface="Arial"/>
                <a:cs typeface="Arial"/>
              </a:rPr>
              <a:t>item </a:t>
            </a:r>
            <a:r>
              <a:rPr lang="en-US" sz="1800" spc="15" dirty="0">
                <a:solidFill>
                  <a:schemeClr val="tx1">
                    <a:lumMod val="85000"/>
                    <a:lumOff val="15000"/>
                  </a:schemeClr>
                </a:solidFill>
                <a:latin typeface="Arial"/>
                <a:cs typeface="Arial"/>
              </a:rPr>
              <a:t>for </a:t>
            </a:r>
            <a:r>
              <a:rPr lang="en-US" sz="1800" spc="-20" dirty="0">
                <a:solidFill>
                  <a:schemeClr val="tx1">
                    <a:lumMod val="85000"/>
                    <a:lumOff val="15000"/>
                  </a:schemeClr>
                </a:solidFill>
                <a:latin typeface="Arial"/>
                <a:cs typeface="Arial"/>
              </a:rPr>
              <a:t>an</a:t>
            </a:r>
            <a:r>
              <a:rPr lang="en-US" sz="1800" spc="-135" dirty="0">
                <a:solidFill>
                  <a:schemeClr val="tx1">
                    <a:lumMod val="85000"/>
                    <a:lumOff val="15000"/>
                  </a:schemeClr>
                </a:solidFill>
                <a:latin typeface="Arial"/>
                <a:cs typeface="Arial"/>
              </a:rPr>
              <a:t> </a:t>
            </a:r>
            <a:r>
              <a:rPr lang="en-US" sz="1800" spc="5" dirty="0">
                <a:solidFill>
                  <a:schemeClr val="tx1">
                    <a:lumMod val="85000"/>
                    <a:lumOff val="15000"/>
                  </a:schemeClr>
                </a:solidFill>
                <a:latin typeface="Arial"/>
                <a:cs typeface="Arial"/>
              </a:rPr>
              <a:t>item.</a:t>
            </a:r>
            <a:endParaRPr lang="en-US" sz="1800" dirty="0">
              <a:solidFill>
                <a:schemeClr val="tx1">
                  <a:lumMod val="85000"/>
                  <a:lumOff val="15000"/>
                </a:schemeClr>
              </a:solidFill>
              <a:latin typeface="Arial"/>
              <a:cs typeface="Arial"/>
            </a:endParaRPr>
          </a:p>
          <a:p>
            <a:pPr marL="469265" marR="6350" indent="-457200">
              <a:lnSpc>
                <a:spcPct val="114599"/>
              </a:lnSpc>
              <a:spcBef>
                <a:spcPts val="1575"/>
              </a:spcBef>
              <a:buFont typeface="AoyagiKouzanFontT"/>
              <a:buChar char="❖"/>
              <a:tabLst>
                <a:tab pos="469265" algn="l"/>
                <a:tab pos="469900" algn="l"/>
              </a:tabLst>
            </a:pPr>
            <a:r>
              <a:rPr lang="en-US" sz="1800" spc="-5" dirty="0">
                <a:solidFill>
                  <a:schemeClr val="tx1">
                    <a:lumMod val="85000"/>
                    <a:lumOff val="15000"/>
                  </a:schemeClr>
                </a:solidFill>
                <a:latin typeface="Arial"/>
                <a:cs typeface="Arial"/>
              </a:rPr>
              <a:t>If </a:t>
            </a:r>
            <a:r>
              <a:rPr lang="en-US" sz="1800" spc="10" dirty="0">
                <a:solidFill>
                  <a:schemeClr val="tx1">
                    <a:lumMod val="85000"/>
                    <a:lumOff val="15000"/>
                  </a:schemeClr>
                </a:solidFill>
                <a:latin typeface="Arial"/>
                <a:cs typeface="Arial"/>
              </a:rPr>
              <a:t>we consider </a:t>
            </a:r>
            <a:r>
              <a:rPr lang="en-US" sz="1800" spc="5" dirty="0">
                <a:solidFill>
                  <a:schemeClr val="tx1">
                    <a:lumMod val="85000"/>
                    <a:lumOff val="15000"/>
                  </a:schemeClr>
                </a:solidFill>
                <a:latin typeface="Arial"/>
                <a:cs typeface="Arial"/>
              </a:rPr>
              <a:t>the </a:t>
            </a:r>
            <a:r>
              <a:rPr lang="en-US" sz="1800" spc="20" dirty="0">
                <a:solidFill>
                  <a:schemeClr val="tx1">
                    <a:lumMod val="85000"/>
                    <a:lumOff val="15000"/>
                  </a:schemeClr>
                </a:solidFill>
                <a:latin typeface="Arial"/>
                <a:cs typeface="Arial"/>
              </a:rPr>
              <a:t>content </a:t>
            </a:r>
            <a:r>
              <a:rPr lang="en-US" sz="1800" spc="30" dirty="0">
                <a:solidFill>
                  <a:schemeClr val="tx1">
                    <a:lumMod val="85000"/>
                    <a:lumOff val="15000"/>
                  </a:schemeClr>
                </a:solidFill>
                <a:latin typeface="Arial"/>
                <a:cs typeface="Arial"/>
              </a:rPr>
              <a:t>of </a:t>
            </a:r>
            <a:r>
              <a:rPr lang="en-US" sz="1800" spc="-35" dirty="0">
                <a:solidFill>
                  <a:schemeClr val="tx1">
                    <a:lumMod val="85000"/>
                    <a:lumOff val="15000"/>
                  </a:schemeClr>
                </a:solidFill>
                <a:latin typeface="Arial"/>
                <a:cs typeface="Arial"/>
              </a:rPr>
              <a:t>a </a:t>
            </a:r>
            <a:r>
              <a:rPr lang="en-US" sz="1800" dirty="0">
                <a:solidFill>
                  <a:schemeClr val="tx1">
                    <a:lumMod val="85000"/>
                    <a:lumOff val="15000"/>
                  </a:schemeClr>
                </a:solidFill>
                <a:latin typeface="Arial"/>
                <a:cs typeface="Arial"/>
              </a:rPr>
              <a:t>movie </a:t>
            </a:r>
            <a:r>
              <a:rPr lang="en-US" sz="1800" spc="-20" dirty="0">
                <a:solidFill>
                  <a:schemeClr val="tx1">
                    <a:lumMod val="85000"/>
                    <a:lumOff val="15000"/>
                  </a:schemeClr>
                </a:solidFill>
                <a:latin typeface="Arial"/>
                <a:cs typeface="Arial"/>
              </a:rPr>
              <a:t>as </a:t>
            </a:r>
            <a:r>
              <a:rPr lang="en-US" sz="1800" spc="15" dirty="0">
                <a:solidFill>
                  <a:schemeClr val="tx1">
                    <a:lumMod val="85000"/>
                    <a:lumOff val="15000"/>
                  </a:schemeClr>
                </a:solidFill>
                <a:latin typeface="Arial"/>
                <a:cs typeface="Arial"/>
              </a:rPr>
              <a:t>director, </a:t>
            </a:r>
            <a:r>
              <a:rPr lang="en-US" sz="1800" spc="5" dirty="0">
                <a:solidFill>
                  <a:schemeClr val="tx1">
                    <a:lumMod val="85000"/>
                    <a:lumOff val="15000"/>
                  </a:schemeClr>
                </a:solidFill>
                <a:latin typeface="Arial"/>
                <a:cs typeface="Arial"/>
              </a:rPr>
              <a:t>writer, </a:t>
            </a:r>
            <a:r>
              <a:rPr lang="en-US" sz="1800" spc="20" dirty="0">
                <a:solidFill>
                  <a:schemeClr val="tx1">
                    <a:lumMod val="85000"/>
                    <a:lumOff val="15000"/>
                  </a:schemeClr>
                </a:solidFill>
                <a:latin typeface="Arial"/>
                <a:cs typeface="Arial"/>
              </a:rPr>
              <a:t>cast </a:t>
            </a:r>
            <a:r>
              <a:rPr lang="en-US" sz="1800" spc="15" dirty="0">
                <a:solidFill>
                  <a:schemeClr val="tx1">
                    <a:lumMod val="85000"/>
                    <a:lumOff val="15000"/>
                  </a:schemeClr>
                </a:solidFill>
                <a:latin typeface="Arial"/>
                <a:cs typeface="Arial"/>
              </a:rPr>
              <a:t>etc., </a:t>
            </a:r>
            <a:r>
              <a:rPr lang="en-US" sz="1800" dirty="0">
                <a:solidFill>
                  <a:schemeClr val="tx1">
                    <a:lumMod val="85000"/>
                    <a:lumOff val="15000"/>
                  </a:schemeClr>
                </a:solidFill>
                <a:latin typeface="Arial"/>
                <a:cs typeface="Arial"/>
              </a:rPr>
              <a:t>then </a:t>
            </a:r>
            <a:r>
              <a:rPr lang="en-US" sz="1800" spc="-10" dirty="0">
                <a:solidFill>
                  <a:schemeClr val="tx1">
                    <a:lumMod val="85000"/>
                    <a:lumOff val="15000"/>
                  </a:schemeClr>
                </a:solidFill>
                <a:latin typeface="Arial"/>
                <a:cs typeface="Arial"/>
              </a:rPr>
              <a:t>each  </a:t>
            </a:r>
            <a:r>
              <a:rPr lang="en-US" sz="1800" spc="30" dirty="0">
                <a:solidFill>
                  <a:schemeClr val="tx1">
                    <a:lumMod val="85000"/>
                    <a:lumOff val="15000"/>
                  </a:schemeClr>
                </a:solidFill>
                <a:latin typeface="Arial"/>
                <a:cs typeface="Arial"/>
              </a:rPr>
              <a:t>of </a:t>
            </a:r>
            <a:r>
              <a:rPr lang="en-US" sz="1800" spc="-5" dirty="0">
                <a:solidFill>
                  <a:schemeClr val="tx1">
                    <a:lumMod val="85000"/>
                    <a:lumOff val="15000"/>
                  </a:schemeClr>
                </a:solidFill>
                <a:latin typeface="Arial"/>
                <a:cs typeface="Arial"/>
              </a:rPr>
              <a:t>these </a:t>
            </a:r>
            <a:r>
              <a:rPr lang="en-US" sz="1800" spc="15" dirty="0">
                <a:solidFill>
                  <a:schemeClr val="tx1">
                    <a:lumMod val="85000"/>
                    <a:lumOff val="15000"/>
                  </a:schemeClr>
                </a:solidFill>
                <a:latin typeface="Arial"/>
                <a:cs typeface="Arial"/>
              </a:rPr>
              <a:t>attribute </a:t>
            </a:r>
            <a:r>
              <a:rPr lang="en-US" sz="1800" spc="5" dirty="0">
                <a:solidFill>
                  <a:schemeClr val="tx1">
                    <a:lumMod val="85000"/>
                    <a:lumOff val="15000"/>
                  </a:schemeClr>
                </a:solidFill>
                <a:latin typeface="Arial"/>
                <a:cs typeface="Arial"/>
              </a:rPr>
              <a:t>can </a:t>
            </a:r>
            <a:r>
              <a:rPr lang="en-US" sz="1800" spc="10" dirty="0">
                <a:solidFill>
                  <a:schemeClr val="tx1">
                    <a:lumMod val="85000"/>
                    <a:lumOff val="15000"/>
                  </a:schemeClr>
                </a:solidFill>
                <a:latin typeface="Arial"/>
                <a:cs typeface="Arial"/>
              </a:rPr>
              <a:t>be considered </a:t>
            </a:r>
            <a:r>
              <a:rPr lang="en-US" sz="1800" spc="-20" dirty="0">
                <a:solidFill>
                  <a:schemeClr val="tx1">
                    <a:lumMod val="85000"/>
                    <a:lumOff val="15000"/>
                  </a:schemeClr>
                </a:solidFill>
                <a:latin typeface="Arial"/>
                <a:cs typeface="Arial"/>
              </a:rPr>
              <a:t>as </a:t>
            </a:r>
            <a:r>
              <a:rPr lang="en-US" sz="1800" spc="-35" dirty="0">
                <a:solidFill>
                  <a:schemeClr val="tx1">
                    <a:lumMod val="85000"/>
                    <a:lumOff val="15000"/>
                  </a:schemeClr>
                </a:solidFill>
                <a:latin typeface="Arial"/>
                <a:cs typeface="Arial"/>
              </a:rPr>
              <a:t>a</a:t>
            </a:r>
            <a:r>
              <a:rPr lang="en-US" sz="1800" spc="-90" dirty="0">
                <a:solidFill>
                  <a:schemeClr val="tx1">
                    <a:lumMod val="85000"/>
                    <a:lumOff val="15000"/>
                  </a:schemeClr>
                </a:solidFill>
                <a:latin typeface="Arial"/>
                <a:cs typeface="Arial"/>
              </a:rPr>
              <a:t> </a:t>
            </a:r>
            <a:r>
              <a:rPr lang="en-US" sz="1800" spc="-10" dirty="0">
                <a:solidFill>
                  <a:schemeClr val="tx1">
                    <a:lumMod val="85000"/>
                    <a:lumOff val="15000"/>
                  </a:schemeClr>
                </a:solidFill>
                <a:latin typeface="Arial"/>
                <a:cs typeface="Arial"/>
              </a:rPr>
              <a:t>feature.</a:t>
            </a:r>
          </a:p>
          <a:p>
            <a:pPr marL="469265" marR="6350" indent="-457200">
              <a:lnSpc>
                <a:spcPct val="114599"/>
              </a:lnSpc>
              <a:spcBef>
                <a:spcPts val="1575"/>
              </a:spcBef>
              <a:buFont typeface="AoyagiKouzanFontT"/>
              <a:buChar char="❖"/>
              <a:tabLst>
                <a:tab pos="469265" algn="l"/>
                <a:tab pos="469900" algn="l"/>
              </a:tabLst>
            </a:pPr>
            <a:r>
              <a:rPr lang="en-US" sz="1800" spc="-10" dirty="0">
                <a:solidFill>
                  <a:schemeClr val="tx1">
                    <a:lumMod val="85000"/>
                    <a:lumOff val="15000"/>
                  </a:schemeClr>
                </a:solidFill>
                <a:latin typeface="Arial"/>
                <a:cs typeface="Arial"/>
              </a:rPr>
              <a:t>Similarity : -</a:t>
            </a:r>
          </a:p>
          <a:p>
            <a:pPr marL="12700" marR="5080">
              <a:lnSpc>
                <a:spcPct val="114599"/>
              </a:lnSpc>
              <a:spcBef>
                <a:spcPts val="100"/>
              </a:spcBef>
            </a:pPr>
            <a:r>
              <a:rPr lang="en-US" sz="1800" spc="-40" dirty="0">
                <a:solidFill>
                  <a:schemeClr val="tx1">
                    <a:lumMod val="85000"/>
                    <a:lumOff val="15000"/>
                  </a:schemeClr>
                </a:solidFill>
                <a:latin typeface="Arial"/>
                <a:cs typeface="Arial"/>
              </a:rPr>
              <a:t>We </a:t>
            </a:r>
            <a:r>
              <a:rPr lang="en-US" sz="1800" spc="15" dirty="0">
                <a:solidFill>
                  <a:schemeClr val="tx1">
                    <a:lumMod val="85000"/>
                    <a:lumOff val="15000"/>
                  </a:schemeClr>
                </a:solidFill>
                <a:latin typeface="Arial"/>
                <a:cs typeface="Arial"/>
              </a:rPr>
              <a:t>recommend </a:t>
            </a:r>
            <a:r>
              <a:rPr lang="en-US" sz="1800" spc="5" dirty="0">
                <a:solidFill>
                  <a:schemeClr val="tx1">
                    <a:lumMod val="85000"/>
                    <a:lumOff val="15000"/>
                  </a:schemeClr>
                </a:solidFill>
                <a:latin typeface="Arial"/>
                <a:cs typeface="Arial"/>
              </a:rPr>
              <a:t>the items </a:t>
            </a:r>
            <a:r>
              <a:rPr lang="en-US" sz="1800" spc="45" dirty="0">
                <a:solidFill>
                  <a:schemeClr val="tx1">
                    <a:lumMod val="85000"/>
                    <a:lumOff val="15000"/>
                  </a:schemeClr>
                </a:solidFill>
                <a:latin typeface="Arial"/>
                <a:cs typeface="Arial"/>
              </a:rPr>
              <a:t>to </a:t>
            </a:r>
            <a:r>
              <a:rPr lang="en-US" sz="1800" spc="5" dirty="0">
                <a:solidFill>
                  <a:schemeClr val="tx1">
                    <a:lumMod val="85000"/>
                    <a:lumOff val="15000"/>
                  </a:schemeClr>
                </a:solidFill>
                <a:latin typeface="Arial"/>
                <a:cs typeface="Arial"/>
              </a:rPr>
              <a:t>the </a:t>
            </a:r>
            <a:r>
              <a:rPr lang="en-US" sz="1800" spc="-15" dirty="0">
                <a:solidFill>
                  <a:schemeClr val="tx1">
                    <a:lumMod val="85000"/>
                    <a:lumOff val="15000"/>
                  </a:schemeClr>
                </a:solidFill>
                <a:latin typeface="Arial"/>
                <a:cs typeface="Arial"/>
              </a:rPr>
              <a:t>users </a:t>
            </a:r>
            <a:r>
              <a:rPr lang="en-US" sz="1800" spc="20" dirty="0">
                <a:solidFill>
                  <a:schemeClr val="tx1">
                    <a:lumMod val="85000"/>
                    <a:lumOff val="15000"/>
                  </a:schemeClr>
                </a:solidFill>
                <a:latin typeface="Arial"/>
                <a:cs typeface="Arial"/>
              </a:rPr>
              <a:t>which </a:t>
            </a:r>
            <a:r>
              <a:rPr lang="en-US" sz="1800" spc="-30" dirty="0">
                <a:solidFill>
                  <a:schemeClr val="tx1">
                    <a:lumMod val="85000"/>
                    <a:lumOff val="15000"/>
                  </a:schemeClr>
                </a:solidFill>
                <a:latin typeface="Arial"/>
                <a:cs typeface="Arial"/>
              </a:rPr>
              <a:t>are </a:t>
            </a:r>
            <a:r>
              <a:rPr lang="en-US" sz="1800" spc="-10" dirty="0">
                <a:solidFill>
                  <a:schemeClr val="tx1">
                    <a:lumMod val="85000"/>
                    <a:lumOff val="15000"/>
                  </a:schemeClr>
                </a:solidFill>
                <a:latin typeface="Arial"/>
                <a:cs typeface="Arial"/>
              </a:rPr>
              <a:t>very </a:t>
            </a:r>
            <a:r>
              <a:rPr lang="en-US" sz="1800" spc="20" dirty="0">
                <a:solidFill>
                  <a:schemeClr val="tx1">
                    <a:lumMod val="85000"/>
                    <a:lumOff val="15000"/>
                  </a:schemeClr>
                </a:solidFill>
                <a:latin typeface="Arial"/>
                <a:cs typeface="Arial"/>
              </a:rPr>
              <a:t>much </a:t>
            </a:r>
            <a:r>
              <a:rPr lang="en-US" sz="1800" dirty="0">
                <a:solidFill>
                  <a:schemeClr val="tx1">
                    <a:lumMod val="85000"/>
                    <a:lumOff val="15000"/>
                  </a:schemeClr>
                </a:solidFill>
                <a:latin typeface="Arial"/>
                <a:cs typeface="Arial"/>
              </a:rPr>
              <a:t>similar </a:t>
            </a:r>
            <a:r>
              <a:rPr lang="en-US" sz="1800" spc="45" dirty="0">
                <a:solidFill>
                  <a:schemeClr val="tx1">
                    <a:lumMod val="85000"/>
                    <a:lumOff val="15000"/>
                  </a:schemeClr>
                </a:solidFill>
                <a:latin typeface="Arial"/>
                <a:cs typeface="Arial"/>
              </a:rPr>
              <a:t>to </a:t>
            </a:r>
            <a:r>
              <a:rPr lang="en-US" sz="1800" spc="5" dirty="0">
                <a:solidFill>
                  <a:schemeClr val="tx1">
                    <a:lumMod val="85000"/>
                    <a:lumOff val="15000"/>
                  </a:schemeClr>
                </a:solidFill>
                <a:latin typeface="Arial"/>
                <a:cs typeface="Arial"/>
              </a:rPr>
              <a:t>the </a:t>
            </a:r>
            <a:r>
              <a:rPr lang="en-US" sz="1800" spc="10" dirty="0">
                <a:solidFill>
                  <a:schemeClr val="tx1">
                    <a:lumMod val="85000"/>
                    <a:lumOff val="15000"/>
                  </a:schemeClr>
                </a:solidFill>
                <a:latin typeface="Arial"/>
                <a:cs typeface="Arial"/>
              </a:rPr>
              <a:t>rated  item </a:t>
            </a:r>
            <a:r>
              <a:rPr lang="en-US" sz="1800" spc="30" dirty="0">
                <a:solidFill>
                  <a:schemeClr val="tx1">
                    <a:lumMod val="85000"/>
                    <a:lumOff val="15000"/>
                  </a:schemeClr>
                </a:solidFill>
                <a:latin typeface="Arial"/>
                <a:cs typeface="Arial"/>
              </a:rPr>
              <a:t>by </a:t>
            </a:r>
            <a:r>
              <a:rPr lang="en-US" sz="1800" spc="5" dirty="0">
                <a:solidFill>
                  <a:schemeClr val="tx1">
                    <a:lumMod val="85000"/>
                    <a:lumOff val="15000"/>
                  </a:schemeClr>
                </a:solidFill>
                <a:latin typeface="Arial"/>
                <a:cs typeface="Arial"/>
              </a:rPr>
              <a:t>the</a:t>
            </a:r>
            <a:r>
              <a:rPr lang="en-US" sz="1800" spc="-60" dirty="0">
                <a:solidFill>
                  <a:schemeClr val="tx1">
                    <a:lumMod val="85000"/>
                    <a:lumOff val="15000"/>
                  </a:schemeClr>
                </a:solidFill>
                <a:latin typeface="Arial"/>
                <a:cs typeface="Arial"/>
              </a:rPr>
              <a:t> </a:t>
            </a:r>
            <a:r>
              <a:rPr lang="en-US" sz="1800" spc="-15" dirty="0">
                <a:solidFill>
                  <a:schemeClr val="tx1">
                    <a:lumMod val="85000"/>
                    <a:lumOff val="15000"/>
                  </a:schemeClr>
                </a:solidFill>
                <a:latin typeface="Arial"/>
                <a:cs typeface="Arial"/>
              </a:rPr>
              <a:t>user.</a:t>
            </a:r>
            <a:endParaRPr lang="en-US" sz="1800" dirty="0">
              <a:solidFill>
                <a:schemeClr val="tx1">
                  <a:lumMod val="85000"/>
                  <a:lumOff val="15000"/>
                </a:schemeClr>
              </a:solidFill>
              <a:latin typeface="Arial"/>
              <a:cs typeface="Arial"/>
            </a:endParaRPr>
          </a:p>
          <a:p>
            <a:pPr marL="12700">
              <a:lnSpc>
                <a:spcPct val="100000"/>
              </a:lnSpc>
              <a:spcBef>
                <a:spcPts val="1890"/>
              </a:spcBef>
            </a:pPr>
            <a:r>
              <a:rPr lang="en-US" sz="1800" spc="-40" dirty="0">
                <a:solidFill>
                  <a:schemeClr val="tx1">
                    <a:lumMod val="85000"/>
                    <a:lumOff val="15000"/>
                  </a:schemeClr>
                </a:solidFill>
                <a:latin typeface="Arial"/>
                <a:cs typeface="Arial"/>
              </a:rPr>
              <a:t>We </a:t>
            </a:r>
            <a:r>
              <a:rPr lang="en-US" sz="1800" dirty="0">
                <a:solidFill>
                  <a:schemeClr val="tx1">
                    <a:lumMod val="85000"/>
                    <a:lumOff val="15000"/>
                  </a:schemeClr>
                </a:solidFill>
                <a:latin typeface="Arial"/>
                <a:cs typeface="Arial"/>
              </a:rPr>
              <a:t>define </a:t>
            </a:r>
            <a:r>
              <a:rPr lang="en-US" sz="1800" spc="5" dirty="0">
                <a:solidFill>
                  <a:schemeClr val="tx1">
                    <a:lumMod val="85000"/>
                    <a:lumOff val="15000"/>
                  </a:schemeClr>
                </a:solidFill>
                <a:latin typeface="Arial"/>
                <a:cs typeface="Arial"/>
              </a:rPr>
              <a:t>similarity </a:t>
            </a:r>
            <a:r>
              <a:rPr lang="en-US" sz="1800" spc="-35" dirty="0">
                <a:solidFill>
                  <a:schemeClr val="tx1">
                    <a:lumMod val="85000"/>
                    <a:lumOff val="15000"/>
                  </a:schemeClr>
                </a:solidFill>
                <a:latin typeface="Arial"/>
                <a:cs typeface="Arial"/>
              </a:rPr>
              <a:t>S </a:t>
            </a:r>
            <a:r>
              <a:rPr lang="en-US" sz="1800" spc="5" dirty="0">
                <a:solidFill>
                  <a:schemeClr val="tx1">
                    <a:lumMod val="85000"/>
                    <a:lumOff val="15000"/>
                  </a:schemeClr>
                </a:solidFill>
                <a:latin typeface="Arial"/>
                <a:cs typeface="Arial"/>
              </a:rPr>
              <a:t>between </a:t>
            </a:r>
            <a:r>
              <a:rPr lang="en-US" sz="1800" spc="20" dirty="0">
                <a:solidFill>
                  <a:schemeClr val="tx1">
                    <a:lumMod val="85000"/>
                    <a:lumOff val="15000"/>
                  </a:schemeClr>
                </a:solidFill>
                <a:latin typeface="Arial"/>
                <a:cs typeface="Arial"/>
              </a:rPr>
              <a:t>objects </a:t>
            </a:r>
            <a:r>
              <a:rPr lang="en-US" sz="1800" spc="-20" dirty="0">
                <a:solidFill>
                  <a:schemeClr val="tx1">
                    <a:lumMod val="85000"/>
                    <a:lumOff val="15000"/>
                  </a:schemeClr>
                </a:solidFill>
                <a:latin typeface="Arial"/>
                <a:cs typeface="Arial"/>
              </a:rPr>
              <a:t>Oi </a:t>
            </a:r>
            <a:r>
              <a:rPr lang="en-US" sz="1800" spc="5" dirty="0">
                <a:solidFill>
                  <a:schemeClr val="tx1">
                    <a:lumMod val="85000"/>
                    <a:lumOff val="15000"/>
                  </a:schemeClr>
                </a:solidFill>
                <a:latin typeface="Arial"/>
                <a:cs typeface="Arial"/>
              </a:rPr>
              <a:t>and </a:t>
            </a:r>
            <a:r>
              <a:rPr lang="en-US" sz="1800" spc="-20" dirty="0" err="1">
                <a:solidFill>
                  <a:schemeClr val="tx1">
                    <a:lumMod val="85000"/>
                    <a:lumOff val="15000"/>
                  </a:schemeClr>
                </a:solidFill>
                <a:latin typeface="Arial"/>
                <a:cs typeface="Arial"/>
              </a:rPr>
              <a:t>Oj</a:t>
            </a:r>
            <a:r>
              <a:rPr lang="en-US" sz="1800" spc="15" dirty="0">
                <a:solidFill>
                  <a:schemeClr val="tx1">
                    <a:lumMod val="85000"/>
                    <a:lumOff val="15000"/>
                  </a:schemeClr>
                </a:solidFill>
                <a:latin typeface="Arial"/>
                <a:cs typeface="Arial"/>
              </a:rPr>
              <a:t> </a:t>
            </a:r>
            <a:r>
              <a:rPr lang="en-US" sz="1800" spc="-25" dirty="0">
                <a:solidFill>
                  <a:schemeClr val="tx1">
                    <a:lumMod val="85000"/>
                    <a:lumOff val="15000"/>
                  </a:schemeClr>
                </a:solidFill>
                <a:latin typeface="Arial"/>
                <a:cs typeface="Arial"/>
              </a:rPr>
              <a:t>as</a:t>
            </a:r>
            <a:endParaRPr lang="en-US" sz="1800" dirty="0">
              <a:solidFill>
                <a:schemeClr val="tx1">
                  <a:lumMod val="85000"/>
                  <a:lumOff val="15000"/>
                </a:schemeClr>
              </a:solidFill>
              <a:latin typeface="Arial"/>
              <a:cs typeface="Arial"/>
            </a:endParaRPr>
          </a:p>
          <a:p>
            <a:pPr marL="13970" algn="ctr">
              <a:lnSpc>
                <a:spcPct val="100000"/>
              </a:lnSpc>
              <a:spcBef>
                <a:spcPts val="1890"/>
              </a:spcBef>
            </a:pPr>
            <a:r>
              <a:rPr lang="en-US" sz="1800" spc="-55" dirty="0">
                <a:solidFill>
                  <a:schemeClr val="tx1">
                    <a:lumMod val="85000"/>
                    <a:lumOff val="15000"/>
                  </a:schemeClr>
                </a:solidFill>
                <a:latin typeface="Arial"/>
                <a:cs typeface="Arial"/>
              </a:rPr>
              <a:t>S(Oi</a:t>
            </a:r>
            <a:r>
              <a:rPr lang="en-US" sz="1800" spc="-85" dirty="0">
                <a:solidFill>
                  <a:schemeClr val="tx1">
                    <a:lumMod val="85000"/>
                    <a:lumOff val="15000"/>
                  </a:schemeClr>
                </a:solidFill>
                <a:latin typeface="Arial"/>
                <a:cs typeface="Arial"/>
              </a:rPr>
              <a:t> </a:t>
            </a:r>
            <a:r>
              <a:rPr lang="en-US" sz="1800" spc="-60" dirty="0">
                <a:solidFill>
                  <a:schemeClr val="tx1">
                    <a:lumMod val="85000"/>
                    <a:lumOff val="15000"/>
                  </a:schemeClr>
                </a:solidFill>
                <a:latin typeface="Arial"/>
                <a:cs typeface="Arial"/>
              </a:rPr>
              <a:t>,</a:t>
            </a:r>
            <a:r>
              <a:rPr lang="en-US" sz="1800" spc="-85" dirty="0">
                <a:solidFill>
                  <a:schemeClr val="tx1">
                    <a:lumMod val="85000"/>
                    <a:lumOff val="15000"/>
                  </a:schemeClr>
                </a:solidFill>
                <a:latin typeface="Arial"/>
                <a:cs typeface="Arial"/>
              </a:rPr>
              <a:t> </a:t>
            </a:r>
            <a:r>
              <a:rPr lang="en-US" sz="1800" spc="10" dirty="0" err="1">
                <a:solidFill>
                  <a:schemeClr val="tx1">
                    <a:lumMod val="85000"/>
                    <a:lumOff val="15000"/>
                  </a:schemeClr>
                </a:solidFill>
                <a:latin typeface="Arial"/>
                <a:cs typeface="Arial"/>
              </a:rPr>
              <a:t>Oj</a:t>
            </a:r>
            <a:r>
              <a:rPr lang="en-US" sz="1800" spc="10" dirty="0">
                <a:solidFill>
                  <a:schemeClr val="tx1">
                    <a:lumMod val="85000"/>
                    <a:lumOff val="15000"/>
                  </a:schemeClr>
                </a:solidFill>
                <a:latin typeface="Arial"/>
                <a:cs typeface="Arial"/>
              </a:rPr>
              <a:t>)</a:t>
            </a:r>
            <a:r>
              <a:rPr lang="en-US" sz="1800" spc="-85" dirty="0">
                <a:solidFill>
                  <a:schemeClr val="tx1">
                    <a:lumMod val="85000"/>
                    <a:lumOff val="15000"/>
                  </a:schemeClr>
                </a:solidFill>
                <a:latin typeface="Arial"/>
                <a:cs typeface="Arial"/>
              </a:rPr>
              <a:t> </a:t>
            </a:r>
            <a:r>
              <a:rPr lang="en-US" sz="1800" spc="-40" dirty="0">
                <a:solidFill>
                  <a:schemeClr val="tx1">
                    <a:lumMod val="85000"/>
                    <a:lumOff val="15000"/>
                  </a:schemeClr>
                </a:solidFill>
                <a:latin typeface="Arial"/>
                <a:cs typeface="Arial"/>
              </a:rPr>
              <a:t>=</a:t>
            </a:r>
            <a:r>
              <a:rPr lang="en-US" sz="1800" spc="-85" dirty="0">
                <a:solidFill>
                  <a:schemeClr val="tx1">
                    <a:lumMod val="85000"/>
                    <a:lumOff val="15000"/>
                  </a:schemeClr>
                </a:solidFill>
                <a:latin typeface="Arial"/>
                <a:cs typeface="Arial"/>
              </a:rPr>
              <a:t> </a:t>
            </a:r>
            <a:r>
              <a:rPr lang="en-US" sz="1800" spc="45" dirty="0">
                <a:solidFill>
                  <a:schemeClr val="tx1">
                    <a:lumMod val="85000"/>
                    <a:lumOff val="15000"/>
                  </a:schemeClr>
                </a:solidFill>
                <a:latin typeface="Arial"/>
                <a:cs typeface="Arial"/>
              </a:rPr>
              <a:t>f(A1i</a:t>
            </a:r>
            <a:r>
              <a:rPr lang="en-US" sz="1800" spc="-85" dirty="0">
                <a:solidFill>
                  <a:schemeClr val="tx1">
                    <a:lumMod val="85000"/>
                    <a:lumOff val="15000"/>
                  </a:schemeClr>
                </a:solidFill>
                <a:latin typeface="Arial"/>
                <a:cs typeface="Arial"/>
              </a:rPr>
              <a:t> </a:t>
            </a:r>
            <a:r>
              <a:rPr lang="en-US" sz="1800" spc="-60" dirty="0">
                <a:solidFill>
                  <a:schemeClr val="tx1">
                    <a:lumMod val="85000"/>
                    <a:lumOff val="15000"/>
                  </a:schemeClr>
                </a:solidFill>
                <a:latin typeface="Arial"/>
                <a:cs typeface="Arial"/>
              </a:rPr>
              <a:t>,</a:t>
            </a:r>
            <a:r>
              <a:rPr lang="en-US" sz="1800" spc="-85" dirty="0">
                <a:solidFill>
                  <a:schemeClr val="tx1">
                    <a:lumMod val="85000"/>
                    <a:lumOff val="15000"/>
                  </a:schemeClr>
                </a:solidFill>
                <a:latin typeface="Arial"/>
                <a:cs typeface="Arial"/>
              </a:rPr>
              <a:t> </a:t>
            </a:r>
            <a:r>
              <a:rPr lang="en-US" sz="1800" spc="10" dirty="0">
                <a:solidFill>
                  <a:schemeClr val="tx1">
                    <a:lumMod val="85000"/>
                    <a:lumOff val="15000"/>
                  </a:schemeClr>
                </a:solidFill>
                <a:latin typeface="Arial"/>
                <a:cs typeface="Arial"/>
              </a:rPr>
              <a:t>A1j)</a:t>
            </a:r>
            <a:r>
              <a:rPr lang="en-US" sz="1800" spc="-85" dirty="0">
                <a:solidFill>
                  <a:schemeClr val="tx1">
                    <a:lumMod val="85000"/>
                    <a:lumOff val="15000"/>
                  </a:schemeClr>
                </a:solidFill>
                <a:latin typeface="Arial"/>
                <a:cs typeface="Arial"/>
              </a:rPr>
              <a:t> </a:t>
            </a:r>
            <a:r>
              <a:rPr lang="en-US" sz="1800" spc="-40" dirty="0">
                <a:solidFill>
                  <a:schemeClr val="tx1">
                    <a:lumMod val="85000"/>
                    <a:lumOff val="15000"/>
                  </a:schemeClr>
                </a:solidFill>
                <a:latin typeface="Arial"/>
                <a:cs typeface="Arial"/>
              </a:rPr>
              <a:t>+</a:t>
            </a:r>
            <a:r>
              <a:rPr lang="en-US" sz="1800" spc="-85" dirty="0">
                <a:solidFill>
                  <a:schemeClr val="tx1">
                    <a:lumMod val="85000"/>
                    <a:lumOff val="15000"/>
                  </a:schemeClr>
                </a:solidFill>
                <a:latin typeface="Arial"/>
                <a:cs typeface="Arial"/>
              </a:rPr>
              <a:t> </a:t>
            </a:r>
            <a:r>
              <a:rPr lang="en-US" sz="1800" spc="45" dirty="0">
                <a:solidFill>
                  <a:schemeClr val="tx1">
                    <a:lumMod val="85000"/>
                    <a:lumOff val="15000"/>
                  </a:schemeClr>
                </a:solidFill>
                <a:latin typeface="Arial"/>
                <a:cs typeface="Arial"/>
              </a:rPr>
              <a:t>f(A2i</a:t>
            </a:r>
            <a:r>
              <a:rPr lang="en-US" sz="1800" spc="-85" dirty="0">
                <a:solidFill>
                  <a:schemeClr val="tx1">
                    <a:lumMod val="85000"/>
                    <a:lumOff val="15000"/>
                  </a:schemeClr>
                </a:solidFill>
                <a:latin typeface="Arial"/>
                <a:cs typeface="Arial"/>
              </a:rPr>
              <a:t> </a:t>
            </a:r>
            <a:r>
              <a:rPr lang="en-US" sz="1800" spc="-60" dirty="0">
                <a:solidFill>
                  <a:schemeClr val="tx1">
                    <a:lumMod val="85000"/>
                    <a:lumOff val="15000"/>
                  </a:schemeClr>
                </a:solidFill>
                <a:latin typeface="Arial"/>
                <a:cs typeface="Arial"/>
              </a:rPr>
              <a:t>,</a:t>
            </a:r>
            <a:r>
              <a:rPr lang="en-US" sz="1800" spc="-85" dirty="0">
                <a:solidFill>
                  <a:schemeClr val="tx1">
                    <a:lumMod val="85000"/>
                    <a:lumOff val="15000"/>
                  </a:schemeClr>
                </a:solidFill>
                <a:latin typeface="Arial"/>
                <a:cs typeface="Arial"/>
              </a:rPr>
              <a:t> </a:t>
            </a:r>
            <a:r>
              <a:rPr lang="en-US" sz="1800" spc="10" dirty="0">
                <a:solidFill>
                  <a:schemeClr val="tx1">
                    <a:lumMod val="85000"/>
                    <a:lumOff val="15000"/>
                  </a:schemeClr>
                </a:solidFill>
                <a:latin typeface="Arial"/>
                <a:cs typeface="Arial"/>
              </a:rPr>
              <a:t>A2j)</a:t>
            </a:r>
            <a:r>
              <a:rPr lang="en-US" sz="1800" spc="-85" dirty="0">
                <a:solidFill>
                  <a:schemeClr val="tx1">
                    <a:lumMod val="85000"/>
                    <a:lumOff val="15000"/>
                  </a:schemeClr>
                </a:solidFill>
                <a:latin typeface="Arial"/>
                <a:cs typeface="Arial"/>
              </a:rPr>
              <a:t> </a:t>
            </a:r>
            <a:r>
              <a:rPr lang="en-US" sz="1800" spc="-40" dirty="0">
                <a:solidFill>
                  <a:schemeClr val="tx1">
                    <a:lumMod val="85000"/>
                    <a:lumOff val="15000"/>
                  </a:schemeClr>
                </a:solidFill>
                <a:latin typeface="Arial"/>
                <a:cs typeface="Arial"/>
              </a:rPr>
              <a:t>+</a:t>
            </a:r>
            <a:r>
              <a:rPr lang="en-US" sz="1800" spc="-85" dirty="0">
                <a:solidFill>
                  <a:schemeClr val="tx1">
                    <a:lumMod val="85000"/>
                    <a:lumOff val="15000"/>
                  </a:schemeClr>
                </a:solidFill>
                <a:latin typeface="Arial"/>
                <a:cs typeface="Arial"/>
              </a:rPr>
              <a:t> </a:t>
            </a:r>
            <a:r>
              <a:rPr lang="en-US" sz="1800" spc="-60" dirty="0">
                <a:solidFill>
                  <a:schemeClr val="tx1">
                    <a:lumMod val="85000"/>
                    <a:lumOff val="15000"/>
                  </a:schemeClr>
                </a:solidFill>
                <a:latin typeface="Arial"/>
                <a:cs typeface="Arial"/>
              </a:rPr>
              <a:t>·</a:t>
            </a:r>
            <a:r>
              <a:rPr lang="en-US" sz="1800" spc="-80" dirty="0">
                <a:solidFill>
                  <a:schemeClr val="tx1">
                    <a:lumMod val="85000"/>
                    <a:lumOff val="15000"/>
                  </a:schemeClr>
                </a:solidFill>
                <a:latin typeface="Arial"/>
                <a:cs typeface="Arial"/>
              </a:rPr>
              <a:t> </a:t>
            </a:r>
            <a:r>
              <a:rPr lang="en-US" sz="1800" spc="-60" dirty="0">
                <a:solidFill>
                  <a:schemeClr val="tx1">
                    <a:lumMod val="85000"/>
                    <a:lumOff val="15000"/>
                  </a:schemeClr>
                </a:solidFill>
                <a:latin typeface="Arial"/>
                <a:cs typeface="Arial"/>
              </a:rPr>
              <a:t>·</a:t>
            </a:r>
            <a:r>
              <a:rPr lang="en-US" sz="1800" spc="-85" dirty="0">
                <a:solidFill>
                  <a:schemeClr val="tx1">
                    <a:lumMod val="85000"/>
                    <a:lumOff val="15000"/>
                  </a:schemeClr>
                </a:solidFill>
                <a:latin typeface="Arial"/>
                <a:cs typeface="Arial"/>
              </a:rPr>
              <a:t> </a:t>
            </a:r>
            <a:r>
              <a:rPr lang="en-US" sz="1800" spc="-60" dirty="0">
                <a:solidFill>
                  <a:schemeClr val="tx1">
                    <a:lumMod val="85000"/>
                    <a:lumOff val="15000"/>
                  </a:schemeClr>
                </a:solidFill>
                <a:latin typeface="Arial"/>
                <a:cs typeface="Arial"/>
              </a:rPr>
              <a:t>·</a:t>
            </a:r>
            <a:r>
              <a:rPr lang="en-US" sz="1800" spc="-85" dirty="0">
                <a:solidFill>
                  <a:schemeClr val="tx1">
                    <a:lumMod val="85000"/>
                    <a:lumOff val="15000"/>
                  </a:schemeClr>
                </a:solidFill>
                <a:latin typeface="Arial"/>
                <a:cs typeface="Arial"/>
              </a:rPr>
              <a:t> </a:t>
            </a:r>
            <a:r>
              <a:rPr lang="en-US" sz="1800" spc="-40" dirty="0">
                <a:solidFill>
                  <a:schemeClr val="tx1">
                    <a:lumMod val="85000"/>
                    <a:lumOff val="15000"/>
                  </a:schemeClr>
                </a:solidFill>
                <a:latin typeface="Arial"/>
                <a:cs typeface="Arial"/>
              </a:rPr>
              <a:t>+</a:t>
            </a:r>
            <a:r>
              <a:rPr lang="en-US" sz="1800" spc="-85" dirty="0">
                <a:solidFill>
                  <a:schemeClr val="tx1">
                    <a:lumMod val="85000"/>
                    <a:lumOff val="15000"/>
                  </a:schemeClr>
                </a:solidFill>
                <a:latin typeface="Arial"/>
                <a:cs typeface="Arial"/>
              </a:rPr>
              <a:t> </a:t>
            </a:r>
            <a:r>
              <a:rPr lang="en-US" sz="1800" spc="50" dirty="0">
                <a:solidFill>
                  <a:schemeClr val="tx1">
                    <a:lumMod val="85000"/>
                    <a:lumOff val="15000"/>
                  </a:schemeClr>
                </a:solidFill>
                <a:latin typeface="Arial"/>
                <a:cs typeface="Arial"/>
              </a:rPr>
              <a:t>f(Ani</a:t>
            </a:r>
            <a:r>
              <a:rPr lang="en-US" sz="1800" spc="-85" dirty="0">
                <a:solidFill>
                  <a:schemeClr val="tx1">
                    <a:lumMod val="85000"/>
                    <a:lumOff val="15000"/>
                  </a:schemeClr>
                </a:solidFill>
                <a:latin typeface="Arial"/>
                <a:cs typeface="Arial"/>
              </a:rPr>
              <a:t> </a:t>
            </a:r>
            <a:r>
              <a:rPr lang="en-US" sz="1800" spc="-60" dirty="0">
                <a:solidFill>
                  <a:schemeClr val="tx1">
                    <a:lumMod val="85000"/>
                    <a:lumOff val="15000"/>
                  </a:schemeClr>
                </a:solidFill>
                <a:latin typeface="Arial"/>
                <a:cs typeface="Arial"/>
              </a:rPr>
              <a:t>,</a:t>
            </a:r>
            <a:r>
              <a:rPr lang="en-US" sz="1800" spc="-85" dirty="0">
                <a:solidFill>
                  <a:schemeClr val="tx1">
                    <a:lumMod val="85000"/>
                    <a:lumOff val="15000"/>
                  </a:schemeClr>
                </a:solidFill>
                <a:latin typeface="Arial"/>
                <a:cs typeface="Arial"/>
              </a:rPr>
              <a:t> </a:t>
            </a:r>
            <a:r>
              <a:rPr lang="en-US" sz="1800" spc="15" dirty="0" err="1">
                <a:solidFill>
                  <a:schemeClr val="tx1">
                    <a:lumMod val="85000"/>
                    <a:lumOff val="15000"/>
                  </a:schemeClr>
                </a:solidFill>
                <a:latin typeface="Arial"/>
                <a:cs typeface="Arial"/>
              </a:rPr>
              <a:t>Anj</a:t>
            </a:r>
            <a:r>
              <a:rPr lang="en-US" sz="1800" spc="15" dirty="0">
                <a:solidFill>
                  <a:schemeClr val="tx1">
                    <a:lumMod val="85000"/>
                    <a:lumOff val="15000"/>
                  </a:schemeClr>
                </a:solidFill>
                <a:latin typeface="Arial"/>
                <a:cs typeface="Arial"/>
              </a:rPr>
              <a:t>)</a:t>
            </a:r>
            <a:endParaRPr lang="en-US" sz="1800" dirty="0">
              <a:solidFill>
                <a:schemeClr val="tx1">
                  <a:lumMod val="85000"/>
                  <a:lumOff val="15000"/>
                </a:schemeClr>
              </a:solidFill>
              <a:latin typeface="Arial"/>
              <a:cs typeface="Arial"/>
            </a:endParaRPr>
          </a:p>
          <a:p>
            <a:pPr marL="469265" marR="6350" indent="-457200">
              <a:lnSpc>
                <a:spcPct val="114599"/>
              </a:lnSpc>
              <a:spcBef>
                <a:spcPts val="1575"/>
              </a:spcBef>
              <a:buFont typeface="AoyagiKouzanFontT"/>
              <a:buChar char="❖"/>
              <a:tabLst>
                <a:tab pos="469265" algn="l"/>
                <a:tab pos="469900" algn="l"/>
              </a:tabLst>
            </a:pPr>
            <a:endParaRPr lang="en-US" sz="1800" dirty="0">
              <a:latin typeface="Arial"/>
              <a:cs typeface="Arial"/>
            </a:endParaRPr>
          </a:p>
          <a:p>
            <a:endParaRPr lang="en-IN" sz="1800" dirty="0"/>
          </a:p>
        </p:txBody>
      </p:sp>
      <p:sp>
        <p:nvSpPr>
          <p:cNvPr id="4" name="Footer Placeholder 3"/>
          <p:cNvSpPr>
            <a:spLocks noGrp="1"/>
          </p:cNvSpPr>
          <p:nvPr>
            <p:ph type="ftr" sz="quarter" idx="11"/>
          </p:nvPr>
        </p:nvSpPr>
        <p:spPr/>
        <p:txBody>
          <a:bodyPr/>
          <a:lstStyle/>
          <a:p>
            <a:r>
              <a:rPr lang="en-US"/>
              <a:t>Dept. of Computer Engineering, RMDSSOE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865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Hybrid Approach</a:t>
            </a:r>
            <a:endParaRPr lang="en-IN" dirty="0"/>
          </a:p>
        </p:txBody>
      </p:sp>
      <p:sp>
        <p:nvSpPr>
          <p:cNvPr id="11" name="TextBox 10"/>
          <p:cNvSpPr txBox="1"/>
          <p:nvPr/>
        </p:nvSpPr>
        <p:spPr>
          <a:xfrm>
            <a:off x="457200" y="1417638"/>
            <a:ext cx="7924800" cy="3328091"/>
          </a:xfrm>
          <a:prstGeom prst="rect">
            <a:avLst/>
          </a:prstGeom>
          <a:noFill/>
        </p:spPr>
        <p:txBody>
          <a:bodyPr wrap="square" rtlCol="0">
            <a:spAutoFit/>
          </a:bodyPr>
          <a:lstStyle/>
          <a:p>
            <a:pPr marL="298450" marR="5080" indent="-285750">
              <a:lnSpc>
                <a:spcPct val="114599"/>
              </a:lnSpc>
              <a:spcBef>
                <a:spcPts val="100"/>
              </a:spcBef>
              <a:buFont typeface="Arial" panose="020B0604020202020204" pitchFamily="34" charset="0"/>
              <a:buChar char="•"/>
            </a:pPr>
            <a:r>
              <a:rPr lang="en-US" spc="-40" dirty="0">
                <a:solidFill>
                  <a:schemeClr val="tx1">
                    <a:lumMod val="85000"/>
                    <a:lumOff val="15000"/>
                  </a:schemeClr>
                </a:solidFill>
                <a:latin typeface="Arial"/>
                <a:cs typeface="Arial"/>
              </a:rPr>
              <a:t>We </a:t>
            </a:r>
            <a:r>
              <a:rPr lang="en-US" spc="25" dirty="0">
                <a:solidFill>
                  <a:schemeClr val="tx1">
                    <a:lumMod val="85000"/>
                    <a:lumOff val="15000"/>
                  </a:schemeClr>
                </a:solidFill>
                <a:latin typeface="Arial"/>
                <a:cs typeface="Arial"/>
              </a:rPr>
              <a:t>attempt </a:t>
            </a:r>
            <a:r>
              <a:rPr lang="en-US" spc="45" dirty="0">
                <a:solidFill>
                  <a:schemeClr val="tx1">
                    <a:lumMod val="85000"/>
                    <a:lumOff val="15000"/>
                  </a:schemeClr>
                </a:solidFill>
                <a:latin typeface="Arial"/>
                <a:cs typeface="Arial"/>
              </a:rPr>
              <a:t>to </a:t>
            </a:r>
            <a:r>
              <a:rPr lang="en-US" dirty="0">
                <a:solidFill>
                  <a:schemeClr val="tx1">
                    <a:lumMod val="85000"/>
                    <a:lumOff val="15000"/>
                  </a:schemeClr>
                </a:solidFill>
                <a:latin typeface="Arial"/>
                <a:cs typeface="Arial"/>
              </a:rPr>
              <a:t>hybridize </a:t>
            </a:r>
            <a:r>
              <a:rPr lang="en-US" spc="5" dirty="0">
                <a:solidFill>
                  <a:schemeClr val="tx1">
                    <a:lumMod val="85000"/>
                    <a:lumOff val="15000"/>
                  </a:schemeClr>
                </a:solidFill>
                <a:latin typeface="Arial"/>
                <a:cs typeface="Arial"/>
              </a:rPr>
              <a:t>collaborative filtering and </a:t>
            </a:r>
            <a:r>
              <a:rPr lang="en-US" spc="20" dirty="0">
                <a:solidFill>
                  <a:schemeClr val="tx1">
                    <a:lumMod val="85000"/>
                    <a:lumOff val="15000"/>
                  </a:schemeClr>
                </a:solidFill>
                <a:latin typeface="Arial"/>
                <a:cs typeface="Arial"/>
              </a:rPr>
              <a:t>content </a:t>
            </a:r>
            <a:r>
              <a:rPr lang="en-US" spc="5" dirty="0">
                <a:solidFill>
                  <a:schemeClr val="tx1">
                    <a:lumMod val="85000"/>
                    <a:lumOff val="15000"/>
                  </a:schemeClr>
                </a:solidFill>
                <a:latin typeface="Arial"/>
                <a:cs typeface="Arial"/>
              </a:rPr>
              <a:t>based  </a:t>
            </a:r>
            <a:r>
              <a:rPr lang="en-US" spc="15" dirty="0">
                <a:solidFill>
                  <a:schemeClr val="tx1">
                    <a:lumMod val="85000"/>
                    <a:lumOff val="15000"/>
                  </a:schemeClr>
                </a:solidFill>
                <a:latin typeface="Arial"/>
                <a:cs typeface="Arial"/>
              </a:rPr>
              <a:t>recommendation. </a:t>
            </a:r>
            <a:r>
              <a:rPr lang="en-US" dirty="0">
                <a:solidFill>
                  <a:schemeClr val="tx1">
                    <a:lumMod val="85000"/>
                    <a:lumOff val="15000"/>
                  </a:schemeClr>
                </a:solidFill>
                <a:latin typeface="Arial"/>
                <a:cs typeface="Arial"/>
              </a:rPr>
              <a:t>Item </a:t>
            </a:r>
            <a:r>
              <a:rPr lang="en-US" spc="5" dirty="0">
                <a:solidFill>
                  <a:schemeClr val="tx1">
                    <a:lumMod val="85000"/>
                    <a:lumOff val="15000"/>
                  </a:schemeClr>
                </a:solidFill>
                <a:latin typeface="Arial"/>
                <a:cs typeface="Arial"/>
              </a:rPr>
              <a:t>similarity </a:t>
            </a:r>
            <a:r>
              <a:rPr lang="en-US" spc="-15" dirty="0">
                <a:solidFill>
                  <a:schemeClr val="tx1">
                    <a:lumMod val="85000"/>
                    <a:lumOff val="15000"/>
                  </a:schemeClr>
                </a:solidFill>
                <a:latin typeface="Arial"/>
                <a:cs typeface="Arial"/>
              </a:rPr>
              <a:t>measure </a:t>
            </a:r>
            <a:r>
              <a:rPr lang="en-US" dirty="0">
                <a:solidFill>
                  <a:schemeClr val="tx1">
                    <a:lumMod val="85000"/>
                    <a:lumOff val="15000"/>
                  </a:schemeClr>
                </a:solidFill>
                <a:latin typeface="Arial"/>
                <a:cs typeface="Arial"/>
              </a:rPr>
              <a:t>used </a:t>
            </a:r>
            <a:r>
              <a:rPr lang="en-US" spc="-5" dirty="0">
                <a:solidFill>
                  <a:schemeClr val="tx1">
                    <a:lumMod val="85000"/>
                    <a:lumOff val="15000"/>
                  </a:schemeClr>
                </a:solidFill>
                <a:latin typeface="Arial"/>
                <a:cs typeface="Arial"/>
              </a:rPr>
              <a:t>in </a:t>
            </a:r>
            <a:r>
              <a:rPr lang="en-US" spc="20" dirty="0">
                <a:solidFill>
                  <a:schemeClr val="tx1">
                    <a:lumMod val="85000"/>
                    <a:lumOff val="15000"/>
                  </a:schemeClr>
                </a:solidFill>
                <a:latin typeface="Arial"/>
                <a:cs typeface="Arial"/>
              </a:rPr>
              <a:t>content </a:t>
            </a:r>
            <a:r>
              <a:rPr lang="en-US" spc="5" dirty="0">
                <a:solidFill>
                  <a:schemeClr val="tx1">
                    <a:lumMod val="85000"/>
                    <a:lumOff val="15000"/>
                  </a:schemeClr>
                </a:solidFill>
                <a:latin typeface="Arial"/>
                <a:cs typeface="Arial"/>
              </a:rPr>
              <a:t>based </a:t>
            </a:r>
            <a:r>
              <a:rPr lang="en-US" spc="15" dirty="0">
                <a:solidFill>
                  <a:schemeClr val="tx1">
                    <a:lumMod val="85000"/>
                    <a:lumOff val="15000"/>
                  </a:schemeClr>
                </a:solidFill>
                <a:latin typeface="Arial"/>
                <a:cs typeface="Arial"/>
              </a:rPr>
              <a:t>recommendation  </a:t>
            </a:r>
            <a:r>
              <a:rPr lang="en-US" spc="-5" dirty="0">
                <a:solidFill>
                  <a:schemeClr val="tx1">
                    <a:lumMod val="85000"/>
                    <a:lumOff val="15000"/>
                  </a:schemeClr>
                </a:solidFill>
                <a:latin typeface="Arial"/>
                <a:cs typeface="Arial"/>
              </a:rPr>
              <a:t>is </a:t>
            </a:r>
            <a:r>
              <a:rPr lang="en-US" spc="-10" dirty="0">
                <a:solidFill>
                  <a:schemeClr val="tx1">
                    <a:lumMod val="85000"/>
                    <a:lumOff val="15000"/>
                  </a:schemeClr>
                </a:solidFill>
                <a:latin typeface="Arial"/>
                <a:cs typeface="Arial"/>
              </a:rPr>
              <a:t>learned </a:t>
            </a:r>
            <a:r>
              <a:rPr lang="en-US" spc="20" dirty="0">
                <a:solidFill>
                  <a:schemeClr val="tx1">
                    <a:lumMod val="85000"/>
                    <a:lumOff val="15000"/>
                  </a:schemeClr>
                </a:solidFill>
                <a:latin typeface="Arial"/>
                <a:cs typeface="Arial"/>
              </a:rPr>
              <a:t>from </a:t>
            </a:r>
            <a:r>
              <a:rPr lang="en-US" spc="-35" dirty="0">
                <a:solidFill>
                  <a:schemeClr val="tx1">
                    <a:lumMod val="85000"/>
                    <a:lumOff val="15000"/>
                  </a:schemeClr>
                </a:solidFill>
                <a:latin typeface="Arial"/>
                <a:cs typeface="Arial"/>
              </a:rPr>
              <a:t>a </a:t>
            </a:r>
            <a:r>
              <a:rPr lang="en-US" spc="5" dirty="0">
                <a:solidFill>
                  <a:schemeClr val="tx1">
                    <a:lumMod val="85000"/>
                    <a:lumOff val="15000"/>
                  </a:schemeClr>
                </a:solidFill>
                <a:latin typeface="Arial"/>
                <a:cs typeface="Arial"/>
              </a:rPr>
              <a:t>collaborative </a:t>
            </a:r>
            <a:r>
              <a:rPr lang="en-US" spc="10" dirty="0">
                <a:solidFill>
                  <a:schemeClr val="tx1">
                    <a:lumMod val="85000"/>
                    <a:lumOff val="15000"/>
                  </a:schemeClr>
                </a:solidFill>
                <a:latin typeface="Arial"/>
                <a:cs typeface="Arial"/>
              </a:rPr>
              <a:t>social </a:t>
            </a:r>
            <a:r>
              <a:rPr lang="en-US" spc="15" dirty="0">
                <a:solidFill>
                  <a:schemeClr val="tx1">
                    <a:lumMod val="85000"/>
                    <a:lumOff val="15000"/>
                  </a:schemeClr>
                </a:solidFill>
                <a:latin typeface="Arial"/>
                <a:cs typeface="Arial"/>
              </a:rPr>
              <a:t>network </a:t>
            </a:r>
            <a:r>
              <a:rPr lang="en-US" spc="30" dirty="0">
                <a:solidFill>
                  <a:schemeClr val="tx1">
                    <a:lumMod val="85000"/>
                    <a:lumOff val="15000"/>
                  </a:schemeClr>
                </a:solidFill>
                <a:latin typeface="Arial"/>
                <a:cs typeface="Arial"/>
              </a:rPr>
              <a:t>of</a:t>
            </a:r>
            <a:r>
              <a:rPr lang="en-US" spc="-40" dirty="0">
                <a:solidFill>
                  <a:schemeClr val="tx1">
                    <a:lumMod val="85000"/>
                    <a:lumOff val="15000"/>
                  </a:schemeClr>
                </a:solidFill>
                <a:latin typeface="Arial"/>
                <a:cs typeface="Arial"/>
              </a:rPr>
              <a:t> </a:t>
            </a:r>
            <a:r>
              <a:rPr lang="en-US" spc="-15" dirty="0">
                <a:solidFill>
                  <a:schemeClr val="tx1">
                    <a:lumMod val="85000"/>
                    <a:lumOff val="15000"/>
                  </a:schemeClr>
                </a:solidFill>
                <a:latin typeface="Arial"/>
                <a:cs typeface="Arial"/>
              </a:rPr>
              <a:t>users.</a:t>
            </a:r>
            <a:endParaRPr lang="en-US" dirty="0">
              <a:solidFill>
                <a:schemeClr val="tx1">
                  <a:lumMod val="85000"/>
                  <a:lumOff val="15000"/>
                </a:schemeClr>
              </a:solidFill>
              <a:latin typeface="Arial"/>
              <a:cs typeface="Arial"/>
            </a:endParaRPr>
          </a:p>
          <a:p>
            <a:pPr marL="298450" marR="161925" indent="-285750" algn="just">
              <a:lnSpc>
                <a:spcPct val="114599"/>
              </a:lnSpc>
              <a:spcBef>
                <a:spcPts val="1575"/>
              </a:spcBef>
              <a:buFont typeface="Arial" panose="020B0604020202020204" pitchFamily="34" charset="0"/>
              <a:buChar char="•"/>
            </a:pPr>
            <a:r>
              <a:rPr lang="en-US" spc="-20" dirty="0">
                <a:solidFill>
                  <a:schemeClr val="tx1">
                    <a:lumMod val="85000"/>
                    <a:lumOff val="15000"/>
                  </a:schemeClr>
                </a:solidFill>
                <a:latin typeface="Arial"/>
                <a:cs typeface="Arial"/>
              </a:rPr>
              <a:t>In </a:t>
            </a:r>
            <a:r>
              <a:rPr lang="en-US" spc="20" dirty="0">
                <a:solidFill>
                  <a:schemeClr val="tx1">
                    <a:lumMod val="85000"/>
                    <a:lumOff val="15000"/>
                  </a:schemeClr>
                </a:solidFill>
                <a:latin typeface="Arial"/>
                <a:cs typeface="Arial"/>
              </a:rPr>
              <a:t>content </a:t>
            </a:r>
            <a:r>
              <a:rPr lang="en-US" spc="5" dirty="0">
                <a:solidFill>
                  <a:schemeClr val="tx1">
                    <a:lumMod val="85000"/>
                    <a:lumOff val="15000"/>
                  </a:schemeClr>
                </a:solidFill>
                <a:latin typeface="Arial"/>
                <a:cs typeface="Arial"/>
              </a:rPr>
              <a:t>based </a:t>
            </a:r>
            <a:r>
              <a:rPr lang="en-US" spc="15" dirty="0">
                <a:solidFill>
                  <a:schemeClr val="tx1">
                    <a:lumMod val="85000"/>
                    <a:lumOff val="15000"/>
                  </a:schemeClr>
                </a:solidFill>
                <a:latin typeface="Arial"/>
                <a:cs typeface="Arial"/>
              </a:rPr>
              <a:t>recommendation </a:t>
            </a:r>
            <a:r>
              <a:rPr lang="en-US" spc="-20" dirty="0">
                <a:solidFill>
                  <a:schemeClr val="tx1">
                    <a:lumMod val="85000"/>
                    <a:lumOff val="15000"/>
                  </a:schemeClr>
                </a:solidFill>
                <a:latin typeface="Arial"/>
                <a:cs typeface="Arial"/>
              </a:rPr>
              <a:t>every </a:t>
            </a:r>
            <a:r>
              <a:rPr lang="en-US" spc="10" dirty="0">
                <a:solidFill>
                  <a:schemeClr val="tx1">
                    <a:lumMod val="85000"/>
                    <a:lumOff val="15000"/>
                  </a:schemeClr>
                </a:solidFill>
                <a:latin typeface="Arial"/>
                <a:cs typeface="Arial"/>
              </a:rPr>
              <a:t>item </a:t>
            </a:r>
            <a:r>
              <a:rPr lang="en-US" spc="-5" dirty="0">
                <a:solidFill>
                  <a:schemeClr val="tx1">
                    <a:lumMod val="85000"/>
                    <a:lumOff val="15000"/>
                  </a:schemeClr>
                </a:solidFill>
                <a:latin typeface="Arial"/>
                <a:cs typeface="Arial"/>
              </a:rPr>
              <a:t>is </a:t>
            </a:r>
            <a:r>
              <a:rPr lang="en-US" spc="5" dirty="0">
                <a:solidFill>
                  <a:schemeClr val="tx1">
                    <a:lumMod val="85000"/>
                    <a:lumOff val="15000"/>
                  </a:schemeClr>
                </a:solidFill>
                <a:latin typeface="Arial"/>
                <a:cs typeface="Arial"/>
              </a:rPr>
              <a:t>represented </a:t>
            </a:r>
            <a:r>
              <a:rPr lang="en-US" spc="30" dirty="0">
                <a:solidFill>
                  <a:schemeClr val="tx1">
                    <a:lumMod val="85000"/>
                    <a:lumOff val="15000"/>
                  </a:schemeClr>
                </a:solidFill>
                <a:latin typeface="Arial"/>
                <a:cs typeface="Arial"/>
              </a:rPr>
              <a:t>by </a:t>
            </a:r>
            <a:r>
              <a:rPr lang="en-US" spc="-35" dirty="0">
                <a:solidFill>
                  <a:schemeClr val="tx1">
                    <a:lumMod val="85000"/>
                    <a:lumOff val="15000"/>
                  </a:schemeClr>
                </a:solidFill>
                <a:latin typeface="Arial"/>
                <a:cs typeface="Arial"/>
              </a:rPr>
              <a:t>a </a:t>
            </a:r>
            <a:r>
              <a:rPr lang="en-US" spc="-5" dirty="0">
                <a:solidFill>
                  <a:schemeClr val="tx1">
                    <a:lumMod val="85000"/>
                    <a:lumOff val="15000"/>
                  </a:schemeClr>
                </a:solidFill>
                <a:latin typeface="Arial"/>
                <a:cs typeface="Arial"/>
              </a:rPr>
              <a:t>feature </a:t>
            </a:r>
            <a:r>
              <a:rPr lang="en-US" spc="15" dirty="0">
                <a:solidFill>
                  <a:schemeClr val="tx1">
                    <a:lumMod val="85000"/>
                    <a:lumOff val="15000"/>
                  </a:schemeClr>
                </a:solidFill>
                <a:latin typeface="Arial"/>
                <a:cs typeface="Arial"/>
              </a:rPr>
              <a:t>vector.  </a:t>
            </a:r>
            <a:r>
              <a:rPr lang="en-US" spc="-40" dirty="0">
                <a:solidFill>
                  <a:schemeClr val="tx1">
                    <a:lumMod val="85000"/>
                    <a:lumOff val="15000"/>
                  </a:schemeClr>
                </a:solidFill>
                <a:latin typeface="Arial"/>
                <a:cs typeface="Arial"/>
              </a:rPr>
              <a:t>The </a:t>
            </a:r>
            <a:r>
              <a:rPr lang="en-US" spc="-5" dirty="0">
                <a:solidFill>
                  <a:schemeClr val="tx1">
                    <a:lumMod val="85000"/>
                    <a:lumOff val="15000"/>
                  </a:schemeClr>
                </a:solidFill>
                <a:latin typeface="Arial"/>
                <a:cs typeface="Arial"/>
              </a:rPr>
              <a:t>features </a:t>
            </a:r>
            <a:r>
              <a:rPr lang="en-US" spc="20" dirty="0">
                <a:solidFill>
                  <a:schemeClr val="tx1">
                    <a:lumMod val="85000"/>
                    <a:lumOff val="15000"/>
                  </a:schemeClr>
                </a:solidFill>
                <a:latin typeface="Arial"/>
                <a:cs typeface="Arial"/>
              </a:rPr>
              <a:t>hold </a:t>
            </a:r>
            <a:r>
              <a:rPr lang="en-US" spc="5" dirty="0">
                <a:solidFill>
                  <a:schemeClr val="tx1">
                    <a:lumMod val="85000"/>
                    <a:lumOff val="15000"/>
                  </a:schemeClr>
                </a:solidFill>
                <a:latin typeface="Arial"/>
                <a:cs typeface="Arial"/>
              </a:rPr>
              <a:t>numeric </a:t>
            </a:r>
            <a:r>
              <a:rPr lang="en-US" spc="10" dirty="0">
                <a:solidFill>
                  <a:schemeClr val="tx1">
                    <a:lumMod val="85000"/>
                    <a:lumOff val="15000"/>
                  </a:schemeClr>
                </a:solidFill>
                <a:latin typeface="Arial"/>
                <a:cs typeface="Arial"/>
              </a:rPr>
              <a:t>or </a:t>
            </a:r>
            <a:r>
              <a:rPr lang="en-US" dirty="0">
                <a:solidFill>
                  <a:schemeClr val="tx1">
                    <a:lumMod val="85000"/>
                    <a:lumOff val="15000"/>
                  </a:schemeClr>
                </a:solidFill>
                <a:latin typeface="Arial"/>
                <a:cs typeface="Arial"/>
              </a:rPr>
              <a:t>nominal </a:t>
            </a:r>
            <a:r>
              <a:rPr lang="en-US" spc="-15" dirty="0">
                <a:solidFill>
                  <a:schemeClr val="tx1">
                    <a:lumMod val="85000"/>
                    <a:lumOff val="15000"/>
                  </a:schemeClr>
                </a:solidFill>
                <a:latin typeface="Arial"/>
                <a:cs typeface="Arial"/>
              </a:rPr>
              <a:t>values </a:t>
            </a:r>
            <a:r>
              <a:rPr lang="en-US" spc="5" dirty="0">
                <a:solidFill>
                  <a:schemeClr val="tx1">
                    <a:lumMod val="85000"/>
                    <a:lumOff val="15000"/>
                  </a:schemeClr>
                </a:solidFill>
                <a:latin typeface="Arial"/>
                <a:cs typeface="Arial"/>
              </a:rPr>
              <a:t>representing certain </a:t>
            </a:r>
            <a:r>
              <a:rPr lang="en-US" spc="10" dirty="0">
                <a:solidFill>
                  <a:schemeClr val="tx1">
                    <a:lumMod val="85000"/>
                    <a:lumOff val="15000"/>
                  </a:schemeClr>
                </a:solidFill>
                <a:latin typeface="Arial"/>
                <a:cs typeface="Arial"/>
              </a:rPr>
              <a:t>aspects </a:t>
            </a:r>
            <a:r>
              <a:rPr lang="en-US" spc="30" dirty="0">
                <a:solidFill>
                  <a:schemeClr val="tx1">
                    <a:lumMod val="85000"/>
                    <a:lumOff val="15000"/>
                  </a:schemeClr>
                </a:solidFill>
                <a:latin typeface="Arial"/>
                <a:cs typeface="Arial"/>
              </a:rPr>
              <a:t>of </a:t>
            </a:r>
            <a:r>
              <a:rPr lang="en-US" spc="5" dirty="0">
                <a:solidFill>
                  <a:schemeClr val="tx1">
                    <a:lumMod val="85000"/>
                    <a:lumOff val="15000"/>
                  </a:schemeClr>
                </a:solidFill>
                <a:latin typeface="Arial"/>
                <a:cs typeface="Arial"/>
              </a:rPr>
              <a:t>the  item.</a:t>
            </a:r>
            <a:endParaRPr lang="en-US" dirty="0">
              <a:solidFill>
                <a:schemeClr val="tx1">
                  <a:lumMod val="85000"/>
                  <a:lumOff val="15000"/>
                </a:schemeClr>
              </a:solidFill>
              <a:latin typeface="Arial"/>
              <a:cs typeface="Arial"/>
            </a:endParaRPr>
          </a:p>
          <a:p>
            <a:pPr marL="298450" marR="659130" indent="-285750">
              <a:lnSpc>
                <a:spcPct val="114599"/>
              </a:lnSpc>
              <a:spcBef>
                <a:spcPts val="1570"/>
              </a:spcBef>
              <a:buFont typeface="Arial" panose="020B0604020202020204" pitchFamily="34" charset="0"/>
              <a:buChar char="•"/>
            </a:pPr>
            <a:r>
              <a:rPr lang="en-US" spc="-35" dirty="0">
                <a:solidFill>
                  <a:schemeClr val="tx1">
                    <a:lumMod val="85000"/>
                    <a:lumOff val="15000"/>
                  </a:schemeClr>
                </a:solidFill>
                <a:latin typeface="Arial"/>
                <a:cs typeface="Arial"/>
              </a:rPr>
              <a:t>A </a:t>
            </a:r>
            <a:r>
              <a:rPr lang="en-US" spc="-5" dirty="0">
                <a:solidFill>
                  <a:schemeClr val="tx1">
                    <a:lumMod val="85000"/>
                    <a:lumOff val="15000"/>
                  </a:schemeClr>
                </a:solidFill>
                <a:latin typeface="Arial"/>
                <a:cs typeface="Arial"/>
              </a:rPr>
              <a:t>variety </a:t>
            </a:r>
            <a:r>
              <a:rPr lang="en-US" spc="30" dirty="0">
                <a:solidFill>
                  <a:schemeClr val="tx1">
                    <a:lumMod val="85000"/>
                    <a:lumOff val="15000"/>
                  </a:schemeClr>
                </a:solidFill>
                <a:latin typeface="Arial"/>
                <a:cs typeface="Arial"/>
              </a:rPr>
              <a:t>of </a:t>
            </a:r>
            <a:r>
              <a:rPr lang="en-US" spc="10" dirty="0">
                <a:solidFill>
                  <a:schemeClr val="tx1">
                    <a:lumMod val="85000"/>
                    <a:lumOff val="15000"/>
                  </a:schemeClr>
                </a:solidFill>
                <a:latin typeface="Arial"/>
                <a:cs typeface="Arial"/>
              </a:rPr>
              <a:t>distance </a:t>
            </a:r>
            <a:r>
              <a:rPr lang="en-US" spc="-15" dirty="0">
                <a:solidFill>
                  <a:schemeClr val="tx1">
                    <a:lumMod val="85000"/>
                    <a:lumOff val="15000"/>
                  </a:schemeClr>
                </a:solidFill>
                <a:latin typeface="Arial"/>
                <a:cs typeface="Arial"/>
              </a:rPr>
              <a:t>measures </a:t>
            </a:r>
            <a:r>
              <a:rPr lang="en-US" spc="5" dirty="0">
                <a:solidFill>
                  <a:schemeClr val="tx1">
                    <a:lumMod val="85000"/>
                    <a:lumOff val="15000"/>
                  </a:schemeClr>
                </a:solidFill>
                <a:latin typeface="Arial"/>
                <a:cs typeface="Arial"/>
              </a:rPr>
              <a:t>between the </a:t>
            </a:r>
            <a:r>
              <a:rPr lang="en-US" spc="-5" dirty="0">
                <a:solidFill>
                  <a:schemeClr val="tx1">
                    <a:lumMod val="85000"/>
                    <a:lumOff val="15000"/>
                  </a:schemeClr>
                </a:solidFill>
                <a:latin typeface="Arial"/>
                <a:cs typeface="Arial"/>
              </a:rPr>
              <a:t>feature </a:t>
            </a:r>
            <a:r>
              <a:rPr lang="en-US" spc="15" dirty="0">
                <a:solidFill>
                  <a:schemeClr val="tx1">
                    <a:lumMod val="85000"/>
                    <a:lumOff val="15000"/>
                  </a:schemeClr>
                </a:solidFill>
                <a:latin typeface="Arial"/>
                <a:cs typeface="Arial"/>
              </a:rPr>
              <a:t>vectors </a:t>
            </a:r>
            <a:r>
              <a:rPr lang="en-US" spc="-5" dirty="0">
                <a:solidFill>
                  <a:schemeClr val="tx1">
                    <a:lumMod val="85000"/>
                    <a:lumOff val="15000"/>
                  </a:schemeClr>
                </a:solidFill>
                <a:latin typeface="Arial"/>
                <a:cs typeface="Arial"/>
              </a:rPr>
              <a:t>may </a:t>
            </a:r>
            <a:r>
              <a:rPr lang="en-US" spc="10" dirty="0">
                <a:solidFill>
                  <a:schemeClr val="tx1">
                    <a:lumMod val="85000"/>
                    <a:lumOff val="15000"/>
                  </a:schemeClr>
                </a:solidFill>
                <a:latin typeface="Arial"/>
                <a:cs typeface="Arial"/>
              </a:rPr>
              <a:t>be </a:t>
            </a:r>
            <a:r>
              <a:rPr lang="en-US" dirty="0">
                <a:solidFill>
                  <a:schemeClr val="tx1">
                    <a:lumMod val="85000"/>
                    <a:lumOff val="15000"/>
                  </a:schemeClr>
                </a:solidFill>
                <a:latin typeface="Arial"/>
                <a:cs typeface="Arial"/>
              </a:rPr>
              <a:t>used </a:t>
            </a:r>
            <a:r>
              <a:rPr lang="en-US" spc="40" dirty="0">
                <a:solidFill>
                  <a:schemeClr val="tx1">
                    <a:lumMod val="85000"/>
                    <a:lumOff val="15000"/>
                  </a:schemeClr>
                </a:solidFill>
                <a:latin typeface="Arial"/>
                <a:cs typeface="Arial"/>
              </a:rPr>
              <a:t>to  </a:t>
            </a:r>
            <a:r>
              <a:rPr lang="en-US" spc="25" dirty="0">
                <a:solidFill>
                  <a:schemeClr val="tx1">
                    <a:lumMod val="85000"/>
                    <a:lumOff val="15000"/>
                  </a:schemeClr>
                </a:solidFill>
                <a:latin typeface="Arial"/>
                <a:cs typeface="Arial"/>
              </a:rPr>
              <a:t>compute </a:t>
            </a:r>
            <a:r>
              <a:rPr lang="en-US" spc="5" dirty="0">
                <a:solidFill>
                  <a:schemeClr val="tx1">
                    <a:lumMod val="85000"/>
                    <a:lumOff val="15000"/>
                  </a:schemeClr>
                </a:solidFill>
                <a:latin typeface="Arial"/>
                <a:cs typeface="Arial"/>
              </a:rPr>
              <a:t>the similarity </a:t>
            </a:r>
            <a:r>
              <a:rPr lang="en-US" spc="30" dirty="0">
                <a:solidFill>
                  <a:schemeClr val="tx1">
                    <a:lumMod val="85000"/>
                    <a:lumOff val="15000"/>
                  </a:schemeClr>
                </a:solidFill>
                <a:latin typeface="Arial"/>
                <a:cs typeface="Arial"/>
              </a:rPr>
              <a:t>of </a:t>
            </a:r>
            <a:r>
              <a:rPr lang="en-US" spc="50" dirty="0">
                <a:solidFill>
                  <a:schemeClr val="tx1">
                    <a:lumMod val="85000"/>
                    <a:lumOff val="15000"/>
                  </a:schemeClr>
                </a:solidFill>
                <a:latin typeface="Arial"/>
                <a:cs typeface="Arial"/>
              </a:rPr>
              <a:t>two</a:t>
            </a:r>
            <a:r>
              <a:rPr lang="en-US" spc="-95" dirty="0">
                <a:solidFill>
                  <a:schemeClr val="tx1">
                    <a:lumMod val="85000"/>
                    <a:lumOff val="15000"/>
                  </a:schemeClr>
                </a:solidFill>
                <a:latin typeface="Arial"/>
                <a:cs typeface="Arial"/>
              </a:rPr>
              <a:t> </a:t>
            </a:r>
            <a:r>
              <a:rPr lang="en-US" spc="5" dirty="0">
                <a:solidFill>
                  <a:schemeClr val="tx1">
                    <a:lumMod val="85000"/>
                    <a:lumOff val="15000"/>
                  </a:schemeClr>
                </a:solidFill>
                <a:latin typeface="Arial"/>
                <a:cs typeface="Arial"/>
              </a:rPr>
              <a:t>items.</a:t>
            </a:r>
            <a:endParaRPr lang="en-US" dirty="0">
              <a:solidFill>
                <a:schemeClr val="tx1">
                  <a:lumMod val="85000"/>
                  <a:lumOff val="15000"/>
                </a:schemeClr>
              </a:solidFill>
              <a:latin typeface="Arial"/>
              <a:cs typeface="Arial"/>
            </a:endParaRPr>
          </a:p>
          <a:p>
            <a:pPr marL="285750" indent="-285750">
              <a:buFont typeface="Arial" panose="020B0604020202020204" pitchFamily="34" charset="0"/>
              <a:buChar char="•"/>
            </a:pPr>
            <a:endParaRPr lang="en-IN" dirty="0">
              <a:solidFill>
                <a:schemeClr val="tx1">
                  <a:lumMod val="85000"/>
                  <a:lumOff val="15000"/>
                </a:schemeClr>
              </a:solidFill>
            </a:endParaRPr>
          </a:p>
        </p:txBody>
      </p:sp>
    </p:spTree>
    <p:extLst>
      <p:ext uri="{BB962C8B-B14F-4D97-AF65-F5344CB8AC3E}">
        <p14:creationId xmlns:p14="http://schemas.microsoft.com/office/powerpoint/2010/main" val="4202854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latin typeface="Cambria" pitchFamily="18" charset="0"/>
              </a:rPr>
              <a:t>Technology used in the system</a:t>
            </a:r>
            <a:br>
              <a:rPr lang="en-US" dirty="0">
                <a:latin typeface="Cambria" pitchFamily="18" charset="0"/>
              </a:rPr>
            </a:br>
            <a:endParaRPr lang="en-IN"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sz="2100" dirty="0"/>
              <a:t>Platforms :</a:t>
            </a:r>
          </a:p>
          <a:p>
            <a:pPr marL="0" indent="0">
              <a:buNone/>
            </a:pPr>
            <a:r>
              <a:rPr lang="en-US" sz="2100" dirty="0"/>
              <a:t> * Servers hosted on google cloud or </a:t>
            </a:r>
            <a:r>
              <a:rPr lang="en-US" sz="2100" dirty="0" err="1"/>
              <a:t>aws</a:t>
            </a:r>
            <a:r>
              <a:rPr lang="en-US" sz="2100" dirty="0"/>
              <a:t> or any other platform .</a:t>
            </a:r>
          </a:p>
          <a:p>
            <a:pPr marL="0" indent="0">
              <a:buNone/>
            </a:pPr>
            <a:r>
              <a:rPr lang="en-US" sz="2100" dirty="0"/>
              <a:t> * T2.micro and m3 </a:t>
            </a:r>
            <a:r>
              <a:rPr lang="en-US" sz="2100" dirty="0" err="1"/>
              <a:t>xlarge</a:t>
            </a:r>
            <a:r>
              <a:rPr lang="en-US" sz="2100" dirty="0"/>
              <a:t> Ec2 instances .</a:t>
            </a:r>
            <a:r>
              <a:rPr lang="en-IN" sz="2100" dirty="0"/>
              <a:t> </a:t>
            </a:r>
          </a:p>
          <a:p>
            <a:pPr marL="0" indent="0">
              <a:buNone/>
            </a:pPr>
            <a:r>
              <a:rPr lang="en-US" sz="2100" dirty="0"/>
              <a:t> * Any  </a:t>
            </a:r>
            <a:r>
              <a:rPr lang="en-US" sz="2100" dirty="0" err="1"/>
              <a:t>linux</a:t>
            </a:r>
            <a:r>
              <a:rPr lang="en-US" sz="2100" dirty="0"/>
              <a:t>  operating system distros , </a:t>
            </a:r>
            <a:r>
              <a:rPr lang="en-US" sz="2100" dirty="0" err="1"/>
              <a:t>eg</a:t>
            </a:r>
            <a:r>
              <a:rPr lang="en-US" sz="2100" dirty="0"/>
              <a:t> Ubuntu 20.04 .</a:t>
            </a:r>
          </a:p>
          <a:p>
            <a:pPr marL="0" indent="0">
              <a:buNone/>
            </a:pPr>
            <a:endParaRPr lang="en-US" sz="2100" dirty="0"/>
          </a:p>
          <a:p>
            <a:r>
              <a:rPr lang="en-US" sz="2100" dirty="0"/>
              <a:t>Additional </a:t>
            </a:r>
            <a:r>
              <a:rPr lang="en-US" sz="2100" dirty="0" err="1"/>
              <a:t>softwares</a:t>
            </a:r>
            <a:r>
              <a:rPr lang="en-US" sz="2100" dirty="0"/>
              <a:t> : </a:t>
            </a:r>
          </a:p>
          <a:p>
            <a:pPr marL="0" indent="0">
              <a:buNone/>
            </a:pPr>
            <a:r>
              <a:rPr lang="en-US" sz="2100" dirty="0"/>
              <a:t> * Hadoop </a:t>
            </a:r>
          </a:p>
          <a:p>
            <a:pPr marL="0" indent="0">
              <a:buNone/>
            </a:pPr>
            <a:r>
              <a:rPr lang="en-US" sz="2100" dirty="0"/>
              <a:t> * My SQL</a:t>
            </a:r>
          </a:p>
          <a:p>
            <a:pPr marL="0" indent="0">
              <a:buNone/>
            </a:pPr>
            <a:r>
              <a:rPr lang="en-US" sz="2100" dirty="0"/>
              <a:t> *  Mahout</a:t>
            </a:r>
          </a:p>
          <a:p>
            <a:pPr marL="0" indent="0">
              <a:buNone/>
            </a:pPr>
            <a:endParaRPr lang="en-US" sz="2100" dirty="0"/>
          </a:p>
          <a:p>
            <a:r>
              <a:rPr lang="en-US" sz="2100" dirty="0"/>
              <a:t>Programming Languages</a:t>
            </a:r>
          </a:p>
          <a:p>
            <a:pPr marL="0" indent="0">
              <a:buNone/>
            </a:pPr>
            <a:r>
              <a:rPr lang="en-US" sz="2100" dirty="0"/>
              <a:t> * python </a:t>
            </a:r>
          </a:p>
          <a:p>
            <a:pPr marL="0" indent="0">
              <a:buNone/>
            </a:pPr>
            <a:r>
              <a:rPr lang="en-US" sz="2100" dirty="0"/>
              <a:t> * Bash </a:t>
            </a:r>
          </a:p>
          <a:p>
            <a:pPr marL="0" indent="0">
              <a:buNone/>
            </a:pPr>
            <a:r>
              <a:rPr lang="en-US" sz="2100" dirty="0"/>
              <a:t> * Java</a:t>
            </a:r>
          </a:p>
          <a:p>
            <a:pPr marL="0" indent="0">
              <a:buNone/>
            </a:pPr>
            <a:endParaRPr lang="en-US" sz="2100" dirty="0"/>
          </a:p>
          <a:p>
            <a:endParaRPr lang="en-US" sz="2100" dirty="0"/>
          </a:p>
        </p:txBody>
      </p:sp>
      <p:sp>
        <p:nvSpPr>
          <p:cNvPr id="4" name="Footer Placeholder 3"/>
          <p:cNvSpPr>
            <a:spLocks noGrp="1"/>
          </p:cNvSpPr>
          <p:nvPr>
            <p:ph type="ftr" sz="quarter" idx="11"/>
          </p:nvPr>
        </p:nvSpPr>
        <p:spPr/>
        <p:txBody>
          <a:bodyPr/>
          <a:lstStyle/>
          <a:p>
            <a:r>
              <a:rPr lang="en-US"/>
              <a:t>Dept. of Computer Engineering, RMDSSOE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9245" y="4080172"/>
            <a:ext cx="3747910" cy="193983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0153" y="2804311"/>
            <a:ext cx="1088589" cy="108858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0858" y="4058066"/>
            <a:ext cx="1517884" cy="113694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7356" y="1925935"/>
            <a:ext cx="1624403" cy="192405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05200" y="2743200"/>
            <a:ext cx="2003711" cy="962429"/>
          </a:xfrm>
          <a:prstGeom prst="rect">
            <a:avLst/>
          </a:prstGeom>
        </p:spPr>
      </p:pic>
      <p:sp>
        <p:nvSpPr>
          <p:cNvPr id="11" name="AutoShape 2" descr="Java (programming language)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72538" y="3671014"/>
            <a:ext cx="828675" cy="1524000"/>
          </a:xfrm>
          <a:prstGeom prst="rect">
            <a:avLst/>
          </a:prstGeom>
        </p:spPr>
      </p:pic>
    </p:spTree>
    <p:extLst>
      <p:ext uri="{BB962C8B-B14F-4D97-AF65-F5344CB8AC3E}">
        <p14:creationId xmlns:p14="http://schemas.microsoft.com/office/powerpoint/2010/main" val="3672502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Applications</a:t>
            </a:r>
            <a:endParaRPr lang="en-IN" dirty="0"/>
          </a:p>
        </p:txBody>
      </p:sp>
      <p:sp>
        <p:nvSpPr>
          <p:cNvPr id="3" name="Content Placeholder 2"/>
          <p:cNvSpPr>
            <a:spLocks noGrp="1"/>
          </p:cNvSpPr>
          <p:nvPr>
            <p:ph idx="1"/>
          </p:nvPr>
        </p:nvSpPr>
        <p:spPr>
          <a:xfrm>
            <a:off x="395789" y="1524000"/>
            <a:ext cx="8229600" cy="4525963"/>
          </a:xfrm>
        </p:spPr>
        <p:txBody>
          <a:bodyPr/>
          <a:lstStyle/>
          <a:p>
            <a:r>
              <a:rPr lang="en-US" dirty="0"/>
              <a:t>Netflix</a:t>
            </a:r>
          </a:p>
          <a:p>
            <a:r>
              <a:rPr lang="en-US" dirty="0"/>
              <a:t>HULU</a:t>
            </a:r>
          </a:p>
          <a:p>
            <a:r>
              <a:rPr lang="en-US" dirty="0"/>
              <a:t>Amazon Prime</a:t>
            </a:r>
          </a:p>
          <a:p>
            <a:r>
              <a:rPr lang="en-US" dirty="0" err="1"/>
              <a:t>Youtube</a:t>
            </a:r>
            <a:endParaRPr lang="en-US" dirty="0"/>
          </a:p>
          <a:p>
            <a:r>
              <a:rPr lang="en-US" dirty="0"/>
              <a:t>IMDB</a:t>
            </a:r>
          </a:p>
          <a:p>
            <a:r>
              <a:rPr lang="en-US" dirty="0" err="1"/>
              <a:t>Crakle</a:t>
            </a:r>
            <a:endParaRPr lang="en-US" dirty="0"/>
          </a:p>
          <a:p>
            <a:pPr marL="0" indent="0">
              <a:buNone/>
            </a:pPr>
            <a:r>
              <a:rPr lang="en-US" dirty="0"/>
              <a:t>And many more ….</a:t>
            </a:r>
            <a:endParaRPr lang="en-IN" dirty="0"/>
          </a:p>
        </p:txBody>
      </p:sp>
      <p:sp>
        <p:nvSpPr>
          <p:cNvPr id="4" name="Footer Placeholder 3"/>
          <p:cNvSpPr>
            <a:spLocks noGrp="1"/>
          </p:cNvSpPr>
          <p:nvPr>
            <p:ph type="ftr" sz="quarter" idx="11"/>
          </p:nvPr>
        </p:nvSpPr>
        <p:spPr/>
        <p:txBody>
          <a:bodyPr/>
          <a:lstStyle/>
          <a:p>
            <a:r>
              <a:rPr lang="en-US"/>
              <a:t>Dept. of Computer Engineering, RMDSSOE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064878"/>
            <a:ext cx="1743075" cy="153828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2912" y="4429709"/>
            <a:ext cx="2300288" cy="1600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0982" y="4405646"/>
            <a:ext cx="1866399" cy="152876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9295" y="3064878"/>
            <a:ext cx="2009775" cy="115820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9295" y="1981200"/>
            <a:ext cx="2009775" cy="1013076"/>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37585" y="1979613"/>
            <a:ext cx="2438400" cy="1404938"/>
          </a:xfrm>
          <a:prstGeom prst="rect">
            <a:avLst/>
          </a:prstGeom>
        </p:spPr>
      </p:pic>
    </p:spTree>
    <p:extLst>
      <p:ext uri="{BB962C8B-B14F-4D97-AF65-F5344CB8AC3E}">
        <p14:creationId xmlns:p14="http://schemas.microsoft.com/office/powerpoint/2010/main" val="4219936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endParaRPr lang="en-IN" dirty="0"/>
          </a:p>
        </p:txBody>
      </p:sp>
      <p:sp>
        <p:nvSpPr>
          <p:cNvPr id="3" name="Content Placeholder 2"/>
          <p:cNvSpPr>
            <a:spLocks noGrp="1"/>
          </p:cNvSpPr>
          <p:nvPr>
            <p:ph idx="1"/>
          </p:nvPr>
        </p:nvSpPr>
        <p:spPr/>
        <p:txBody>
          <a:bodyPr>
            <a:normAutofit/>
          </a:bodyPr>
          <a:lstStyle/>
          <a:p>
            <a:pPr marL="394335" marR="5080" indent="-382270">
              <a:lnSpc>
                <a:spcPct val="115599"/>
              </a:lnSpc>
              <a:spcBef>
                <a:spcPts val="100"/>
              </a:spcBef>
              <a:buFont typeface="Arial"/>
              <a:buChar char="●"/>
              <a:tabLst>
                <a:tab pos="394335" algn="l"/>
                <a:tab pos="394970" algn="l"/>
              </a:tabLst>
            </a:pPr>
            <a:r>
              <a:rPr lang="en-US" sz="1800" spc="-35" dirty="0">
                <a:solidFill>
                  <a:schemeClr val="tx1">
                    <a:lumMod val="85000"/>
                    <a:lumOff val="15000"/>
                  </a:schemeClr>
                </a:solidFill>
                <a:latin typeface="Arial" panose="020B0604020202020204" pitchFamily="34" charset="0"/>
                <a:cs typeface="Arial" panose="020B0604020202020204" pitchFamily="34" charset="0"/>
              </a:rPr>
              <a:t>In</a:t>
            </a:r>
            <a:r>
              <a:rPr lang="en-US" sz="1800" spc="-90" dirty="0">
                <a:solidFill>
                  <a:schemeClr val="tx1">
                    <a:lumMod val="85000"/>
                    <a:lumOff val="15000"/>
                  </a:schemeClr>
                </a:solidFill>
                <a:latin typeface="Arial" panose="020B0604020202020204" pitchFamily="34" charset="0"/>
                <a:cs typeface="Arial" panose="020B0604020202020204" pitchFamily="34" charset="0"/>
              </a:rPr>
              <a:t> </a:t>
            </a:r>
            <a:r>
              <a:rPr lang="en-US" sz="1800" spc="-40" dirty="0">
                <a:solidFill>
                  <a:schemeClr val="tx1">
                    <a:lumMod val="85000"/>
                    <a:lumOff val="15000"/>
                  </a:schemeClr>
                </a:solidFill>
                <a:latin typeface="Arial" panose="020B0604020202020204" pitchFamily="34" charset="0"/>
                <a:cs typeface="Arial" panose="020B0604020202020204" pitchFamily="34" charset="0"/>
              </a:rPr>
              <a:t>collaborative</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100" dirty="0">
                <a:solidFill>
                  <a:schemeClr val="tx1">
                    <a:lumMod val="85000"/>
                    <a:lumOff val="15000"/>
                  </a:schemeClr>
                </a:solidFill>
                <a:latin typeface="Arial" panose="020B0604020202020204" pitchFamily="34" charset="0"/>
                <a:cs typeface="Arial" panose="020B0604020202020204" pitchFamily="34" charset="0"/>
              </a:rPr>
              <a:t>filtering,</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5" dirty="0">
                <a:solidFill>
                  <a:schemeClr val="tx1">
                    <a:lumMod val="85000"/>
                    <a:lumOff val="15000"/>
                  </a:schemeClr>
                </a:solidFill>
                <a:latin typeface="Arial" panose="020B0604020202020204" pitchFamily="34" charset="0"/>
                <a:cs typeface="Arial" panose="020B0604020202020204" pitchFamily="34" charset="0"/>
              </a:rPr>
              <a:t>we</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10" dirty="0">
                <a:solidFill>
                  <a:schemeClr val="tx1">
                    <a:lumMod val="85000"/>
                    <a:lumOff val="15000"/>
                  </a:schemeClr>
                </a:solidFill>
                <a:latin typeface="Arial" panose="020B0604020202020204" pitchFamily="34" charset="0"/>
                <a:cs typeface="Arial" panose="020B0604020202020204" pitchFamily="34" charset="0"/>
              </a:rPr>
              <a:t>have</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dirty="0">
                <a:solidFill>
                  <a:schemeClr val="tx1">
                    <a:lumMod val="85000"/>
                    <a:lumOff val="15000"/>
                  </a:schemeClr>
                </a:solidFill>
                <a:latin typeface="Arial" panose="020B0604020202020204" pitchFamily="34" charset="0"/>
                <a:cs typeface="Arial" panose="020B0604020202020204" pitchFamily="34" charset="0"/>
              </a:rPr>
              <a:t>a</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20" dirty="0">
                <a:solidFill>
                  <a:schemeClr val="tx1">
                    <a:lumMod val="85000"/>
                    <a:lumOff val="15000"/>
                  </a:schemeClr>
                </a:solidFill>
                <a:latin typeface="Arial" panose="020B0604020202020204" pitchFamily="34" charset="0"/>
                <a:cs typeface="Arial" panose="020B0604020202020204" pitchFamily="34" charset="0"/>
              </a:rPr>
              <a:t>problem</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55" dirty="0">
                <a:solidFill>
                  <a:schemeClr val="tx1">
                    <a:lumMod val="85000"/>
                    <a:lumOff val="15000"/>
                  </a:schemeClr>
                </a:solidFill>
                <a:latin typeface="Arial" panose="020B0604020202020204" pitchFamily="34" charset="0"/>
                <a:cs typeface="Arial" panose="020B0604020202020204" pitchFamily="34" charset="0"/>
              </a:rPr>
              <a:t>of</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25" dirty="0">
                <a:solidFill>
                  <a:schemeClr val="tx1">
                    <a:lumMod val="85000"/>
                    <a:lumOff val="15000"/>
                  </a:schemeClr>
                </a:solidFill>
                <a:latin typeface="Arial" panose="020B0604020202020204" pitchFamily="34" charset="0"/>
                <a:cs typeface="Arial" panose="020B0604020202020204" pitchFamily="34" charset="0"/>
              </a:rPr>
              <a:t>sparsity</a:t>
            </a:r>
            <a:r>
              <a:rPr lang="en-US" sz="1800" spc="-90" dirty="0">
                <a:solidFill>
                  <a:schemeClr val="tx1">
                    <a:lumMod val="85000"/>
                    <a:lumOff val="15000"/>
                  </a:schemeClr>
                </a:solidFill>
                <a:latin typeface="Arial" panose="020B0604020202020204" pitchFamily="34" charset="0"/>
                <a:cs typeface="Arial" panose="020B0604020202020204" pitchFamily="34" charset="0"/>
              </a:rPr>
              <a:t> </a:t>
            </a:r>
            <a:r>
              <a:rPr lang="en-US" sz="1800" spc="-55" dirty="0">
                <a:solidFill>
                  <a:schemeClr val="tx1">
                    <a:lumMod val="85000"/>
                    <a:lumOff val="15000"/>
                  </a:schemeClr>
                </a:solidFill>
                <a:latin typeface="Arial" panose="020B0604020202020204" pitchFamily="34" charset="0"/>
                <a:cs typeface="Arial" panose="020B0604020202020204" pitchFamily="34" charset="0"/>
              </a:rPr>
              <a:t>of</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90" dirty="0">
                <a:solidFill>
                  <a:schemeClr val="tx1">
                    <a:lumMod val="85000"/>
                    <a:lumOff val="15000"/>
                  </a:schemeClr>
                </a:solidFill>
                <a:latin typeface="Arial" panose="020B0604020202020204" pitchFamily="34" charset="0"/>
                <a:cs typeface="Arial" panose="020B0604020202020204" pitchFamily="34" charset="0"/>
              </a:rPr>
              <a:t>data.</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10" dirty="0">
                <a:solidFill>
                  <a:schemeClr val="tx1">
                    <a:lumMod val="85000"/>
                    <a:lumOff val="15000"/>
                  </a:schemeClr>
                </a:solidFill>
                <a:latin typeface="Arial" panose="020B0604020202020204" pitchFamily="34" charset="0"/>
                <a:cs typeface="Arial" panose="020B0604020202020204" pitchFamily="34" charset="0"/>
              </a:rPr>
              <a:t>Very  </a:t>
            </a:r>
            <a:r>
              <a:rPr lang="en-US" sz="1800" spc="-55" dirty="0">
                <a:solidFill>
                  <a:schemeClr val="tx1">
                    <a:lumMod val="85000"/>
                    <a:lumOff val="15000"/>
                  </a:schemeClr>
                </a:solidFill>
                <a:latin typeface="Arial" panose="020B0604020202020204" pitchFamily="34" charset="0"/>
                <a:cs typeface="Arial" panose="020B0604020202020204" pitchFamily="34" charset="0"/>
              </a:rPr>
              <a:t>few </a:t>
            </a:r>
            <a:r>
              <a:rPr lang="en-US" sz="1800" spc="30" dirty="0">
                <a:solidFill>
                  <a:schemeClr val="tx1">
                    <a:lumMod val="85000"/>
                    <a:lumOff val="15000"/>
                  </a:schemeClr>
                </a:solidFill>
                <a:latin typeface="Arial" panose="020B0604020202020204" pitchFamily="34" charset="0"/>
                <a:cs typeface="Arial" panose="020B0604020202020204" pitchFamily="34" charset="0"/>
              </a:rPr>
              <a:t>users </a:t>
            </a:r>
            <a:r>
              <a:rPr lang="en-US" sz="1800" spc="-60" dirty="0">
                <a:solidFill>
                  <a:schemeClr val="tx1">
                    <a:lumMod val="85000"/>
                    <a:lumOff val="15000"/>
                  </a:schemeClr>
                </a:solidFill>
                <a:latin typeface="Arial" panose="020B0604020202020204" pitchFamily="34" charset="0"/>
                <a:cs typeface="Arial" panose="020B0604020202020204" pitchFamily="34" charset="0"/>
              </a:rPr>
              <a:t>actually </a:t>
            </a:r>
            <a:r>
              <a:rPr lang="en-US" sz="1800" spc="-75" dirty="0">
                <a:solidFill>
                  <a:schemeClr val="tx1">
                    <a:lumMod val="85000"/>
                    <a:lumOff val="15000"/>
                  </a:schemeClr>
                </a:solidFill>
                <a:latin typeface="Arial" panose="020B0604020202020204" pitchFamily="34" charset="0"/>
                <a:cs typeface="Arial" panose="020B0604020202020204" pitchFamily="34" charset="0"/>
              </a:rPr>
              <a:t>rate </a:t>
            </a:r>
            <a:r>
              <a:rPr lang="en-US" sz="1800" spc="-55" dirty="0">
                <a:solidFill>
                  <a:schemeClr val="tx1">
                    <a:lumMod val="85000"/>
                    <a:lumOff val="15000"/>
                  </a:schemeClr>
                </a:solidFill>
                <a:latin typeface="Arial" panose="020B0604020202020204" pitchFamily="34" charset="0"/>
                <a:cs typeface="Arial" panose="020B0604020202020204" pitchFamily="34" charset="0"/>
              </a:rPr>
              <a:t>the </a:t>
            </a:r>
            <a:r>
              <a:rPr lang="en-US" sz="1800" spc="25" dirty="0">
                <a:solidFill>
                  <a:schemeClr val="tx1">
                    <a:lumMod val="85000"/>
                    <a:lumOff val="15000"/>
                  </a:schemeClr>
                </a:solidFill>
                <a:latin typeface="Arial" panose="020B0604020202020204" pitchFamily="34" charset="0"/>
                <a:cs typeface="Arial" panose="020B0604020202020204" pitchFamily="34" charset="0"/>
              </a:rPr>
              <a:t>same</a:t>
            </a:r>
            <a:r>
              <a:rPr lang="en-US" sz="1800" spc="-330" dirty="0">
                <a:solidFill>
                  <a:schemeClr val="tx1">
                    <a:lumMod val="85000"/>
                    <a:lumOff val="15000"/>
                  </a:schemeClr>
                </a:solidFill>
                <a:latin typeface="Arial" panose="020B0604020202020204" pitchFamily="34" charset="0"/>
                <a:cs typeface="Arial" panose="020B0604020202020204" pitchFamily="34" charset="0"/>
              </a:rPr>
              <a:t> </a:t>
            </a:r>
            <a:r>
              <a:rPr lang="en-US" sz="1800" spc="-60" dirty="0">
                <a:solidFill>
                  <a:schemeClr val="tx1">
                    <a:lumMod val="85000"/>
                    <a:lumOff val="15000"/>
                  </a:schemeClr>
                </a:solidFill>
                <a:latin typeface="Arial" panose="020B0604020202020204" pitchFamily="34" charset="0"/>
                <a:cs typeface="Arial" panose="020B0604020202020204" pitchFamily="34" charset="0"/>
              </a:rPr>
              <a:t>movie.</a:t>
            </a:r>
            <a:endParaRPr lang="en-US" sz="1800" dirty="0">
              <a:solidFill>
                <a:schemeClr val="tx1">
                  <a:lumMod val="85000"/>
                  <a:lumOff val="15000"/>
                </a:schemeClr>
              </a:solidFill>
              <a:latin typeface="Arial" panose="020B0604020202020204" pitchFamily="34" charset="0"/>
              <a:cs typeface="Arial" panose="020B0604020202020204" pitchFamily="34" charset="0"/>
            </a:endParaRPr>
          </a:p>
          <a:p>
            <a:pPr marL="394335" marR="232410" indent="-382270">
              <a:lnSpc>
                <a:spcPct val="115599"/>
              </a:lnSpc>
              <a:buFont typeface="Arial"/>
              <a:buChar char="●"/>
              <a:tabLst>
                <a:tab pos="394335" algn="l"/>
                <a:tab pos="394970" algn="l"/>
              </a:tabLst>
            </a:pPr>
            <a:r>
              <a:rPr lang="en-US" sz="1800" spc="45" dirty="0">
                <a:solidFill>
                  <a:schemeClr val="tx1">
                    <a:lumMod val="85000"/>
                    <a:lumOff val="15000"/>
                  </a:schemeClr>
                </a:solidFill>
                <a:latin typeface="Arial" panose="020B0604020202020204" pitchFamily="34" charset="0"/>
                <a:cs typeface="Arial" panose="020B0604020202020204" pitchFamily="34" charset="0"/>
              </a:rPr>
              <a:t>We</a:t>
            </a:r>
            <a:r>
              <a:rPr lang="en-US" sz="1800" spc="-90" dirty="0">
                <a:solidFill>
                  <a:schemeClr val="tx1">
                    <a:lumMod val="85000"/>
                    <a:lumOff val="15000"/>
                  </a:schemeClr>
                </a:solidFill>
                <a:latin typeface="Arial" panose="020B0604020202020204" pitchFamily="34" charset="0"/>
                <a:cs typeface="Arial" panose="020B0604020202020204" pitchFamily="34" charset="0"/>
              </a:rPr>
              <a:t> </a:t>
            </a:r>
            <a:r>
              <a:rPr lang="en-US" sz="1800" dirty="0">
                <a:solidFill>
                  <a:schemeClr val="tx1">
                    <a:lumMod val="85000"/>
                    <a:lumOff val="15000"/>
                  </a:schemeClr>
                </a:solidFill>
                <a:latin typeface="Arial" panose="020B0604020202020204" pitchFamily="34" charset="0"/>
                <a:cs typeface="Arial" panose="020B0604020202020204" pitchFamily="34" charset="0"/>
              </a:rPr>
              <a:t>can</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50" dirty="0">
                <a:solidFill>
                  <a:schemeClr val="tx1">
                    <a:lumMod val="85000"/>
                    <a:lumOff val="15000"/>
                  </a:schemeClr>
                </a:solidFill>
                <a:latin typeface="Arial" panose="020B0604020202020204" pitchFamily="34" charset="0"/>
                <a:cs typeface="Arial" panose="020B0604020202020204" pitchFamily="34" charset="0"/>
              </a:rPr>
              <a:t>use</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15" dirty="0">
                <a:solidFill>
                  <a:schemeClr val="tx1">
                    <a:lumMod val="85000"/>
                    <a:lumOff val="15000"/>
                  </a:schemeClr>
                </a:solidFill>
                <a:latin typeface="Arial" panose="020B0604020202020204" pitchFamily="34" charset="0"/>
                <a:cs typeface="Arial" panose="020B0604020202020204" pitchFamily="34" charset="0"/>
              </a:rPr>
              <a:t>Clustering</a:t>
            </a:r>
            <a:r>
              <a:rPr lang="en-US" sz="1800" spc="-90" dirty="0">
                <a:solidFill>
                  <a:schemeClr val="tx1">
                    <a:lumMod val="85000"/>
                    <a:lumOff val="15000"/>
                  </a:schemeClr>
                </a:solidFill>
                <a:latin typeface="Arial" panose="020B0604020202020204" pitchFamily="34" charset="0"/>
                <a:cs typeface="Arial" panose="020B0604020202020204" pitchFamily="34" charset="0"/>
              </a:rPr>
              <a:t> </a:t>
            </a:r>
            <a:r>
              <a:rPr lang="en-US" sz="1800" spc="-15" dirty="0">
                <a:solidFill>
                  <a:schemeClr val="tx1">
                    <a:lumMod val="85000"/>
                    <a:lumOff val="15000"/>
                  </a:schemeClr>
                </a:solidFill>
                <a:latin typeface="Arial" panose="020B0604020202020204" pitchFamily="34" charset="0"/>
                <a:cs typeface="Arial" panose="020B0604020202020204" pitchFamily="34" charset="0"/>
              </a:rPr>
              <a:t>Algorithms</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55" dirty="0">
                <a:solidFill>
                  <a:schemeClr val="tx1">
                    <a:lumMod val="85000"/>
                    <a:lumOff val="15000"/>
                  </a:schemeClr>
                </a:solidFill>
                <a:latin typeface="Arial" panose="020B0604020202020204" pitchFamily="34" charset="0"/>
                <a:cs typeface="Arial" panose="020B0604020202020204" pitchFamily="34" charset="0"/>
              </a:rPr>
              <a:t>like</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40" dirty="0">
                <a:solidFill>
                  <a:schemeClr val="tx1">
                    <a:lumMod val="85000"/>
                    <a:lumOff val="15000"/>
                  </a:schemeClr>
                </a:solidFill>
                <a:latin typeface="Arial" panose="020B0604020202020204" pitchFamily="34" charset="0"/>
                <a:cs typeface="Arial" panose="020B0604020202020204" pitchFamily="34" charset="0"/>
              </a:rPr>
              <a:t>K-Means</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70" dirty="0">
                <a:solidFill>
                  <a:schemeClr val="tx1">
                    <a:lumMod val="85000"/>
                    <a:lumOff val="15000"/>
                  </a:schemeClr>
                </a:solidFill>
                <a:latin typeface="Arial" panose="020B0604020202020204" pitchFamily="34" charset="0"/>
                <a:cs typeface="Arial" panose="020B0604020202020204" pitchFamily="34" charset="0"/>
              </a:rPr>
              <a:t>to</a:t>
            </a:r>
            <a:r>
              <a:rPr lang="en-US" sz="1800" spc="-90" dirty="0">
                <a:solidFill>
                  <a:schemeClr val="tx1">
                    <a:lumMod val="85000"/>
                    <a:lumOff val="15000"/>
                  </a:schemeClr>
                </a:solidFill>
                <a:latin typeface="Arial" panose="020B0604020202020204" pitchFamily="34" charset="0"/>
                <a:cs typeface="Arial" panose="020B0604020202020204" pitchFamily="34" charset="0"/>
              </a:rPr>
              <a:t> </a:t>
            </a:r>
            <a:r>
              <a:rPr lang="en-US" sz="1800" spc="-45" dirty="0">
                <a:solidFill>
                  <a:schemeClr val="tx1">
                    <a:lumMod val="85000"/>
                    <a:lumOff val="15000"/>
                  </a:schemeClr>
                </a:solidFill>
                <a:latin typeface="Arial" panose="020B0604020202020204" pitchFamily="34" charset="0"/>
                <a:cs typeface="Arial" panose="020B0604020202020204" pitchFamily="34" charset="0"/>
              </a:rPr>
              <a:t>cluster</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45" dirty="0">
                <a:solidFill>
                  <a:schemeClr val="tx1">
                    <a:lumMod val="85000"/>
                    <a:lumOff val="15000"/>
                  </a:schemeClr>
                </a:solidFill>
                <a:latin typeface="Arial" panose="020B0604020202020204" pitchFamily="34" charset="0"/>
                <a:cs typeface="Arial" panose="020B0604020202020204" pitchFamily="34" charset="0"/>
              </a:rPr>
              <a:t>items</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25" dirty="0">
                <a:solidFill>
                  <a:schemeClr val="tx1">
                    <a:lumMod val="85000"/>
                    <a:lumOff val="15000"/>
                  </a:schemeClr>
                </a:solidFill>
                <a:latin typeface="Arial" panose="020B0604020202020204" pitchFamily="34" charset="0"/>
                <a:cs typeface="Arial" panose="020B0604020202020204" pitchFamily="34" charset="0"/>
              </a:rPr>
              <a:t>or  </a:t>
            </a:r>
            <a:r>
              <a:rPr lang="en-US" sz="1800" spc="30" dirty="0">
                <a:solidFill>
                  <a:schemeClr val="tx1">
                    <a:lumMod val="85000"/>
                    <a:lumOff val="15000"/>
                  </a:schemeClr>
                </a:solidFill>
                <a:latin typeface="Arial" panose="020B0604020202020204" pitchFamily="34" charset="0"/>
                <a:cs typeface="Arial" panose="020B0604020202020204" pitchFamily="34" charset="0"/>
              </a:rPr>
              <a:t>users</a:t>
            </a:r>
            <a:r>
              <a:rPr lang="en-US" sz="1800" spc="-95" dirty="0">
                <a:solidFill>
                  <a:schemeClr val="tx1">
                    <a:lumMod val="85000"/>
                    <a:lumOff val="15000"/>
                  </a:schemeClr>
                </a:solidFill>
                <a:latin typeface="Arial" panose="020B0604020202020204" pitchFamily="34" charset="0"/>
                <a:cs typeface="Arial" panose="020B0604020202020204" pitchFamily="34" charset="0"/>
              </a:rPr>
              <a:t> </a:t>
            </a:r>
            <a:r>
              <a:rPr lang="en-US" sz="1800" spc="-25" dirty="0">
                <a:solidFill>
                  <a:schemeClr val="tx1">
                    <a:lumMod val="85000"/>
                    <a:lumOff val="15000"/>
                  </a:schemeClr>
                </a:solidFill>
                <a:latin typeface="Arial" panose="020B0604020202020204" pitchFamily="34" charset="0"/>
                <a:cs typeface="Arial" panose="020B0604020202020204" pitchFamily="34" charset="0"/>
              </a:rPr>
              <a:t>or</a:t>
            </a:r>
            <a:r>
              <a:rPr lang="en-US" sz="1800" spc="-90" dirty="0">
                <a:solidFill>
                  <a:schemeClr val="tx1">
                    <a:lumMod val="85000"/>
                    <a:lumOff val="15000"/>
                  </a:schemeClr>
                </a:solidFill>
                <a:latin typeface="Arial" panose="020B0604020202020204" pitchFamily="34" charset="0"/>
                <a:cs typeface="Arial" panose="020B0604020202020204" pitchFamily="34" charset="0"/>
              </a:rPr>
              <a:t> </a:t>
            </a:r>
            <a:r>
              <a:rPr lang="en-US" sz="1800" spc="-25" dirty="0">
                <a:solidFill>
                  <a:schemeClr val="tx1">
                    <a:lumMod val="85000"/>
                    <a:lumOff val="15000"/>
                  </a:schemeClr>
                </a:solidFill>
                <a:latin typeface="Arial" panose="020B0604020202020204" pitchFamily="34" charset="0"/>
                <a:cs typeface="Arial" panose="020B0604020202020204" pitchFamily="34" charset="0"/>
              </a:rPr>
              <a:t>both</a:t>
            </a:r>
            <a:r>
              <a:rPr lang="en-US" sz="1800" spc="-90" dirty="0">
                <a:solidFill>
                  <a:schemeClr val="tx1">
                    <a:lumMod val="85000"/>
                    <a:lumOff val="15000"/>
                  </a:schemeClr>
                </a:solidFill>
                <a:latin typeface="Arial" panose="020B0604020202020204" pitchFamily="34" charset="0"/>
                <a:cs typeface="Arial" panose="020B0604020202020204" pitchFamily="34" charset="0"/>
              </a:rPr>
              <a:t> </a:t>
            </a:r>
            <a:r>
              <a:rPr lang="en-US" sz="1800" dirty="0">
                <a:solidFill>
                  <a:schemeClr val="tx1">
                    <a:lumMod val="85000"/>
                    <a:lumOff val="15000"/>
                  </a:schemeClr>
                </a:solidFill>
                <a:latin typeface="Arial" panose="020B0604020202020204" pitchFamily="34" charset="0"/>
                <a:cs typeface="Arial" panose="020B0604020202020204" pitchFamily="34" charset="0"/>
              </a:rPr>
              <a:t>based</a:t>
            </a:r>
            <a:r>
              <a:rPr lang="en-US" sz="1800" spc="-90" dirty="0">
                <a:solidFill>
                  <a:schemeClr val="tx1">
                    <a:lumMod val="85000"/>
                    <a:lumOff val="15000"/>
                  </a:schemeClr>
                </a:solidFill>
                <a:latin typeface="Arial" panose="020B0604020202020204" pitchFamily="34" charset="0"/>
                <a:cs typeface="Arial" panose="020B0604020202020204" pitchFamily="34" charset="0"/>
              </a:rPr>
              <a:t> </a:t>
            </a:r>
            <a:r>
              <a:rPr lang="en-US" sz="1800" spc="40" dirty="0">
                <a:solidFill>
                  <a:schemeClr val="tx1">
                    <a:lumMod val="85000"/>
                    <a:lumOff val="15000"/>
                  </a:schemeClr>
                </a:solidFill>
                <a:latin typeface="Arial" panose="020B0604020202020204" pitchFamily="34" charset="0"/>
                <a:cs typeface="Arial" panose="020B0604020202020204" pitchFamily="34" charset="0"/>
              </a:rPr>
              <a:t>on</a:t>
            </a:r>
            <a:r>
              <a:rPr lang="en-US" sz="1800" spc="-90" dirty="0">
                <a:solidFill>
                  <a:schemeClr val="tx1">
                    <a:lumMod val="85000"/>
                    <a:lumOff val="15000"/>
                  </a:schemeClr>
                </a:solidFill>
                <a:latin typeface="Arial" panose="020B0604020202020204" pitchFamily="34" charset="0"/>
                <a:cs typeface="Arial" panose="020B0604020202020204" pitchFamily="34" charset="0"/>
              </a:rPr>
              <a:t> </a:t>
            </a:r>
            <a:r>
              <a:rPr lang="en-US" sz="1800" spc="-80" dirty="0">
                <a:solidFill>
                  <a:schemeClr val="tx1">
                    <a:lumMod val="85000"/>
                    <a:lumOff val="15000"/>
                  </a:schemeClr>
                </a:solidFill>
                <a:latin typeface="Arial" panose="020B0604020202020204" pitchFamily="34" charset="0"/>
                <a:cs typeface="Arial" panose="020B0604020202020204" pitchFamily="34" charset="0"/>
              </a:rPr>
              <a:t>their</a:t>
            </a:r>
            <a:r>
              <a:rPr lang="en-US" sz="1800" spc="-95" dirty="0">
                <a:solidFill>
                  <a:schemeClr val="tx1">
                    <a:lumMod val="85000"/>
                    <a:lumOff val="15000"/>
                  </a:schemeClr>
                </a:solidFill>
                <a:latin typeface="Arial" panose="020B0604020202020204" pitchFamily="34" charset="0"/>
                <a:cs typeface="Arial" panose="020B0604020202020204" pitchFamily="34" charset="0"/>
              </a:rPr>
              <a:t> </a:t>
            </a:r>
            <a:r>
              <a:rPr lang="en-US" sz="1800" spc="-85" dirty="0">
                <a:solidFill>
                  <a:schemeClr val="tx1">
                    <a:lumMod val="85000"/>
                    <a:lumOff val="15000"/>
                  </a:schemeClr>
                </a:solidFill>
                <a:latin typeface="Arial" panose="020B0604020202020204" pitchFamily="34" charset="0"/>
                <a:cs typeface="Arial" panose="020B0604020202020204" pitchFamily="34" charset="0"/>
              </a:rPr>
              <a:t>attributes.</a:t>
            </a:r>
            <a:endParaRPr lang="en-US" sz="1800" dirty="0">
              <a:solidFill>
                <a:schemeClr val="tx1">
                  <a:lumMod val="85000"/>
                  <a:lumOff val="15000"/>
                </a:schemeClr>
              </a:solidFill>
              <a:latin typeface="Arial" panose="020B0604020202020204" pitchFamily="34" charset="0"/>
              <a:cs typeface="Arial" panose="020B0604020202020204" pitchFamily="34" charset="0"/>
            </a:endParaRPr>
          </a:p>
          <a:p>
            <a:pPr marL="394335" marR="575310" indent="-382270">
              <a:lnSpc>
                <a:spcPct val="115599"/>
              </a:lnSpc>
              <a:buFont typeface="Arial"/>
              <a:buChar char="●"/>
              <a:tabLst>
                <a:tab pos="394335" algn="l"/>
                <a:tab pos="394970" algn="l"/>
              </a:tabLst>
            </a:pPr>
            <a:r>
              <a:rPr lang="en-US" sz="1800" spc="-35" dirty="0">
                <a:solidFill>
                  <a:schemeClr val="tx1">
                    <a:lumMod val="85000"/>
                    <a:lumOff val="15000"/>
                  </a:schemeClr>
                </a:solidFill>
                <a:latin typeface="Arial" panose="020B0604020202020204" pitchFamily="34" charset="0"/>
                <a:cs typeface="Arial" panose="020B0604020202020204" pitchFamily="34" charset="0"/>
              </a:rPr>
              <a:t>In</a:t>
            </a:r>
            <a:r>
              <a:rPr lang="en-US" sz="1800" spc="-90" dirty="0">
                <a:solidFill>
                  <a:schemeClr val="tx1">
                    <a:lumMod val="85000"/>
                    <a:lumOff val="15000"/>
                  </a:schemeClr>
                </a:solidFill>
                <a:latin typeface="Arial" panose="020B0604020202020204" pitchFamily="34" charset="0"/>
                <a:cs typeface="Arial" panose="020B0604020202020204" pitchFamily="34" charset="0"/>
              </a:rPr>
              <a:t> </a:t>
            </a:r>
            <a:r>
              <a:rPr lang="en-US" sz="1800" spc="-55" dirty="0">
                <a:solidFill>
                  <a:schemeClr val="tx1">
                    <a:lumMod val="85000"/>
                    <a:lumOff val="15000"/>
                  </a:schemeClr>
                </a:solidFill>
                <a:latin typeface="Arial" panose="020B0604020202020204" pitchFamily="34" charset="0"/>
                <a:cs typeface="Arial" panose="020B0604020202020204" pitchFamily="34" charset="0"/>
              </a:rPr>
              <a:t>the</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30" dirty="0">
                <a:solidFill>
                  <a:schemeClr val="tx1">
                    <a:lumMod val="85000"/>
                    <a:lumOff val="15000"/>
                  </a:schemeClr>
                </a:solidFill>
                <a:latin typeface="Arial" panose="020B0604020202020204" pitchFamily="34" charset="0"/>
                <a:cs typeface="Arial" panose="020B0604020202020204" pitchFamily="34" charset="0"/>
              </a:rPr>
              <a:t>hybrid</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30" dirty="0">
                <a:solidFill>
                  <a:schemeClr val="tx1">
                    <a:lumMod val="85000"/>
                    <a:lumOff val="15000"/>
                  </a:schemeClr>
                </a:solidFill>
                <a:latin typeface="Arial" panose="020B0604020202020204" pitchFamily="34" charset="0"/>
                <a:cs typeface="Arial" panose="020B0604020202020204" pitchFamily="34" charset="0"/>
              </a:rPr>
              <a:t>approach,</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5" dirty="0">
                <a:solidFill>
                  <a:schemeClr val="tx1">
                    <a:lumMod val="85000"/>
                    <a:lumOff val="15000"/>
                  </a:schemeClr>
                </a:solidFill>
                <a:latin typeface="Arial" panose="020B0604020202020204" pitchFamily="34" charset="0"/>
                <a:cs typeface="Arial" panose="020B0604020202020204" pitchFamily="34" charset="0"/>
              </a:rPr>
              <a:t>we</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dirty="0">
                <a:solidFill>
                  <a:schemeClr val="tx1">
                    <a:lumMod val="85000"/>
                    <a:lumOff val="15000"/>
                  </a:schemeClr>
                </a:solidFill>
                <a:latin typeface="Arial" panose="020B0604020202020204" pitchFamily="34" charset="0"/>
                <a:cs typeface="Arial" panose="020B0604020202020204" pitchFamily="34" charset="0"/>
              </a:rPr>
              <a:t>can</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50" dirty="0">
                <a:solidFill>
                  <a:schemeClr val="tx1">
                    <a:lumMod val="85000"/>
                    <a:lumOff val="15000"/>
                  </a:schemeClr>
                </a:solidFill>
                <a:latin typeface="Arial" panose="020B0604020202020204" pitchFamily="34" charset="0"/>
                <a:cs typeface="Arial" panose="020B0604020202020204" pitchFamily="34" charset="0"/>
              </a:rPr>
              <a:t>use</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15" dirty="0">
                <a:solidFill>
                  <a:schemeClr val="tx1">
                    <a:lumMod val="85000"/>
                    <a:lumOff val="15000"/>
                  </a:schemeClr>
                </a:solidFill>
                <a:latin typeface="Arial" panose="020B0604020202020204" pitchFamily="34" charset="0"/>
                <a:cs typeface="Arial" panose="020B0604020202020204" pitchFamily="34" charset="0"/>
              </a:rPr>
              <a:t>more</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40" dirty="0">
                <a:solidFill>
                  <a:schemeClr val="tx1">
                    <a:lumMod val="85000"/>
                    <a:lumOff val="15000"/>
                  </a:schemeClr>
                </a:solidFill>
                <a:latin typeface="Arial" panose="020B0604020202020204" pitchFamily="34" charset="0"/>
                <a:cs typeface="Arial" panose="020B0604020202020204" pitchFamily="34" charset="0"/>
              </a:rPr>
              <a:t>features</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70" dirty="0">
                <a:solidFill>
                  <a:schemeClr val="tx1">
                    <a:lumMod val="85000"/>
                    <a:lumOff val="15000"/>
                  </a:schemeClr>
                </a:solidFill>
                <a:latin typeface="Arial" panose="020B0604020202020204" pitchFamily="34" charset="0"/>
                <a:cs typeface="Arial" panose="020B0604020202020204" pitchFamily="34" charset="0"/>
              </a:rPr>
              <a:t>to</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10" dirty="0">
                <a:solidFill>
                  <a:schemeClr val="tx1">
                    <a:lumMod val="85000"/>
                    <a:lumOff val="15000"/>
                  </a:schemeClr>
                </a:solidFill>
                <a:latin typeface="Arial" panose="020B0604020202020204" pitchFamily="34" charset="0"/>
                <a:cs typeface="Arial" panose="020B0604020202020204" pitchFamily="34" charset="0"/>
              </a:rPr>
              <a:t>get</a:t>
            </a:r>
            <a:r>
              <a:rPr lang="en-US" sz="1800" spc="-85" dirty="0">
                <a:solidFill>
                  <a:schemeClr val="tx1">
                    <a:lumMod val="85000"/>
                    <a:lumOff val="15000"/>
                  </a:schemeClr>
                </a:solidFill>
                <a:latin typeface="Arial" panose="020B0604020202020204" pitchFamily="34" charset="0"/>
                <a:cs typeface="Arial" panose="020B0604020202020204" pitchFamily="34" charset="0"/>
              </a:rPr>
              <a:t> </a:t>
            </a:r>
            <a:r>
              <a:rPr lang="en-US" sz="1800" spc="-75" dirty="0">
                <a:solidFill>
                  <a:schemeClr val="tx1">
                    <a:lumMod val="85000"/>
                    <a:lumOff val="15000"/>
                  </a:schemeClr>
                </a:solidFill>
                <a:latin typeface="Arial" panose="020B0604020202020204" pitchFamily="34" charset="0"/>
                <a:cs typeface="Arial" panose="020B0604020202020204" pitchFamily="34" charset="0"/>
              </a:rPr>
              <a:t>better  </a:t>
            </a:r>
            <a:r>
              <a:rPr lang="en-US" sz="1800" spc="-45" dirty="0">
                <a:solidFill>
                  <a:schemeClr val="tx1">
                    <a:lumMod val="85000"/>
                    <a:lumOff val="15000"/>
                  </a:schemeClr>
                </a:solidFill>
                <a:latin typeface="Arial" panose="020B0604020202020204" pitchFamily="34" charset="0"/>
                <a:cs typeface="Arial" panose="020B0604020202020204" pitchFamily="34" charset="0"/>
              </a:rPr>
              <a:t>predictions. </a:t>
            </a:r>
            <a:endParaRPr lang="en-US" sz="1800" spc="-60" dirty="0">
              <a:solidFill>
                <a:schemeClr val="tx1">
                  <a:lumMod val="85000"/>
                  <a:lumOff val="15000"/>
                </a:schemeClr>
              </a:solidFill>
              <a:latin typeface="Arial" panose="020B0604020202020204" pitchFamily="34" charset="0"/>
              <a:cs typeface="Arial" panose="020B0604020202020204" pitchFamily="34" charset="0"/>
            </a:endParaRPr>
          </a:p>
          <a:p>
            <a:pPr marL="394335" marR="575310" indent="-382270">
              <a:lnSpc>
                <a:spcPct val="115599"/>
              </a:lnSpc>
              <a:buFont typeface="Arial"/>
              <a:buChar char="●"/>
              <a:tabLst>
                <a:tab pos="394335" algn="l"/>
                <a:tab pos="394970" algn="l"/>
              </a:tabLst>
            </a:pPr>
            <a:r>
              <a:rPr lang="en-US" sz="1800" dirty="0">
                <a:solidFill>
                  <a:schemeClr val="tx1">
                    <a:lumMod val="85000"/>
                    <a:lumOff val="15000"/>
                  </a:schemeClr>
                </a:solidFill>
                <a:latin typeface="Arial" panose="020B0604020202020204" pitchFamily="34" charset="0"/>
                <a:cs typeface="Arial" panose="020B0604020202020204" pitchFamily="34" charset="0"/>
              </a:rPr>
              <a:t>Neural Networks and Deep Learning have been all the rage the last couple of years in many different fields, and it appears that they are also helpful for solving recommendation system problems.</a:t>
            </a:r>
          </a:p>
          <a:p>
            <a:endParaRPr lang="en-IN" sz="1800" dirty="0"/>
          </a:p>
        </p:txBody>
      </p:sp>
      <p:sp>
        <p:nvSpPr>
          <p:cNvPr id="4" name="Footer Placeholder 3"/>
          <p:cNvSpPr>
            <a:spLocks noGrp="1"/>
          </p:cNvSpPr>
          <p:nvPr>
            <p:ph type="ftr" sz="quarter" idx="11"/>
          </p:nvPr>
        </p:nvSpPr>
        <p:spPr/>
        <p:txBody>
          <a:bodyPr/>
          <a:lstStyle/>
          <a:p>
            <a:r>
              <a:rPr lang="en-US"/>
              <a:t>Dept. of Computer Engineering, RMDSSOE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107608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normAutofit/>
          </a:bodyPr>
          <a:lstStyle/>
          <a:p>
            <a:r>
              <a:rPr lang="en-US" sz="1800" dirty="0">
                <a:solidFill>
                  <a:schemeClr val="tx1">
                    <a:lumMod val="85000"/>
                    <a:lumOff val="15000"/>
                  </a:schemeClr>
                </a:solidFill>
                <a:latin typeface="Arial" panose="020B0604020202020204" pitchFamily="34" charset="0"/>
                <a:cs typeface="Arial" panose="020B0604020202020204" pitchFamily="34" charset="0"/>
              </a:rPr>
              <a:t>Movie recommender system plays a significant role in identifying a set of movies for users based on user interest. Although many move recommendation systems are available for users, these systems have the limitation of not recommending the movie efficiently to the existing users.</a:t>
            </a:r>
          </a:p>
          <a:p>
            <a:endParaRPr lang="en-US" sz="1800" dirty="0">
              <a:solidFill>
                <a:schemeClr val="tx1">
                  <a:lumMod val="85000"/>
                  <a:lumOff val="15000"/>
                </a:schemeClr>
              </a:solidFill>
              <a:latin typeface="Arial" panose="020B0604020202020204" pitchFamily="34" charset="0"/>
              <a:cs typeface="Arial" panose="020B0604020202020204" pitchFamily="34" charset="0"/>
            </a:endParaRPr>
          </a:p>
          <a:p>
            <a:r>
              <a:rPr lang="en-US" sz="1800" dirty="0">
                <a:solidFill>
                  <a:schemeClr val="tx1">
                    <a:lumMod val="85000"/>
                    <a:lumOff val="15000"/>
                  </a:schemeClr>
                </a:solidFill>
                <a:latin typeface="Arial" panose="020B0604020202020204" pitchFamily="34" charset="0"/>
                <a:cs typeface="Arial" panose="020B0604020202020204" pitchFamily="34" charset="0"/>
              </a:rPr>
              <a:t>In the future work, we plan to develop and improve a new loss function because of the shortcomings of the recommender system algorithm based on ALS model based on the parameter of the best case which has the best value for RMSE using Apache Spark.</a:t>
            </a:r>
            <a:endParaRPr lang="en-IN" sz="18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a:t>Dept. of Computer Engineering, RMDSSOE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734593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normAutofit fontScale="40000" lnSpcReduction="20000"/>
          </a:bodyPr>
          <a:lstStyle/>
          <a:p>
            <a:r>
              <a:rPr lang="en-IN" dirty="0">
                <a:solidFill>
                  <a:schemeClr val="tx1">
                    <a:lumMod val="85000"/>
                    <a:lumOff val="15000"/>
                  </a:schemeClr>
                </a:solidFill>
                <a:latin typeface="Arial" panose="020B0604020202020204" pitchFamily="34" charset="0"/>
                <a:cs typeface="Arial" panose="020B0604020202020204" pitchFamily="34" charset="0"/>
              </a:rPr>
              <a:t>1. </a:t>
            </a:r>
            <a:r>
              <a:rPr lang="en-IN" dirty="0" err="1">
                <a:solidFill>
                  <a:schemeClr val="tx1">
                    <a:lumMod val="85000"/>
                    <a:lumOff val="15000"/>
                  </a:schemeClr>
                </a:solidFill>
                <a:latin typeface="Arial" panose="020B0604020202020204" pitchFamily="34" charset="0"/>
                <a:cs typeface="Arial" panose="020B0604020202020204" pitchFamily="34" charset="0"/>
              </a:rPr>
              <a:t>Verma</a:t>
            </a:r>
            <a:r>
              <a:rPr lang="en-IN" dirty="0">
                <a:solidFill>
                  <a:schemeClr val="tx1">
                    <a:lumMod val="85000"/>
                    <a:lumOff val="15000"/>
                  </a:schemeClr>
                </a:solidFill>
                <a:latin typeface="Arial" panose="020B0604020202020204" pitchFamily="34" charset="0"/>
                <a:cs typeface="Arial" panose="020B0604020202020204" pitchFamily="34" charset="0"/>
              </a:rPr>
              <a:t>, J. P., Patel, B., &amp; Patel, A. (2015). Big data analysis: Recommendation system with Hadoop framework. In 2015 IEEE International Conference on Computational Intelligence &amp; Communication Technology (CICT). IEEE. </a:t>
            </a:r>
          </a:p>
          <a:p>
            <a:endParaRPr lang="en-IN" dirty="0">
              <a:solidFill>
                <a:schemeClr val="tx1">
                  <a:lumMod val="85000"/>
                  <a:lumOff val="15000"/>
                </a:schemeClr>
              </a:solidFill>
              <a:latin typeface="Arial" panose="020B0604020202020204" pitchFamily="34" charset="0"/>
              <a:cs typeface="Arial" panose="020B0604020202020204" pitchFamily="34" charset="0"/>
            </a:endParaRPr>
          </a:p>
          <a:p>
            <a:r>
              <a:rPr lang="en-IN" dirty="0">
                <a:solidFill>
                  <a:schemeClr val="tx1">
                    <a:lumMod val="85000"/>
                    <a:lumOff val="15000"/>
                  </a:schemeClr>
                </a:solidFill>
                <a:latin typeface="Arial" panose="020B0604020202020204" pitchFamily="34" charset="0"/>
                <a:cs typeface="Arial" panose="020B0604020202020204" pitchFamily="34" charset="0"/>
              </a:rPr>
              <a:t>2. </a:t>
            </a:r>
            <a:r>
              <a:rPr lang="en-IN" dirty="0" err="1">
                <a:solidFill>
                  <a:schemeClr val="tx1">
                    <a:lumMod val="85000"/>
                    <a:lumOff val="15000"/>
                  </a:schemeClr>
                </a:solidFill>
                <a:latin typeface="Arial" panose="020B0604020202020204" pitchFamily="34" charset="0"/>
                <a:cs typeface="Arial" panose="020B0604020202020204" pitchFamily="34" charset="0"/>
              </a:rPr>
              <a:t>Katarya</a:t>
            </a:r>
            <a:r>
              <a:rPr lang="en-IN" dirty="0">
                <a:solidFill>
                  <a:schemeClr val="tx1">
                    <a:lumMod val="85000"/>
                    <a:lumOff val="15000"/>
                  </a:schemeClr>
                </a:solidFill>
                <a:latin typeface="Arial" panose="020B0604020202020204" pitchFamily="34" charset="0"/>
                <a:cs typeface="Arial" panose="020B0604020202020204" pitchFamily="34" charset="0"/>
              </a:rPr>
              <a:t>, R., &amp; </a:t>
            </a:r>
            <a:r>
              <a:rPr lang="en-IN" dirty="0" err="1">
                <a:solidFill>
                  <a:schemeClr val="tx1">
                    <a:lumMod val="85000"/>
                    <a:lumOff val="15000"/>
                  </a:schemeClr>
                </a:solidFill>
                <a:latin typeface="Arial" panose="020B0604020202020204" pitchFamily="34" charset="0"/>
                <a:cs typeface="Arial" panose="020B0604020202020204" pitchFamily="34" charset="0"/>
              </a:rPr>
              <a:t>Verma</a:t>
            </a:r>
            <a:r>
              <a:rPr lang="en-IN" dirty="0">
                <a:solidFill>
                  <a:schemeClr val="tx1">
                    <a:lumMod val="85000"/>
                    <a:lumOff val="15000"/>
                  </a:schemeClr>
                </a:solidFill>
                <a:latin typeface="Arial" panose="020B0604020202020204" pitchFamily="34" charset="0"/>
                <a:cs typeface="Arial" panose="020B0604020202020204" pitchFamily="34" charset="0"/>
              </a:rPr>
              <a:t>, O. P. (2016). A collaborative recommender system enhanced with particle swarm optimization technique. Multimedia Tools and Applications, 75(15), 9225– 9239.</a:t>
            </a:r>
          </a:p>
          <a:p>
            <a:endParaRPr lang="en-IN" dirty="0">
              <a:solidFill>
                <a:schemeClr val="tx1">
                  <a:lumMod val="85000"/>
                  <a:lumOff val="15000"/>
                </a:schemeClr>
              </a:solidFill>
              <a:latin typeface="Arial" panose="020B0604020202020204" pitchFamily="34" charset="0"/>
              <a:cs typeface="Arial" panose="020B0604020202020204" pitchFamily="34" charset="0"/>
            </a:endParaRPr>
          </a:p>
          <a:p>
            <a:r>
              <a:rPr lang="en-IN" dirty="0">
                <a:solidFill>
                  <a:schemeClr val="tx1">
                    <a:lumMod val="85000"/>
                    <a:lumOff val="15000"/>
                  </a:schemeClr>
                </a:solidFill>
                <a:latin typeface="Arial" panose="020B0604020202020204" pitchFamily="34" charset="0"/>
                <a:cs typeface="Arial" panose="020B0604020202020204" pitchFamily="34" charset="0"/>
              </a:rPr>
              <a:t> 3. https://docs.databricks.com/_static/notebooks/cs100x-2015-introduction-to-big-data/module5–machine-learning-lab.html. </a:t>
            </a:r>
          </a:p>
          <a:p>
            <a:endParaRPr lang="en-IN" dirty="0">
              <a:solidFill>
                <a:schemeClr val="tx1">
                  <a:lumMod val="85000"/>
                  <a:lumOff val="15000"/>
                </a:schemeClr>
              </a:solidFill>
              <a:latin typeface="Arial" panose="020B0604020202020204" pitchFamily="34" charset="0"/>
              <a:cs typeface="Arial" panose="020B0604020202020204" pitchFamily="34" charset="0"/>
            </a:endParaRPr>
          </a:p>
          <a:p>
            <a:r>
              <a:rPr lang="en-IN" dirty="0">
                <a:solidFill>
                  <a:schemeClr val="tx1">
                    <a:lumMod val="85000"/>
                    <a:lumOff val="15000"/>
                  </a:schemeClr>
                </a:solidFill>
                <a:latin typeface="Arial" panose="020B0604020202020204" pitchFamily="34" charset="0"/>
                <a:cs typeface="Arial" panose="020B0604020202020204" pitchFamily="34" charset="0"/>
              </a:rPr>
              <a:t>4. Wei, J., et al. (2016). Collaborative filtering and deep learning based hybrid recommendation for cold start problem. In 2016 IEEE 14th International Conference on Dependable, Autonomic and Secure Computing, </a:t>
            </a:r>
          </a:p>
          <a:p>
            <a:endParaRPr lang="en-IN" dirty="0">
              <a:solidFill>
                <a:schemeClr val="tx1">
                  <a:lumMod val="85000"/>
                  <a:lumOff val="15000"/>
                </a:schemeClr>
              </a:solidFill>
              <a:latin typeface="Arial" panose="020B0604020202020204" pitchFamily="34" charset="0"/>
              <a:cs typeface="Arial" panose="020B0604020202020204" pitchFamily="34" charset="0"/>
            </a:endParaRPr>
          </a:p>
          <a:p>
            <a:r>
              <a:rPr lang="en-IN" dirty="0">
                <a:solidFill>
                  <a:schemeClr val="tx1">
                    <a:lumMod val="85000"/>
                    <a:lumOff val="15000"/>
                  </a:schemeClr>
                </a:solidFill>
                <a:latin typeface="Arial" panose="020B0604020202020204" pitchFamily="34" charset="0"/>
                <a:cs typeface="Arial" panose="020B0604020202020204" pitchFamily="34" charset="0"/>
              </a:rPr>
              <a:t>5. </a:t>
            </a:r>
            <a:r>
              <a:rPr lang="en-IN" dirty="0" err="1">
                <a:solidFill>
                  <a:schemeClr val="tx1">
                    <a:lumMod val="85000"/>
                    <a:lumOff val="15000"/>
                  </a:schemeClr>
                </a:solidFill>
                <a:latin typeface="Arial" panose="020B0604020202020204" pitchFamily="34" charset="0"/>
                <a:cs typeface="Arial" panose="020B0604020202020204" pitchFamily="34" charset="0"/>
              </a:rPr>
              <a:t>Kupisz</a:t>
            </a:r>
            <a:r>
              <a:rPr lang="en-IN" dirty="0">
                <a:solidFill>
                  <a:schemeClr val="tx1">
                    <a:lumMod val="85000"/>
                    <a:lumOff val="15000"/>
                  </a:schemeClr>
                </a:solidFill>
                <a:latin typeface="Arial" panose="020B0604020202020204" pitchFamily="34" charset="0"/>
                <a:cs typeface="Arial" panose="020B0604020202020204" pitchFamily="34" charset="0"/>
              </a:rPr>
              <a:t>, B., &amp; </a:t>
            </a:r>
            <a:r>
              <a:rPr lang="en-IN" dirty="0" err="1">
                <a:solidFill>
                  <a:schemeClr val="tx1">
                    <a:lumMod val="85000"/>
                    <a:lumOff val="15000"/>
                  </a:schemeClr>
                </a:solidFill>
                <a:latin typeface="Arial" panose="020B0604020202020204" pitchFamily="34" charset="0"/>
                <a:cs typeface="Arial" panose="020B0604020202020204" pitchFamily="34" charset="0"/>
              </a:rPr>
              <a:t>Unold</a:t>
            </a:r>
            <a:r>
              <a:rPr lang="en-IN" dirty="0">
                <a:solidFill>
                  <a:schemeClr val="tx1">
                    <a:lumMod val="85000"/>
                    <a:lumOff val="15000"/>
                  </a:schemeClr>
                </a:solidFill>
                <a:latin typeface="Arial" panose="020B0604020202020204" pitchFamily="34" charset="0"/>
                <a:cs typeface="Arial" panose="020B0604020202020204" pitchFamily="34" charset="0"/>
              </a:rPr>
              <a:t>, O. (2015). Collaborative filtering recommendation algorithm based on Hadoop and Spark. In 2015 IEEE International Conference on Industrial Technology (ICIT). IEEE.</a:t>
            </a:r>
          </a:p>
          <a:p>
            <a:endParaRPr lang="en-IN" dirty="0">
              <a:solidFill>
                <a:schemeClr val="tx1">
                  <a:lumMod val="85000"/>
                  <a:lumOff val="15000"/>
                </a:schemeClr>
              </a:solidFill>
              <a:latin typeface="Arial" panose="020B0604020202020204" pitchFamily="34" charset="0"/>
              <a:cs typeface="Arial" panose="020B0604020202020204" pitchFamily="34" charset="0"/>
            </a:endParaRPr>
          </a:p>
          <a:p>
            <a:r>
              <a:rPr lang="en-IN" dirty="0">
                <a:solidFill>
                  <a:schemeClr val="tx1">
                    <a:lumMod val="85000"/>
                    <a:lumOff val="15000"/>
                  </a:schemeClr>
                </a:solidFill>
                <a:latin typeface="Arial" panose="020B0604020202020204" pitchFamily="34" charset="0"/>
                <a:cs typeface="Arial" panose="020B0604020202020204" pitchFamily="34" charset="0"/>
              </a:rPr>
              <a:t> 6. Zeng, X., et al. (2016). Parallelization of latent group model for group recommendation algorithm. In IEEE International Conference on Data Science in Cyberspace (DSC). IEEE.</a:t>
            </a:r>
          </a:p>
          <a:p>
            <a:endParaRPr lang="en-IN" dirty="0">
              <a:solidFill>
                <a:schemeClr val="tx1">
                  <a:lumMod val="85000"/>
                  <a:lumOff val="15000"/>
                </a:schemeClr>
              </a:solidFill>
              <a:latin typeface="Arial" panose="020B0604020202020204" pitchFamily="34" charset="0"/>
              <a:cs typeface="Arial" panose="020B0604020202020204" pitchFamily="34" charset="0"/>
            </a:endParaRPr>
          </a:p>
          <a:p>
            <a:r>
              <a:rPr lang="en-IN" dirty="0">
                <a:solidFill>
                  <a:schemeClr val="tx1">
                    <a:lumMod val="85000"/>
                    <a:lumOff val="15000"/>
                  </a:schemeClr>
                </a:solidFill>
                <a:latin typeface="Arial" panose="020B0604020202020204" pitchFamily="34" charset="0"/>
                <a:cs typeface="Arial" panose="020B0604020202020204" pitchFamily="34" charset="0"/>
              </a:rPr>
              <a:t> 7. </a:t>
            </a:r>
            <a:r>
              <a:rPr lang="en-IN" dirty="0" err="1">
                <a:solidFill>
                  <a:schemeClr val="tx1">
                    <a:lumMod val="85000"/>
                    <a:lumOff val="15000"/>
                  </a:schemeClr>
                </a:solidFill>
                <a:latin typeface="Arial" panose="020B0604020202020204" pitchFamily="34" charset="0"/>
                <a:cs typeface="Arial" panose="020B0604020202020204" pitchFamily="34" charset="0"/>
              </a:rPr>
              <a:t>Ponnam</a:t>
            </a:r>
            <a:r>
              <a:rPr lang="en-IN" dirty="0">
                <a:solidFill>
                  <a:schemeClr val="tx1">
                    <a:lumMod val="85000"/>
                    <a:lumOff val="15000"/>
                  </a:schemeClr>
                </a:solidFill>
                <a:latin typeface="Arial" panose="020B0604020202020204" pitchFamily="34" charset="0"/>
                <a:cs typeface="Arial" panose="020B0604020202020204" pitchFamily="34" charset="0"/>
              </a:rPr>
              <a:t>, L. T., et al. (2016). Movie recommender system using item based collaborative filtering technique. In International Conference on Emerging Trends in Engineering, Technology, and Science (ICETETS). IEEE.</a:t>
            </a:r>
          </a:p>
        </p:txBody>
      </p:sp>
      <p:sp>
        <p:nvSpPr>
          <p:cNvPr id="4" name="Footer Placeholder 3"/>
          <p:cNvSpPr>
            <a:spLocks noGrp="1"/>
          </p:cNvSpPr>
          <p:nvPr>
            <p:ph type="ftr" sz="quarter" idx="11"/>
          </p:nvPr>
        </p:nvSpPr>
        <p:spPr/>
        <p:txBody>
          <a:bodyPr/>
          <a:lstStyle/>
          <a:p>
            <a:r>
              <a:rPr lang="en-US"/>
              <a:t>Dept. of Computer Engineering, RMDSSOE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652265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buNone/>
            </a:pPr>
            <a:r>
              <a:rPr lang="en-US" sz="5000" dirty="0"/>
              <a:t>                </a:t>
            </a:r>
          </a:p>
          <a:p>
            <a:pPr marL="0" indent="0">
              <a:buNone/>
            </a:pPr>
            <a:r>
              <a:rPr lang="en-US" sz="5000" dirty="0"/>
              <a:t>		</a:t>
            </a:r>
            <a:r>
              <a:rPr lang="en-US" sz="7000" dirty="0">
                <a:solidFill>
                  <a:schemeClr val="accent2">
                    <a:lumMod val="75000"/>
                  </a:schemeClr>
                </a:solidFill>
              </a:rPr>
              <a:t>THANK YOU !</a:t>
            </a:r>
            <a:endParaRPr lang="en-IN" sz="7000" dirty="0">
              <a:solidFill>
                <a:schemeClr val="accent2">
                  <a:lumMod val="75000"/>
                </a:schemeClr>
              </a:solidFill>
            </a:endParaRPr>
          </a:p>
        </p:txBody>
      </p:sp>
      <p:sp>
        <p:nvSpPr>
          <p:cNvPr id="4" name="Footer Placeholder 3"/>
          <p:cNvSpPr>
            <a:spLocks noGrp="1"/>
          </p:cNvSpPr>
          <p:nvPr>
            <p:ph type="ftr" sz="quarter" idx="11"/>
          </p:nvPr>
        </p:nvSpPr>
        <p:spPr/>
        <p:txBody>
          <a:bodyPr/>
          <a:lstStyle/>
          <a:p>
            <a:r>
              <a:rPr lang="en-US"/>
              <a:t>Dept. of Computer Engineering, RMDSSOE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09482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3200" dirty="0">
                <a:latin typeface="Cambria" pitchFamily="18" charset="0"/>
              </a:rPr>
              <a:t>Contents</a:t>
            </a:r>
          </a:p>
        </p:txBody>
      </p:sp>
      <p:sp>
        <p:nvSpPr>
          <p:cNvPr id="3" name="Content Placeholder 2"/>
          <p:cNvSpPr>
            <a:spLocks noGrp="1"/>
          </p:cNvSpPr>
          <p:nvPr>
            <p:ph idx="1"/>
          </p:nvPr>
        </p:nvSpPr>
        <p:spPr>
          <a:xfrm>
            <a:off x="381000" y="1143000"/>
            <a:ext cx="8229600" cy="4525963"/>
          </a:xfrm>
        </p:spPr>
        <p:txBody>
          <a:bodyPr>
            <a:noAutofit/>
          </a:bodyPr>
          <a:lstStyle/>
          <a:p>
            <a:pPr marL="514350" lvl="0" indent="-514350">
              <a:buFont typeface="+mj-lt"/>
              <a:buAutoNum type="arabicPeriod"/>
            </a:pPr>
            <a:r>
              <a:rPr lang="en-US" sz="2400" dirty="0">
                <a:latin typeface="Cambria" pitchFamily="18" charset="0"/>
              </a:rPr>
              <a:t>Introduction</a:t>
            </a:r>
          </a:p>
          <a:p>
            <a:pPr marL="514350" lvl="0" indent="-514350">
              <a:buFont typeface="+mj-lt"/>
              <a:buAutoNum type="arabicPeriod"/>
            </a:pPr>
            <a:r>
              <a:rPr lang="en-US" sz="2400" dirty="0">
                <a:latin typeface="Cambria" pitchFamily="18" charset="0"/>
              </a:rPr>
              <a:t>Literature survey</a:t>
            </a:r>
          </a:p>
          <a:p>
            <a:pPr marL="514350" lvl="0" indent="-514350">
              <a:buFont typeface="+mj-lt"/>
              <a:buAutoNum type="arabicPeriod"/>
            </a:pPr>
            <a:r>
              <a:rPr lang="en-US" sz="2400" dirty="0">
                <a:latin typeface="Cambria" pitchFamily="18" charset="0"/>
              </a:rPr>
              <a:t>Architecture of the system</a:t>
            </a:r>
          </a:p>
          <a:p>
            <a:pPr marL="514350" lvl="0" indent="-514350">
              <a:buFont typeface="+mj-lt"/>
              <a:buAutoNum type="arabicPeriod"/>
            </a:pPr>
            <a:r>
              <a:rPr lang="en-US" sz="2400" dirty="0">
                <a:latin typeface="Cambria" pitchFamily="18" charset="0"/>
              </a:rPr>
              <a:t>Technology used in the system</a:t>
            </a:r>
          </a:p>
          <a:p>
            <a:pPr marL="514350" lvl="0" indent="-514350">
              <a:buFont typeface="+mj-lt"/>
              <a:buAutoNum type="arabicPeriod"/>
            </a:pPr>
            <a:r>
              <a:rPr lang="en-US" sz="2400" dirty="0">
                <a:latin typeface="Cambria" pitchFamily="18" charset="0"/>
              </a:rPr>
              <a:t>Types of Approach</a:t>
            </a:r>
          </a:p>
          <a:p>
            <a:pPr marL="514350" lvl="0" indent="-514350">
              <a:buFont typeface="+mj-lt"/>
              <a:buAutoNum type="arabicPeriod"/>
            </a:pPr>
            <a:r>
              <a:rPr lang="en-US" sz="2400" dirty="0">
                <a:latin typeface="Cambria" pitchFamily="18" charset="0"/>
              </a:rPr>
              <a:t>Analytical Study</a:t>
            </a:r>
          </a:p>
          <a:p>
            <a:pPr marL="514350" lvl="0" indent="-514350">
              <a:buFont typeface="+mj-lt"/>
              <a:buAutoNum type="arabicPeriod"/>
            </a:pPr>
            <a:r>
              <a:rPr lang="en-US" sz="2400" dirty="0">
                <a:latin typeface="Cambria" pitchFamily="18" charset="0"/>
              </a:rPr>
              <a:t>Real world Applications</a:t>
            </a:r>
          </a:p>
          <a:p>
            <a:pPr marL="514350" lvl="0" indent="-514350">
              <a:buFont typeface="+mj-lt"/>
              <a:buAutoNum type="arabicPeriod"/>
            </a:pPr>
            <a:r>
              <a:rPr lang="en-US" sz="2400" dirty="0">
                <a:latin typeface="Cambria" pitchFamily="18" charset="0"/>
              </a:rPr>
              <a:t>Future Scope</a:t>
            </a:r>
          </a:p>
          <a:p>
            <a:pPr marL="514350" lvl="0" indent="-514350">
              <a:buFont typeface="+mj-lt"/>
              <a:buAutoNum type="arabicPeriod"/>
            </a:pPr>
            <a:r>
              <a:rPr lang="en-US" sz="2400" dirty="0">
                <a:latin typeface="Cambria" pitchFamily="18" charset="0"/>
              </a:rPr>
              <a:t>Conclusion</a:t>
            </a:r>
          </a:p>
          <a:p>
            <a:pPr marL="514350" lvl="0" indent="-514350">
              <a:buFont typeface="+mj-lt"/>
              <a:buAutoNum type="arabicPeriod"/>
            </a:pPr>
            <a:r>
              <a:rPr lang="en-US" sz="2400" dirty="0">
                <a:latin typeface="Cambria" pitchFamily="18" charset="0"/>
              </a:rPr>
              <a:t>Bibliography</a:t>
            </a:r>
          </a:p>
        </p:txBody>
      </p:sp>
      <p:sp>
        <p:nvSpPr>
          <p:cNvPr id="7" name="Footer Placeholder 5"/>
          <p:cNvSpPr>
            <a:spLocks noGrp="1"/>
          </p:cNvSpPr>
          <p:nvPr>
            <p:ph type="ftr" sz="quarter" idx="11"/>
          </p:nvPr>
        </p:nvSpPr>
        <p:spPr>
          <a:xfrm>
            <a:off x="3200400" y="6492875"/>
            <a:ext cx="3505200" cy="365125"/>
          </a:xfrm>
        </p:spPr>
        <p:txBody>
          <a:bodyPr/>
          <a:lstStyle/>
          <a:p>
            <a:r>
              <a:rPr lang="en-US" sz="1400" dirty="0">
                <a:solidFill>
                  <a:schemeClr val="tx1"/>
                </a:solidFill>
                <a:latin typeface="Cambria" pitchFamily="18" charset="0"/>
              </a:rPr>
              <a:t>Dept. of Computer Engineering, RMDSSOE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latin typeface="Cambria" pitchFamily="18" charset="0"/>
              </a:rPr>
              <a:t>Introduction</a:t>
            </a:r>
          </a:p>
        </p:txBody>
      </p:sp>
      <p:sp>
        <p:nvSpPr>
          <p:cNvPr id="3" name="Content Placeholder 2"/>
          <p:cNvSpPr>
            <a:spLocks noGrp="1"/>
          </p:cNvSpPr>
          <p:nvPr>
            <p:ph idx="1"/>
          </p:nvPr>
        </p:nvSpPr>
        <p:spPr>
          <a:xfrm>
            <a:off x="457200" y="1219200"/>
            <a:ext cx="8229600" cy="4906963"/>
          </a:xfrm>
        </p:spPr>
        <p:txBody>
          <a:bodyPr>
            <a:noAutofit/>
          </a:bodyPr>
          <a:lstStyle/>
          <a:p>
            <a:pPr marL="12700" marR="5080">
              <a:lnSpc>
                <a:spcPct val="114599"/>
              </a:lnSpc>
              <a:spcBef>
                <a:spcPts val="100"/>
              </a:spcBef>
            </a:pPr>
            <a:r>
              <a:rPr lang="en-US" sz="2100" spc="5" dirty="0">
                <a:solidFill>
                  <a:schemeClr val="tx1">
                    <a:lumMod val="85000"/>
                    <a:lumOff val="15000"/>
                  </a:schemeClr>
                </a:solidFill>
                <a:latin typeface="Arial"/>
                <a:cs typeface="Arial"/>
              </a:rPr>
              <a:t>Recommendation systems </a:t>
            </a:r>
            <a:r>
              <a:rPr lang="en-US" sz="2100" spc="20" dirty="0">
                <a:solidFill>
                  <a:schemeClr val="tx1">
                    <a:lumMod val="85000"/>
                    <a:lumOff val="15000"/>
                  </a:schemeClr>
                </a:solidFill>
                <a:latin typeface="Arial"/>
                <a:cs typeface="Arial"/>
              </a:rPr>
              <a:t>produce </a:t>
            </a:r>
            <a:r>
              <a:rPr lang="en-US" sz="2100" spc="-35" dirty="0">
                <a:solidFill>
                  <a:schemeClr val="tx1">
                    <a:lumMod val="85000"/>
                    <a:lumOff val="15000"/>
                  </a:schemeClr>
                </a:solidFill>
                <a:latin typeface="Arial"/>
                <a:cs typeface="Arial"/>
              </a:rPr>
              <a:t>a </a:t>
            </a:r>
            <a:r>
              <a:rPr lang="en-US" sz="2100" spc="5" dirty="0">
                <a:solidFill>
                  <a:schemeClr val="tx1">
                    <a:lumMod val="85000"/>
                    <a:lumOff val="15000"/>
                  </a:schemeClr>
                </a:solidFill>
                <a:latin typeface="Arial"/>
                <a:cs typeface="Arial"/>
              </a:rPr>
              <a:t>ranked </a:t>
            </a:r>
            <a:r>
              <a:rPr lang="en-US" sz="2100" spc="10" dirty="0">
                <a:solidFill>
                  <a:schemeClr val="tx1">
                    <a:lumMod val="85000"/>
                    <a:lumOff val="15000"/>
                  </a:schemeClr>
                </a:solidFill>
                <a:latin typeface="Arial"/>
                <a:cs typeface="Arial"/>
              </a:rPr>
              <a:t>list </a:t>
            </a:r>
            <a:r>
              <a:rPr lang="en-US" sz="2100" spc="30" dirty="0">
                <a:solidFill>
                  <a:schemeClr val="tx1">
                    <a:lumMod val="85000"/>
                    <a:lumOff val="15000"/>
                  </a:schemeClr>
                </a:solidFill>
                <a:latin typeface="Arial"/>
                <a:cs typeface="Arial"/>
              </a:rPr>
              <a:t>of </a:t>
            </a:r>
            <a:r>
              <a:rPr lang="en-US" sz="2100" spc="5" dirty="0">
                <a:solidFill>
                  <a:schemeClr val="tx1">
                    <a:lumMod val="85000"/>
                    <a:lumOff val="15000"/>
                  </a:schemeClr>
                </a:solidFill>
                <a:latin typeface="Arial"/>
                <a:cs typeface="Arial"/>
              </a:rPr>
              <a:t>items </a:t>
            </a:r>
            <a:r>
              <a:rPr lang="en-US" sz="2100" spc="10" dirty="0">
                <a:solidFill>
                  <a:schemeClr val="tx1">
                    <a:lumMod val="85000"/>
                    <a:lumOff val="15000"/>
                  </a:schemeClr>
                </a:solidFill>
                <a:latin typeface="Arial"/>
                <a:cs typeface="Arial"/>
              </a:rPr>
              <a:t>on </a:t>
            </a:r>
            <a:r>
              <a:rPr lang="en-US" sz="2100" spc="20" dirty="0">
                <a:solidFill>
                  <a:schemeClr val="tx1">
                    <a:lumMod val="85000"/>
                    <a:lumOff val="15000"/>
                  </a:schemeClr>
                </a:solidFill>
                <a:latin typeface="Arial"/>
                <a:cs typeface="Arial"/>
              </a:rPr>
              <a:t>which </a:t>
            </a:r>
            <a:r>
              <a:rPr lang="en-US" sz="2100" spc="-35" dirty="0">
                <a:solidFill>
                  <a:schemeClr val="tx1">
                    <a:lumMod val="85000"/>
                    <a:lumOff val="15000"/>
                  </a:schemeClr>
                </a:solidFill>
                <a:latin typeface="Arial"/>
                <a:cs typeface="Arial"/>
              </a:rPr>
              <a:t>a </a:t>
            </a:r>
            <a:r>
              <a:rPr lang="en-US" sz="2100" spc="-15" dirty="0">
                <a:solidFill>
                  <a:schemeClr val="tx1">
                    <a:lumMod val="85000"/>
                    <a:lumOff val="15000"/>
                  </a:schemeClr>
                </a:solidFill>
                <a:latin typeface="Arial"/>
                <a:cs typeface="Arial"/>
              </a:rPr>
              <a:t>user </a:t>
            </a:r>
            <a:r>
              <a:rPr lang="en-US" sz="2100" spc="20" dirty="0">
                <a:solidFill>
                  <a:schemeClr val="tx1">
                    <a:lumMod val="85000"/>
                    <a:lumOff val="15000"/>
                  </a:schemeClr>
                </a:solidFill>
                <a:latin typeface="Arial"/>
                <a:cs typeface="Arial"/>
              </a:rPr>
              <a:t>might  </a:t>
            </a:r>
            <a:r>
              <a:rPr lang="en-US" sz="2100" spc="10" dirty="0">
                <a:solidFill>
                  <a:schemeClr val="tx1">
                    <a:lumMod val="85000"/>
                    <a:lumOff val="15000"/>
                  </a:schemeClr>
                </a:solidFill>
                <a:latin typeface="Arial"/>
                <a:cs typeface="Arial"/>
              </a:rPr>
              <a:t>be </a:t>
            </a:r>
            <a:r>
              <a:rPr lang="en-US" sz="2100" dirty="0">
                <a:solidFill>
                  <a:schemeClr val="tx1">
                    <a:lumMod val="85000"/>
                    <a:lumOff val="15000"/>
                  </a:schemeClr>
                </a:solidFill>
                <a:latin typeface="Arial"/>
                <a:cs typeface="Arial"/>
              </a:rPr>
              <a:t>interested, </a:t>
            </a:r>
            <a:r>
              <a:rPr lang="en-US" sz="2100" spc="-5" dirty="0">
                <a:solidFill>
                  <a:schemeClr val="tx1">
                    <a:lumMod val="85000"/>
                    <a:lumOff val="15000"/>
                  </a:schemeClr>
                </a:solidFill>
                <a:latin typeface="Arial"/>
                <a:cs typeface="Arial"/>
              </a:rPr>
              <a:t>in </a:t>
            </a:r>
            <a:r>
              <a:rPr lang="en-US" sz="2100" spc="5" dirty="0">
                <a:solidFill>
                  <a:schemeClr val="tx1">
                    <a:lumMod val="85000"/>
                    <a:lumOff val="15000"/>
                  </a:schemeClr>
                </a:solidFill>
                <a:latin typeface="Arial"/>
                <a:cs typeface="Arial"/>
              </a:rPr>
              <a:t>the </a:t>
            </a:r>
            <a:r>
              <a:rPr lang="en-US" sz="2100" spc="25" dirty="0">
                <a:solidFill>
                  <a:schemeClr val="tx1">
                    <a:lumMod val="85000"/>
                    <a:lumOff val="15000"/>
                  </a:schemeClr>
                </a:solidFill>
                <a:latin typeface="Arial"/>
                <a:cs typeface="Arial"/>
              </a:rPr>
              <a:t>context </a:t>
            </a:r>
            <a:r>
              <a:rPr lang="en-US" sz="2100" spc="30" dirty="0">
                <a:solidFill>
                  <a:schemeClr val="tx1">
                    <a:lumMod val="85000"/>
                    <a:lumOff val="15000"/>
                  </a:schemeClr>
                </a:solidFill>
                <a:latin typeface="Arial"/>
                <a:cs typeface="Arial"/>
              </a:rPr>
              <a:t>of </a:t>
            </a:r>
            <a:r>
              <a:rPr lang="en-US" sz="2100" spc="-5" dirty="0">
                <a:solidFill>
                  <a:schemeClr val="tx1">
                    <a:lumMod val="85000"/>
                    <a:lumOff val="15000"/>
                  </a:schemeClr>
                </a:solidFill>
                <a:latin typeface="Arial"/>
                <a:cs typeface="Arial"/>
              </a:rPr>
              <a:t>his </a:t>
            </a:r>
            <a:r>
              <a:rPr lang="en-US" sz="2100" spc="5" dirty="0">
                <a:solidFill>
                  <a:schemeClr val="tx1">
                    <a:lumMod val="85000"/>
                    <a:lumOff val="15000"/>
                  </a:schemeClr>
                </a:solidFill>
                <a:latin typeface="Arial"/>
                <a:cs typeface="Arial"/>
              </a:rPr>
              <a:t>current </a:t>
            </a:r>
            <a:r>
              <a:rPr lang="en-US" sz="2100" spc="15" dirty="0">
                <a:solidFill>
                  <a:schemeClr val="tx1">
                    <a:lumMod val="85000"/>
                    <a:lumOff val="15000"/>
                  </a:schemeClr>
                </a:solidFill>
                <a:latin typeface="Arial"/>
                <a:cs typeface="Arial"/>
              </a:rPr>
              <a:t>choice </a:t>
            </a:r>
            <a:r>
              <a:rPr lang="en-US" sz="2100" spc="30" dirty="0">
                <a:solidFill>
                  <a:schemeClr val="tx1">
                    <a:lumMod val="85000"/>
                    <a:lumOff val="15000"/>
                  </a:schemeClr>
                </a:solidFill>
                <a:latin typeface="Arial"/>
                <a:cs typeface="Arial"/>
              </a:rPr>
              <a:t>of </a:t>
            </a:r>
            <a:r>
              <a:rPr lang="en-US" sz="2100" spc="-20" dirty="0">
                <a:solidFill>
                  <a:schemeClr val="tx1">
                    <a:lumMod val="85000"/>
                    <a:lumOff val="15000"/>
                  </a:schemeClr>
                </a:solidFill>
                <a:latin typeface="Arial"/>
                <a:cs typeface="Arial"/>
              </a:rPr>
              <a:t>an</a:t>
            </a:r>
            <a:r>
              <a:rPr lang="en-US" sz="2100" spc="-150" dirty="0">
                <a:solidFill>
                  <a:schemeClr val="tx1">
                    <a:lumMod val="85000"/>
                    <a:lumOff val="15000"/>
                  </a:schemeClr>
                </a:solidFill>
                <a:latin typeface="Arial"/>
                <a:cs typeface="Arial"/>
              </a:rPr>
              <a:t> </a:t>
            </a:r>
            <a:r>
              <a:rPr lang="en-US" sz="2100" spc="5" dirty="0">
                <a:solidFill>
                  <a:schemeClr val="tx1">
                    <a:lumMod val="85000"/>
                    <a:lumOff val="15000"/>
                  </a:schemeClr>
                </a:solidFill>
                <a:latin typeface="Arial"/>
                <a:cs typeface="Arial"/>
              </a:rPr>
              <a:t>item.</a:t>
            </a:r>
            <a:endParaRPr lang="en-US" sz="2100" dirty="0">
              <a:solidFill>
                <a:schemeClr val="tx1">
                  <a:lumMod val="85000"/>
                  <a:lumOff val="15000"/>
                </a:schemeClr>
              </a:solidFill>
              <a:latin typeface="Arial"/>
              <a:cs typeface="Arial"/>
            </a:endParaRPr>
          </a:p>
          <a:p>
            <a:pPr marL="469265" marR="198120" indent="-457200">
              <a:lnSpc>
                <a:spcPct val="114599"/>
              </a:lnSpc>
              <a:spcBef>
                <a:spcPts val="1575"/>
              </a:spcBef>
              <a:buFont typeface="AoyagiKouzanFontT"/>
              <a:buChar char="❖"/>
              <a:tabLst>
                <a:tab pos="469265" algn="l"/>
                <a:tab pos="469900" algn="l"/>
              </a:tabLst>
            </a:pPr>
            <a:r>
              <a:rPr lang="en-US" sz="2100" dirty="0">
                <a:solidFill>
                  <a:schemeClr val="tx1">
                    <a:lumMod val="85000"/>
                    <a:lumOff val="15000"/>
                  </a:schemeClr>
                </a:solidFill>
                <a:latin typeface="Arial"/>
                <a:cs typeface="Arial"/>
              </a:rPr>
              <a:t>Subclass </a:t>
            </a:r>
            <a:r>
              <a:rPr lang="en-US" sz="2100" spc="30" dirty="0">
                <a:solidFill>
                  <a:schemeClr val="tx1">
                    <a:lumMod val="85000"/>
                    <a:lumOff val="15000"/>
                  </a:schemeClr>
                </a:solidFill>
                <a:latin typeface="Arial"/>
                <a:cs typeface="Arial"/>
              </a:rPr>
              <a:t>of </a:t>
            </a:r>
            <a:r>
              <a:rPr lang="en-US" sz="2100" spc="5" dirty="0">
                <a:solidFill>
                  <a:schemeClr val="tx1">
                    <a:lumMod val="85000"/>
                    <a:lumOff val="15000"/>
                  </a:schemeClr>
                </a:solidFill>
                <a:latin typeface="Arial"/>
                <a:cs typeface="Arial"/>
              </a:rPr>
              <a:t>Information filtering </a:t>
            </a:r>
            <a:r>
              <a:rPr lang="en-US" sz="2100" spc="10" dirty="0">
                <a:solidFill>
                  <a:schemeClr val="tx1">
                    <a:lumMod val="85000"/>
                    <a:lumOff val="15000"/>
                  </a:schemeClr>
                </a:solidFill>
                <a:latin typeface="Arial"/>
                <a:cs typeface="Arial"/>
              </a:rPr>
              <a:t>system </a:t>
            </a:r>
            <a:r>
              <a:rPr lang="en-US" sz="2100" spc="20" dirty="0">
                <a:solidFill>
                  <a:schemeClr val="tx1">
                    <a:lumMod val="85000"/>
                    <a:lumOff val="15000"/>
                  </a:schemeClr>
                </a:solidFill>
                <a:latin typeface="Arial"/>
                <a:cs typeface="Arial"/>
              </a:rPr>
              <a:t>that </a:t>
            </a:r>
            <a:r>
              <a:rPr lang="en-US" sz="2100" spc="-10" dirty="0">
                <a:solidFill>
                  <a:schemeClr val="tx1">
                    <a:lumMod val="85000"/>
                    <a:lumOff val="15000"/>
                  </a:schemeClr>
                </a:solidFill>
                <a:latin typeface="Arial"/>
                <a:cs typeface="Arial"/>
              </a:rPr>
              <a:t>seek </a:t>
            </a:r>
            <a:r>
              <a:rPr lang="en-US" sz="2100" spc="45" dirty="0">
                <a:solidFill>
                  <a:schemeClr val="tx1">
                    <a:lumMod val="85000"/>
                    <a:lumOff val="15000"/>
                  </a:schemeClr>
                </a:solidFill>
                <a:latin typeface="Arial"/>
                <a:cs typeface="Arial"/>
              </a:rPr>
              <a:t>to </a:t>
            </a:r>
            <a:r>
              <a:rPr lang="en-US" sz="2100" spc="25" dirty="0">
                <a:solidFill>
                  <a:schemeClr val="tx1">
                    <a:lumMod val="85000"/>
                    <a:lumOff val="15000"/>
                  </a:schemeClr>
                </a:solidFill>
                <a:latin typeface="Arial"/>
                <a:cs typeface="Arial"/>
              </a:rPr>
              <a:t>predict </a:t>
            </a:r>
            <a:r>
              <a:rPr lang="en-US" sz="2100" spc="5" dirty="0">
                <a:solidFill>
                  <a:schemeClr val="tx1">
                    <a:lumMod val="85000"/>
                    <a:lumOff val="15000"/>
                  </a:schemeClr>
                </a:solidFill>
                <a:latin typeface="Arial"/>
                <a:cs typeface="Arial"/>
              </a:rPr>
              <a:t>the </a:t>
            </a:r>
            <a:r>
              <a:rPr lang="en-US" sz="2100" spc="25" dirty="0">
                <a:solidFill>
                  <a:schemeClr val="tx1">
                    <a:lumMod val="85000"/>
                    <a:lumOff val="15000"/>
                  </a:schemeClr>
                </a:solidFill>
                <a:latin typeface="Arial"/>
                <a:cs typeface="Arial"/>
              </a:rPr>
              <a:t>‘rating’</a:t>
            </a:r>
            <a:r>
              <a:rPr lang="en-US" sz="2100" spc="-135" dirty="0">
                <a:solidFill>
                  <a:schemeClr val="tx1">
                    <a:lumMod val="85000"/>
                    <a:lumOff val="15000"/>
                  </a:schemeClr>
                </a:solidFill>
                <a:latin typeface="Arial"/>
                <a:cs typeface="Arial"/>
              </a:rPr>
              <a:t> </a:t>
            </a:r>
            <a:r>
              <a:rPr lang="en-US" sz="2100" spc="10" dirty="0">
                <a:solidFill>
                  <a:schemeClr val="tx1">
                    <a:lumMod val="85000"/>
                    <a:lumOff val="15000"/>
                  </a:schemeClr>
                </a:solidFill>
                <a:latin typeface="Arial"/>
                <a:cs typeface="Arial"/>
              </a:rPr>
              <a:t>or  ‘preference’ </a:t>
            </a:r>
            <a:r>
              <a:rPr lang="en-US" sz="2100" spc="20" dirty="0">
                <a:solidFill>
                  <a:schemeClr val="tx1">
                    <a:lumMod val="85000"/>
                    <a:lumOff val="15000"/>
                  </a:schemeClr>
                </a:solidFill>
                <a:latin typeface="Arial"/>
                <a:cs typeface="Arial"/>
              </a:rPr>
              <a:t>that </a:t>
            </a:r>
            <a:r>
              <a:rPr lang="en-US" sz="2100" spc="-35" dirty="0">
                <a:solidFill>
                  <a:schemeClr val="tx1">
                    <a:lumMod val="85000"/>
                    <a:lumOff val="15000"/>
                  </a:schemeClr>
                </a:solidFill>
                <a:latin typeface="Arial"/>
                <a:cs typeface="Arial"/>
              </a:rPr>
              <a:t>a </a:t>
            </a:r>
            <a:r>
              <a:rPr lang="en-US" sz="2100" spc="-15" dirty="0">
                <a:solidFill>
                  <a:schemeClr val="tx1">
                    <a:lumMod val="85000"/>
                    <a:lumOff val="15000"/>
                  </a:schemeClr>
                </a:solidFill>
                <a:latin typeface="Arial"/>
                <a:cs typeface="Arial"/>
              </a:rPr>
              <a:t>user </a:t>
            </a:r>
            <a:r>
              <a:rPr lang="en-US" sz="2100" spc="25" dirty="0">
                <a:solidFill>
                  <a:schemeClr val="tx1">
                    <a:lumMod val="85000"/>
                    <a:lumOff val="15000"/>
                  </a:schemeClr>
                </a:solidFill>
                <a:latin typeface="Arial"/>
                <a:cs typeface="Arial"/>
              </a:rPr>
              <a:t>would </a:t>
            </a:r>
            <a:r>
              <a:rPr lang="en-US" sz="2100" spc="-5" dirty="0">
                <a:solidFill>
                  <a:schemeClr val="tx1">
                    <a:lumMod val="85000"/>
                    <a:lumOff val="15000"/>
                  </a:schemeClr>
                </a:solidFill>
                <a:latin typeface="Arial"/>
                <a:cs typeface="Arial"/>
              </a:rPr>
              <a:t>give </a:t>
            </a:r>
            <a:r>
              <a:rPr lang="en-US" sz="2100" spc="45" dirty="0">
                <a:solidFill>
                  <a:schemeClr val="tx1">
                    <a:lumMod val="85000"/>
                    <a:lumOff val="15000"/>
                  </a:schemeClr>
                </a:solidFill>
                <a:latin typeface="Arial"/>
                <a:cs typeface="Arial"/>
              </a:rPr>
              <a:t>to</a:t>
            </a:r>
            <a:r>
              <a:rPr lang="en-US" sz="2100" spc="-35" dirty="0">
                <a:solidFill>
                  <a:schemeClr val="tx1">
                    <a:lumMod val="85000"/>
                    <a:lumOff val="15000"/>
                  </a:schemeClr>
                </a:solidFill>
                <a:latin typeface="Arial"/>
                <a:cs typeface="Arial"/>
              </a:rPr>
              <a:t> </a:t>
            </a:r>
            <a:r>
              <a:rPr lang="en-US" sz="2100" spc="5" dirty="0">
                <a:solidFill>
                  <a:schemeClr val="tx1">
                    <a:lumMod val="85000"/>
                    <a:lumOff val="15000"/>
                  </a:schemeClr>
                </a:solidFill>
                <a:latin typeface="Arial"/>
                <a:cs typeface="Arial"/>
              </a:rPr>
              <a:t>them.</a:t>
            </a:r>
            <a:endParaRPr lang="en-US" sz="2100" dirty="0">
              <a:solidFill>
                <a:schemeClr val="tx1">
                  <a:lumMod val="85000"/>
                  <a:lumOff val="15000"/>
                </a:schemeClr>
              </a:solidFill>
              <a:latin typeface="Arial"/>
              <a:cs typeface="Arial"/>
            </a:endParaRPr>
          </a:p>
          <a:p>
            <a:pPr marL="469900" indent="-457200">
              <a:lnSpc>
                <a:spcPct val="100000"/>
              </a:lnSpc>
              <a:spcBef>
                <a:spcPts val="315"/>
              </a:spcBef>
              <a:buFont typeface="AoyagiKouzanFontT"/>
              <a:buChar char="❖"/>
              <a:tabLst>
                <a:tab pos="469265" algn="l"/>
                <a:tab pos="469900" algn="l"/>
              </a:tabLst>
            </a:pPr>
            <a:r>
              <a:rPr lang="en-US" sz="2100" dirty="0">
                <a:solidFill>
                  <a:schemeClr val="tx1">
                    <a:lumMod val="85000"/>
                    <a:lumOff val="15000"/>
                  </a:schemeClr>
                </a:solidFill>
                <a:latin typeface="Arial"/>
                <a:cs typeface="Arial"/>
              </a:rPr>
              <a:t>Helps </a:t>
            </a:r>
            <a:r>
              <a:rPr lang="en-US" sz="2100" spc="20" dirty="0">
                <a:solidFill>
                  <a:schemeClr val="tx1">
                    <a:lumMod val="85000"/>
                    <a:lumOff val="15000"/>
                  </a:schemeClr>
                </a:solidFill>
                <a:latin typeface="Arial"/>
                <a:cs typeface="Arial"/>
              </a:rPr>
              <a:t>deciding </a:t>
            </a:r>
            <a:r>
              <a:rPr lang="en-US" sz="2100" spc="-5" dirty="0">
                <a:solidFill>
                  <a:schemeClr val="tx1">
                    <a:lumMod val="85000"/>
                    <a:lumOff val="15000"/>
                  </a:schemeClr>
                </a:solidFill>
                <a:latin typeface="Arial"/>
                <a:cs typeface="Arial"/>
              </a:rPr>
              <a:t>in </a:t>
            </a:r>
            <a:r>
              <a:rPr lang="en-US" sz="2100" spc="20" dirty="0">
                <a:solidFill>
                  <a:schemeClr val="tx1">
                    <a:lumMod val="85000"/>
                    <a:lumOff val="15000"/>
                  </a:schemeClr>
                </a:solidFill>
                <a:latin typeface="Arial"/>
                <a:cs typeface="Arial"/>
              </a:rPr>
              <a:t>what </a:t>
            </a:r>
            <a:r>
              <a:rPr lang="en-US" sz="2100" spc="45" dirty="0">
                <a:solidFill>
                  <a:schemeClr val="tx1">
                    <a:lumMod val="85000"/>
                    <a:lumOff val="15000"/>
                  </a:schemeClr>
                </a:solidFill>
                <a:latin typeface="Arial"/>
                <a:cs typeface="Arial"/>
              </a:rPr>
              <a:t>to </a:t>
            </a:r>
            <a:r>
              <a:rPr lang="en-US" sz="2100" spc="-5" dirty="0">
                <a:solidFill>
                  <a:schemeClr val="tx1">
                    <a:lumMod val="85000"/>
                    <a:lumOff val="15000"/>
                  </a:schemeClr>
                </a:solidFill>
                <a:latin typeface="Arial"/>
                <a:cs typeface="Arial"/>
              </a:rPr>
              <a:t>wear, </a:t>
            </a:r>
            <a:r>
              <a:rPr lang="en-US" sz="2100" spc="20" dirty="0">
                <a:solidFill>
                  <a:schemeClr val="tx1">
                    <a:lumMod val="85000"/>
                    <a:lumOff val="15000"/>
                  </a:schemeClr>
                </a:solidFill>
                <a:latin typeface="Arial"/>
                <a:cs typeface="Arial"/>
              </a:rPr>
              <a:t>what </a:t>
            </a:r>
            <a:r>
              <a:rPr lang="en-US" sz="2100" spc="45" dirty="0">
                <a:solidFill>
                  <a:schemeClr val="tx1">
                    <a:lumMod val="85000"/>
                    <a:lumOff val="15000"/>
                  </a:schemeClr>
                </a:solidFill>
                <a:latin typeface="Arial"/>
                <a:cs typeface="Arial"/>
              </a:rPr>
              <a:t>to </a:t>
            </a:r>
            <a:r>
              <a:rPr lang="en-US" sz="2100" spc="10" dirty="0">
                <a:solidFill>
                  <a:schemeClr val="tx1">
                    <a:lumMod val="85000"/>
                    <a:lumOff val="15000"/>
                  </a:schemeClr>
                </a:solidFill>
                <a:latin typeface="Arial"/>
                <a:cs typeface="Arial"/>
              </a:rPr>
              <a:t>buy, </a:t>
            </a:r>
            <a:r>
              <a:rPr lang="en-US" sz="2100" spc="20" dirty="0">
                <a:solidFill>
                  <a:schemeClr val="tx1">
                    <a:lumMod val="85000"/>
                    <a:lumOff val="15000"/>
                  </a:schemeClr>
                </a:solidFill>
                <a:latin typeface="Arial"/>
                <a:cs typeface="Arial"/>
              </a:rPr>
              <a:t>what </a:t>
            </a:r>
            <a:r>
              <a:rPr lang="en-US" sz="2100" spc="30" dirty="0">
                <a:solidFill>
                  <a:schemeClr val="tx1">
                    <a:lumMod val="85000"/>
                    <a:lumOff val="15000"/>
                  </a:schemeClr>
                </a:solidFill>
                <a:latin typeface="Arial"/>
                <a:cs typeface="Arial"/>
              </a:rPr>
              <a:t>stocks </a:t>
            </a:r>
            <a:r>
              <a:rPr lang="en-US" sz="2100" spc="45" dirty="0">
                <a:solidFill>
                  <a:schemeClr val="tx1">
                    <a:lumMod val="85000"/>
                    <a:lumOff val="15000"/>
                  </a:schemeClr>
                </a:solidFill>
                <a:latin typeface="Arial"/>
                <a:cs typeface="Arial"/>
              </a:rPr>
              <a:t>to </a:t>
            </a:r>
            <a:r>
              <a:rPr lang="en-US" sz="2100" dirty="0">
                <a:solidFill>
                  <a:schemeClr val="tx1">
                    <a:lumMod val="85000"/>
                    <a:lumOff val="15000"/>
                  </a:schemeClr>
                </a:solidFill>
                <a:latin typeface="Arial"/>
                <a:cs typeface="Arial"/>
              </a:rPr>
              <a:t>purchase</a:t>
            </a:r>
            <a:r>
              <a:rPr lang="en-US" sz="2100" spc="-300" dirty="0">
                <a:solidFill>
                  <a:schemeClr val="tx1">
                    <a:lumMod val="85000"/>
                    <a:lumOff val="15000"/>
                  </a:schemeClr>
                </a:solidFill>
                <a:latin typeface="Arial"/>
                <a:cs typeface="Arial"/>
              </a:rPr>
              <a:t> </a:t>
            </a:r>
            <a:r>
              <a:rPr lang="en-US" sz="2100" spc="15" dirty="0">
                <a:solidFill>
                  <a:schemeClr val="tx1">
                    <a:lumMod val="85000"/>
                    <a:lumOff val="15000"/>
                  </a:schemeClr>
                </a:solidFill>
                <a:latin typeface="Arial"/>
                <a:cs typeface="Arial"/>
              </a:rPr>
              <a:t>etc.</a:t>
            </a:r>
            <a:endParaRPr lang="en-US" sz="2100" dirty="0">
              <a:solidFill>
                <a:schemeClr val="tx1">
                  <a:lumMod val="85000"/>
                  <a:lumOff val="15000"/>
                </a:schemeClr>
              </a:solidFill>
              <a:latin typeface="Arial"/>
              <a:cs typeface="Arial"/>
            </a:endParaRPr>
          </a:p>
          <a:p>
            <a:pPr marL="469900" indent="-457200">
              <a:lnSpc>
                <a:spcPct val="100000"/>
              </a:lnSpc>
              <a:spcBef>
                <a:spcPts val="315"/>
              </a:spcBef>
              <a:buFont typeface="AoyagiKouzanFontT"/>
              <a:buChar char="❖"/>
              <a:tabLst>
                <a:tab pos="469265" algn="l"/>
                <a:tab pos="469900" algn="l"/>
              </a:tabLst>
            </a:pPr>
            <a:r>
              <a:rPr lang="en-US" sz="2100" spc="10" dirty="0">
                <a:solidFill>
                  <a:schemeClr val="tx1">
                    <a:lumMod val="85000"/>
                    <a:lumOff val="15000"/>
                  </a:schemeClr>
                </a:solidFill>
                <a:latin typeface="Arial"/>
                <a:cs typeface="Arial"/>
              </a:rPr>
              <a:t>Applied </a:t>
            </a:r>
            <a:r>
              <a:rPr lang="en-US" sz="2100" spc="-5" dirty="0">
                <a:solidFill>
                  <a:schemeClr val="tx1">
                    <a:lumMod val="85000"/>
                    <a:lumOff val="15000"/>
                  </a:schemeClr>
                </a:solidFill>
                <a:latin typeface="Arial"/>
                <a:cs typeface="Arial"/>
              </a:rPr>
              <a:t>in variety </a:t>
            </a:r>
            <a:r>
              <a:rPr lang="en-US" sz="2100" spc="30" dirty="0">
                <a:solidFill>
                  <a:schemeClr val="tx1">
                    <a:lumMod val="85000"/>
                    <a:lumOff val="15000"/>
                  </a:schemeClr>
                </a:solidFill>
                <a:latin typeface="Arial"/>
                <a:cs typeface="Arial"/>
              </a:rPr>
              <a:t>of </a:t>
            </a:r>
            <a:r>
              <a:rPr lang="en-US" sz="2100" spc="10" dirty="0">
                <a:solidFill>
                  <a:schemeClr val="tx1">
                    <a:lumMod val="85000"/>
                    <a:lumOff val="15000"/>
                  </a:schemeClr>
                </a:solidFill>
                <a:latin typeface="Arial"/>
                <a:cs typeface="Arial"/>
              </a:rPr>
              <a:t>applications </a:t>
            </a:r>
            <a:r>
              <a:rPr lang="en-US" sz="2100" spc="-5" dirty="0">
                <a:solidFill>
                  <a:schemeClr val="tx1">
                    <a:lumMod val="85000"/>
                    <a:lumOff val="15000"/>
                  </a:schemeClr>
                </a:solidFill>
                <a:latin typeface="Arial"/>
                <a:cs typeface="Arial"/>
              </a:rPr>
              <a:t>like </a:t>
            </a:r>
            <a:r>
              <a:rPr lang="en-US" sz="2100" dirty="0">
                <a:solidFill>
                  <a:schemeClr val="tx1">
                    <a:lumMod val="85000"/>
                    <a:lumOff val="15000"/>
                  </a:schemeClr>
                </a:solidFill>
                <a:latin typeface="Arial"/>
                <a:cs typeface="Arial"/>
              </a:rPr>
              <a:t>movies, </a:t>
            </a:r>
            <a:r>
              <a:rPr lang="en-US" sz="2100" spc="20" dirty="0">
                <a:solidFill>
                  <a:schemeClr val="tx1">
                    <a:lumMod val="85000"/>
                    <a:lumOff val="15000"/>
                  </a:schemeClr>
                </a:solidFill>
                <a:latin typeface="Arial"/>
                <a:cs typeface="Arial"/>
              </a:rPr>
              <a:t>books, </a:t>
            </a:r>
            <a:r>
              <a:rPr lang="en-US" sz="2100" spc="-5" dirty="0">
                <a:solidFill>
                  <a:schemeClr val="tx1">
                    <a:lumMod val="85000"/>
                    <a:lumOff val="15000"/>
                  </a:schemeClr>
                </a:solidFill>
                <a:latin typeface="Arial"/>
                <a:cs typeface="Arial"/>
              </a:rPr>
              <a:t>research</a:t>
            </a:r>
            <a:r>
              <a:rPr lang="en-US" sz="2100" spc="-65" dirty="0">
                <a:solidFill>
                  <a:schemeClr val="tx1">
                    <a:lumMod val="85000"/>
                    <a:lumOff val="15000"/>
                  </a:schemeClr>
                </a:solidFill>
                <a:latin typeface="Arial"/>
                <a:cs typeface="Arial"/>
              </a:rPr>
              <a:t> </a:t>
            </a:r>
            <a:r>
              <a:rPr lang="en-US" sz="2100" dirty="0">
                <a:solidFill>
                  <a:schemeClr val="tx1">
                    <a:lumMod val="85000"/>
                    <a:lumOff val="15000"/>
                  </a:schemeClr>
                </a:solidFill>
                <a:latin typeface="Arial"/>
                <a:cs typeface="Arial"/>
              </a:rPr>
              <a:t>articles.</a:t>
            </a:r>
          </a:p>
          <a:p>
            <a:pPr marL="12700">
              <a:lnSpc>
                <a:spcPct val="100000"/>
              </a:lnSpc>
              <a:spcBef>
                <a:spcPts val="1890"/>
              </a:spcBef>
            </a:pPr>
            <a:r>
              <a:rPr lang="en-US" sz="2100" spc="5" dirty="0">
                <a:solidFill>
                  <a:schemeClr val="tx1">
                    <a:lumMod val="85000"/>
                    <a:lumOff val="15000"/>
                  </a:schemeClr>
                </a:solidFill>
                <a:latin typeface="Arial"/>
                <a:cs typeface="Arial"/>
              </a:rPr>
              <a:t>Recommendation systems </a:t>
            </a:r>
            <a:r>
              <a:rPr lang="en-US" sz="2100" spc="-15" dirty="0">
                <a:solidFill>
                  <a:schemeClr val="tx1">
                    <a:lumMod val="85000"/>
                    <a:lumOff val="15000"/>
                  </a:schemeClr>
                </a:solidFill>
                <a:latin typeface="Arial"/>
                <a:cs typeface="Arial"/>
              </a:rPr>
              <a:t>has </a:t>
            </a:r>
            <a:r>
              <a:rPr lang="en-US" sz="2100" spc="-5" dirty="0">
                <a:solidFill>
                  <a:schemeClr val="tx1">
                    <a:lumMod val="85000"/>
                    <a:lumOff val="15000"/>
                  </a:schemeClr>
                </a:solidFill>
                <a:latin typeface="Arial"/>
                <a:cs typeface="Arial"/>
              </a:rPr>
              <a:t>mainly </a:t>
            </a:r>
            <a:r>
              <a:rPr lang="en-US" sz="2100" spc="50" dirty="0">
                <a:solidFill>
                  <a:schemeClr val="tx1">
                    <a:lumMod val="85000"/>
                    <a:lumOff val="15000"/>
                  </a:schemeClr>
                </a:solidFill>
                <a:latin typeface="Arial"/>
                <a:cs typeface="Arial"/>
              </a:rPr>
              <a:t>two </a:t>
            </a:r>
            <a:r>
              <a:rPr lang="en-US" sz="2100" spc="-5" dirty="0">
                <a:solidFill>
                  <a:schemeClr val="tx1">
                    <a:lumMod val="85000"/>
                    <a:lumOff val="15000"/>
                  </a:schemeClr>
                </a:solidFill>
                <a:latin typeface="Arial"/>
                <a:cs typeface="Arial"/>
              </a:rPr>
              <a:t>elements </a:t>
            </a:r>
            <a:r>
              <a:rPr lang="en-US" sz="2100" dirty="0">
                <a:solidFill>
                  <a:schemeClr val="tx1">
                    <a:lumMod val="85000"/>
                    <a:lumOff val="15000"/>
                  </a:schemeClr>
                </a:solidFill>
                <a:latin typeface="Arial"/>
                <a:cs typeface="Arial"/>
              </a:rPr>
              <a:t>Item </a:t>
            </a:r>
            <a:r>
              <a:rPr lang="en-US" sz="2100" spc="5" dirty="0">
                <a:solidFill>
                  <a:schemeClr val="tx1">
                    <a:lumMod val="85000"/>
                    <a:lumOff val="15000"/>
                  </a:schemeClr>
                </a:solidFill>
                <a:latin typeface="Arial"/>
                <a:cs typeface="Arial"/>
              </a:rPr>
              <a:t>and</a:t>
            </a:r>
            <a:r>
              <a:rPr lang="en-US" sz="2100" spc="-70" dirty="0">
                <a:solidFill>
                  <a:schemeClr val="tx1">
                    <a:lumMod val="85000"/>
                    <a:lumOff val="15000"/>
                  </a:schemeClr>
                </a:solidFill>
                <a:latin typeface="Arial"/>
                <a:cs typeface="Arial"/>
              </a:rPr>
              <a:t> </a:t>
            </a:r>
            <a:r>
              <a:rPr lang="en-US" sz="2100" spc="-15" dirty="0">
                <a:solidFill>
                  <a:schemeClr val="tx1">
                    <a:lumMod val="85000"/>
                    <a:lumOff val="15000"/>
                  </a:schemeClr>
                </a:solidFill>
                <a:latin typeface="Arial"/>
                <a:cs typeface="Arial"/>
              </a:rPr>
              <a:t>User.</a:t>
            </a:r>
            <a:endParaRPr lang="en-US" sz="2100" dirty="0">
              <a:solidFill>
                <a:schemeClr val="tx1">
                  <a:lumMod val="85000"/>
                  <a:lumOff val="15000"/>
                </a:schemeClr>
              </a:solidFill>
              <a:latin typeface="Arial"/>
              <a:cs typeface="Arial"/>
            </a:endParaRPr>
          </a:p>
          <a:p>
            <a:pPr>
              <a:buNone/>
            </a:pPr>
            <a:endParaRPr lang="en-US" sz="2100" dirty="0">
              <a:solidFill>
                <a:schemeClr val="tx1">
                  <a:lumMod val="85000"/>
                  <a:lumOff val="15000"/>
                </a:schemeClr>
              </a:solidFill>
            </a:endParaRPr>
          </a:p>
        </p:txBody>
      </p:sp>
      <p:sp>
        <p:nvSpPr>
          <p:cNvPr id="6" name="Footer Placeholder 5"/>
          <p:cNvSpPr>
            <a:spLocks noGrp="1"/>
          </p:cNvSpPr>
          <p:nvPr>
            <p:ph type="ftr" sz="quarter" idx="11"/>
          </p:nvPr>
        </p:nvSpPr>
        <p:spPr>
          <a:xfrm>
            <a:off x="3124200" y="6356350"/>
            <a:ext cx="3505200" cy="365125"/>
          </a:xfrm>
        </p:spPr>
        <p:txBody>
          <a:bodyPr/>
          <a:lstStyle/>
          <a:p>
            <a:r>
              <a:rPr lang="en-US" sz="1400" dirty="0">
                <a:solidFill>
                  <a:schemeClr val="tx1"/>
                </a:solidFill>
                <a:latin typeface="Cambria" pitchFamily="18" charset="0"/>
              </a:rPr>
              <a:t>Dept. of Computer Engineering, RMDSSOE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403" y="1786454"/>
            <a:ext cx="8229600" cy="1143000"/>
          </a:xfrm>
        </p:spPr>
        <p:txBody>
          <a:bodyPr/>
          <a:lstStyle/>
          <a:p>
            <a:r>
              <a:rPr lang="en-US" dirty="0"/>
              <a:t>Types in System</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403" y="3200400"/>
            <a:ext cx="7802064" cy="2467319"/>
          </a:xfrm>
        </p:spPr>
      </p:pic>
      <p:sp>
        <p:nvSpPr>
          <p:cNvPr id="4" name="Footer Placeholder 3"/>
          <p:cNvSpPr>
            <a:spLocks noGrp="1"/>
          </p:cNvSpPr>
          <p:nvPr>
            <p:ph type="ftr" sz="quarter" idx="11"/>
          </p:nvPr>
        </p:nvSpPr>
        <p:spPr/>
        <p:txBody>
          <a:bodyPr/>
          <a:lstStyle/>
          <a:p>
            <a:r>
              <a:rPr lang="en-US"/>
              <a:t>Dept. of Computer Engineering, RMDSSOE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3" name="TextBox 2">
            <a:extLst>
              <a:ext uri="{FF2B5EF4-FFF2-40B4-BE49-F238E27FC236}">
                <a16:creationId xmlns:a16="http://schemas.microsoft.com/office/drawing/2014/main" id="{93F0550D-64C8-4763-8204-E86368A220F9}"/>
              </a:ext>
            </a:extLst>
          </p:cNvPr>
          <p:cNvSpPr txBox="1"/>
          <p:nvPr/>
        </p:nvSpPr>
        <p:spPr>
          <a:xfrm>
            <a:off x="152400" y="304800"/>
            <a:ext cx="8686800" cy="923330"/>
          </a:xfrm>
          <a:prstGeom prst="rect">
            <a:avLst/>
          </a:prstGeom>
          <a:noFill/>
        </p:spPr>
        <p:txBody>
          <a:bodyPr wrap="square" rtlCol="0">
            <a:spAutoFit/>
          </a:bodyPr>
          <a:lstStyle/>
          <a:p>
            <a:endParaRPr lang="en-US" dirty="0"/>
          </a:p>
          <a:p>
            <a:r>
              <a:rPr lang="en-IN" dirty="0"/>
              <a:t>Problem Statement : Recommend content to user which is unknown or similar to watching   		  history or based on previous rating for content .</a:t>
            </a:r>
          </a:p>
        </p:txBody>
      </p:sp>
    </p:spTree>
    <p:extLst>
      <p:ext uri="{BB962C8B-B14F-4D97-AF65-F5344CB8AC3E}">
        <p14:creationId xmlns:p14="http://schemas.microsoft.com/office/powerpoint/2010/main" val="2219472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50" dirty="0">
                <a:solidFill>
                  <a:srgbClr val="1F2628"/>
                </a:solidFill>
                <a:latin typeface="Times New Roman"/>
                <a:cs typeface="Times New Roman"/>
              </a:rPr>
              <a:t>Movie </a:t>
            </a:r>
            <a:r>
              <a:rPr lang="en-IN" spc="-10" dirty="0">
                <a:solidFill>
                  <a:srgbClr val="1F2628"/>
                </a:solidFill>
                <a:latin typeface="Times New Roman"/>
                <a:cs typeface="Times New Roman"/>
              </a:rPr>
              <a:t>Recommendation</a:t>
            </a:r>
            <a:r>
              <a:rPr lang="en-IN" spc="-390" dirty="0">
                <a:solidFill>
                  <a:srgbClr val="1F2628"/>
                </a:solidFill>
                <a:latin typeface="Times New Roman"/>
                <a:cs typeface="Times New Roman"/>
              </a:rPr>
              <a:t> </a:t>
            </a:r>
            <a:r>
              <a:rPr lang="en-IN" spc="-10" dirty="0">
                <a:solidFill>
                  <a:srgbClr val="1F2628"/>
                </a:solidFill>
                <a:latin typeface="Times New Roman"/>
                <a:cs typeface="Times New Roman"/>
              </a:rPr>
              <a:t>System</a:t>
            </a:r>
            <a:endParaRPr lang="en-IN" dirty="0"/>
          </a:p>
        </p:txBody>
      </p:sp>
      <p:sp>
        <p:nvSpPr>
          <p:cNvPr id="3" name="Content Placeholder 2"/>
          <p:cNvSpPr>
            <a:spLocks noGrp="1"/>
          </p:cNvSpPr>
          <p:nvPr>
            <p:ph idx="1"/>
          </p:nvPr>
        </p:nvSpPr>
        <p:spPr>
          <a:xfrm>
            <a:off x="457200" y="1676401"/>
            <a:ext cx="8229600" cy="4114800"/>
          </a:xfrm>
        </p:spPr>
        <p:txBody>
          <a:bodyPr>
            <a:normAutofit/>
          </a:bodyPr>
          <a:lstStyle/>
          <a:p>
            <a:pPr marL="431800" marR="336550" indent="-419734">
              <a:lnSpc>
                <a:spcPct val="114599"/>
              </a:lnSpc>
              <a:spcBef>
                <a:spcPts val="100"/>
              </a:spcBef>
              <a:buAutoNum type="arabicPeriod"/>
              <a:tabLst>
                <a:tab pos="431800" algn="l"/>
                <a:tab pos="432434" algn="l"/>
              </a:tabLst>
            </a:pPr>
            <a:r>
              <a:rPr lang="en-US" sz="1800" spc="10" dirty="0">
                <a:solidFill>
                  <a:srgbClr val="424242"/>
                </a:solidFill>
                <a:latin typeface="Arial"/>
                <a:cs typeface="Arial"/>
              </a:rPr>
              <a:t>Content </a:t>
            </a:r>
            <a:r>
              <a:rPr lang="en-US" sz="1800" dirty="0">
                <a:solidFill>
                  <a:srgbClr val="424242"/>
                </a:solidFill>
                <a:latin typeface="Arial"/>
                <a:cs typeface="Arial"/>
              </a:rPr>
              <a:t>Based: </a:t>
            </a:r>
            <a:r>
              <a:rPr lang="en-US" sz="1800" spc="-40" dirty="0">
                <a:solidFill>
                  <a:srgbClr val="424242"/>
                </a:solidFill>
                <a:latin typeface="Arial"/>
                <a:cs typeface="Arial"/>
              </a:rPr>
              <a:t>The </a:t>
            </a:r>
            <a:r>
              <a:rPr lang="en-US" sz="1800" spc="15" dirty="0">
                <a:solidFill>
                  <a:srgbClr val="424242"/>
                </a:solidFill>
                <a:latin typeface="Arial"/>
                <a:cs typeface="Arial"/>
              </a:rPr>
              <a:t>recommendation </a:t>
            </a:r>
            <a:r>
              <a:rPr lang="en-US" sz="1800" spc="10" dirty="0">
                <a:solidFill>
                  <a:srgbClr val="424242"/>
                </a:solidFill>
                <a:latin typeface="Arial"/>
                <a:cs typeface="Arial"/>
              </a:rPr>
              <a:t>system </a:t>
            </a:r>
            <a:r>
              <a:rPr lang="en-US" sz="1800" spc="15" dirty="0">
                <a:solidFill>
                  <a:srgbClr val="424242"/>
                </a:solidFill>
                <a:latin typeface="Arial"/>
                <a:cs typeface="Arial"/>
              </a:rPr>
              <a:t>recommends </a:t>
            </a:r>
            <a:r>
              <a:rPr lang="en-US" sz="1800" spc="5" dirty="0">
                <a:solidFill>
                  <a:srgbClr val="424242"/>
                </a:solidFill>
                <a:latin typeface="Arial"/>
                <a:cs typeface="Arial"/>
              </a:rPr>
              <a:t>other </a:t>
            </a:r>
            <a:r>
              <a:rPr lang="en-US" sz="1800" dirty="0">
                <a:solidFill>
                  <a:srgbClr val="424242"/>
                </a:solidFill>
                <a:latin typeface="Arial"/>
                <a:cs typeface="Arial"/>
              </a:rPr>
              <a:t>movies  </a:t>
            </a:r>
            <a:r>
              <a:rPr lang="en-US" sz="1800" spc="20" dirty="0">
                <a:solidFill>
                  <a:srgbClr val="424242"/>
                </a:solidFill>
                <a:latin typeface="Arial"/>
                <a:cs typeface="Arial"/>
              </a:rPr>
              <a:t>which </a:t>
            </a:r>
            <a:r>
              <a:rPr lang="en-US" sz="1800" spc="-30" dirty="0">
                <a:solidFill>
                  <a:srgbClr val="424242"/>
                </a:solidFill>
                <a:latin typeface="Arial"/>
                <a:cs typeface="Arial"/>
              </a:rPr>
              <a:t>are </a:t>
            </a:r>
            <a:r>
              <a:rPr lang="en-US" sz="1800" dirty="0">
                <a:solidFill>
                  <a:srgbClr val="424242"/>
                </a:solidFill>
                <a:latin typeface="Arial"/>
                <a:cs typeface="Arial"/>
              </a:rPr>
              <a:t>similar </a:t>
            </a:r>
            <a:r>
              <a:rPr lang="en-US" sz="1800" spc="45" dirty="0">
                <a:solidFill>
                  <a:srgbClr val="424242"/>
                </a:solidFill>
                <a:latin typeface="Arial"/>
                <a:cs typeface="Arial"/>
              </a:rPr>
              <a:t>to </a:t>
            </a:r>
            <a:r>
              <a:rPr lang="en-US" sz="1800" spc="20" dirty="0">
                <a:solidFill>
                  <a:srgbClr val="424242"/>
                </a:solidFill>
                <a:latin typeface="Arial"/>
                <a:cs typeface="Arial"/>
              </a:rPr>
              <a:t>that </a:t>
            </a:r>
            <a:r>
              <a:rPr lang="en-US" sz="1800" spc="10" dirty="0">
                <a:solidFill>
                  <a:srgbClr val="424242"/>
                </a:solidFill>
                <a:latin typeface="Arial"/>
                <a:cs typeface="Arial"/>
              </a:rPr>
              <a:t>selected</a:t>
            </a:r>
            <a:r>
              <a:rPr lang="en-US" sz="1800" spc="-90" dirty="0">
                <a:solidFill>
                  <a:srgbClr val="424242"/>
                </a:solidFill>
                <a:latin typeface="Arial"/>
                <a:cs typeface="Arial"/>
              </a:rPr>
              <a:t> </a:t>
            </a:r>
            <a:r>
              <a:rPr lang="en-US" sz="1800" spc="5" dirty="0">
                <a:solidFill>
                  <a:srgbClr val="424242"/>
                </a:solidFill>
                <a:latin typeface="Arial"/>
                <a:cs typeface="Arial"/>
              </a:rPr>
              <a:t>movie.</a:t>
            </a:r>
            <a:endParaRPr lang="en-US" sz="1800" dirty="0">
              <a:latin typeface="Arial"/>
              <a:cs typeface="Arial"/>
            </a:endParaRPr>
          </a:p>
          <a:p>
            <a:pPr marL="100330" algn="ctr">
              <a:lnSpc>
                <a:spcPct val="100000"/>
              </a:lnSpc>
              <a:spcBef>
                <a:spcPts val="1890"/>
              </a:spcBef>
            </a:pPr>
            <a:r>
              <a:rPr lang="en-US" sz="1800" spc="-30" dirty="0">
                <a:solidFill>
                  <a:srgbClr val="424242"/>
                </a:solidFill>
                <a:latin typeface="Arial"/>
                <a:cs typeface="Arial"/>
              </a:rPr>
              <a:t>f(movie) </a:t>
            </a:r>
            <a:r>
              <a:rPr lang="en-US" sz="1800" dirty="0">
                <a:solidFill>
                  <a:srgbClr val="424242"/>
                </a:solidFill>
                <a:latin typeface="Arial"/>
                <a:cs typeface="Arial"/>
              </a:rPr>
              <a:t>→</a:t>
            </a:r>
            <a:r>
              <a:rPr lang="en-US" sz="1800" spc="40" dirty="0">
                <a:solidFill>
                  <a:srgbClr val="424242"/>
                </a:solidFill>
                <a:latin typeface="Arial"/>
                <a:cs typeface="Arial"/>
              </a:rPr>
              <a:t> </a:t>
            </a:r>
            <a:r>
              <a:rPr lang="en-US" sz="1800" dirty="0">
                <a:solidFill>
                  <a:srgbClr val="424242"/>
                </a:solidFill>
                <a:latin typeface="Arial"/>
                <a:cs typeface="Arial"/>
              </a:rPr>
              <a:t>{movies}</a:t>
            </a:r>
            <a:endParaRPr lang="en-US" sz="1800" dirty="0">
              <a:latin typeface="Arial"/>
              <a:cs typeface="Arial"/>
            </a:endParaRPr>
          </a:p>
          <a:p>
            <a:pPr marL="431800" marR="5080" indent="-419734">
              <a:lnSpc>
                <a:spcPct val="114599"/>
              </a:lnSpc>
              <a:spcBef>
                <a:spcPts val="1575"/>
              </a:spcBef>
              <a:buAutoNum type="arabicPeriod" startAt="2"/>
              <a:tabLst>
                <a:tab pos="431800" algn="l"/>
                <a:tab pos="432434" algn="l"/>
              </a:tabLst>
            </a:pPr>
            <a:r>
              <a:rPr lang="en-US" sz="1800" dirty="0">
                <a:solidFill>
                  <a:srgbClr val="424242"/>
                </a:solidFill>
                <a:latin typeface="Arial"/>
                <a:cs typeface="Arial"/>
              </a:rPr>
              <a:t>Collaborative: </a:t>
            </a:r>
            <a:r>
              <a:rPr lang="en-US" sz="1800" spc="-40" dirty="0">
                <a:solidFill>
                  <a:srgbClr val="424242"/>
                </a:solidFill>
                <a:latin typeface="Arial"/>
                <a:cs typeface="Arial"/>
              </a:rPr>
              <a:t>The </a:t>
            </a:r>
            <a:r>
              <a:rPr lang="en-US" sz="1800" spc="15" dirty="0">
                <a:solidFill>
                  <a:srgbClr val="424242"/>
                </a:solidFill>
                <a:latin typeface="Arial"/>
                <a:cs typeface="Arial"/>
              </a:rPr>
              <a:t>recommendation </a:t>
            </a:r>
            <a:r>
              <a:rPr lang="en-US" sz="1800" spc="10" dirty="0">
                <a:solidFill>
                  <a:srgbClr val="424242"/>
                </a:solidFill>
                <a:latin typeface="Arial"/>
                <a:cs typeface="Arial"/>
              </a:rPr>
              <a:t>system </a:t>
            </a:r>
            <a:r>
              <a:rPr lang="en-US" sz="1800" spc="15" dirty="0">
                <a:solidFill>
                  <a:srgbClr val="424242"/>
                </a:solidFill>
                <a:latin typeface="Arial"/>
                <a:cs typeface="Arial"/>
              </a:rPr>
              <a:t>recommends </a:t>
            </a:r>
            <a:r>
              <a:rPr lang="en-US" sz="1800" dirty="0">
                <a:solidFill>
                  <a:srgbClr val="424242"/>
                </a:solidFill>
                <a:latin typeface="Arial"/>
                <a:cs typeface="Arial"/>
              </a:rPr>
              <a:t>movies </a:t>
            </a:r>
            <a:r>
              <a:rPr lang="en-US" sz="1800" spc="20" dirty="0">
                <a:solidFill>
                  <a:srgbClr val="424242"/>
                </a:solidFill>
                <a:latin typeface="Arial"/>
                <a:cs typeface="Arial"/>
              </a:rPr>
              <a:t>which </a:t>
            </a:r>
            <a:r>
              <a:rPr lang="en-US" sz="1800" spc="-30" dirty="0">
                <a:solidFill>
                  <a:srgbClr val="424242"/>
                </a:solidFill>
                <a:latin typeface="Arial"/>
                <a:cs typeface="Arial"/>
              </a:rPr>
              <a:t>are  </a:t>
            </a:r>
            <a:r>
              <a:rPr lang="en-US" sz="1800" spc="10" dirty="0">
                <a:solidFill>
                  <a:srgbClr val="424242"/>
                </a:solidFill>
                <a:latin typeface="Arial"/>
                <a:cs typeface="Arial"/>
              </a:rPr>
              <a:t>rated </a:t>
            </a:r>
            <a:r>
              <a:rPr lang="en-US" sz="1800" dirty="0">
                <a:solidFill>
                  <a:srgbClr val="424242"/>
                </a:solidFill>
                <a:latin typeface="Arial"/>
                <a:cs typeface="Arial"/>
              </a:rPr>
              <a:t>highly </a:t>
            </a:r>
            <a:r>
              <a:rPr lang="en-US" sz="1800" spc="30" dirty="0">
                <a:solidFill>
                  <a:srgbClr val="424242"/>
                </a:solidFill>
                <a:latin typeface="Arial"/>
                <a:cs typeface="Arial"/>
              </a:rPr>
              <a:t>by </a:t>
            </a:r>
            <a:r>
              <a:rPr lang="en-US" sz="1800" spc="5" dirty="0">
                <a:solidFill>
                  <a:srgbClr val="424242"/>
                </a:solidFill>
                <a:latin typeface="Arial"/>
                <a:cs typeface="Arial"/>
              </a:rPr>
              <a:t>the </a:t>
            </a:r>
            <a:r>
              <a:rPr lang="en-US" sz="1800" dirty="0">
                <a:solidFill>
                  <a:srgbClr val="424242"/>
                </a:solidFill>
                <a:latin typeface="Arial"/>
                <a:cs typeface="Arial"/>
              </a:rPr>
              <a:t>similar</a:t>
            </a:r>
            <a:r>
              <a:rPr lang="en-US" sz="1800" spc="-75" dirty="0">
                <a:solidFill>
                  <a:srgbClr val="424242"/>
                </a:solidFill>
                <a:latin typeface="Arial"/>
                <a:cs typeface="Arial"/>
              </a:rPr>
              <a:t> </a:t>
            </a:r>
            <a:r>
              <a:rPr lang="en-US" sz="1800" spc="-15" dirty="0">
                <a:solidFill>
                  <a:srgbClr val="424242"/>
                </a:solidFill>
                <a:latin typeface="Arial"/>
                <a:cs typeface="Arial"/>
              </a:rPr>
              <a:t>users.</a:t>
            </a:r>
            <a:endParaRPr lang="en-US" sz="1800" dirty="0">
              <a:latin typeface="Arial"/>
              <a:cs typeface="Arial"/>
            </a:endParaRPr>
          </a:p>
          <a:p>
            <a:pPr marL="100330" algn="ctr">
              <a:lnSpc>
                <a:spcPct val="100000"/>
              </a:lnSpc>
              <a:spcBef>
                <a:spcPts val="1890"/>
              </a:spcBef>
            </a:pPr>
            <a:r>
              <a:rPr lang="en-US" sz="1800" spc="-15" dirty="0">
                <a:solidFill>
                  <a:srgbClr val="424242"/>
                </a:solidFill>
                <a:latin typeface="Arial"/>
                <a:cs typeface="Arial"/>
              </a:rPr>
              <a:t>f(movies, </a:t>
            </a:r>
            <a:r>
              <a:rPr lang="en-US" sz="1800" spc="-40" dirty="0">
                <a:solidFill>
                  <a:srgbClr val="424242"/>
                </a:solidFill>
                <a:latin typeface="Arial"/>
                <a:cs typeface="Arial"/>
              </a:rPr>
              <a:t>user) </a:t>
            </a:r>
            <a:r>
              <a:rPr lang="en-US" sz="1800" dirty="0">
                <a:solidFill>
                  <a:srgbClr val="424242"/>
                </a:solidFill>
                <a:latin typeface="Arial"/>
                <a:cs typeface="Arial"/>
              </a:rPr>
              <a:t>→</a:t>
            </a:r>
            <a:r>
              <a:rPr lang="en-US" sz="1800" spc="70" dirty="0">
                <a:solidFill>
                  <a:srgbClr val="424242"/>
                </a:solidFill>
                <a:latin typeface="Arial"/>
                <a:cs typeface="Arial"/>
              </a:rPr>
              <a:t> </a:t>
            </a:r>
            <a:r>
              <a:rPr lang="en-US" sz="1800" dirty="0">
                <a:solidFill>
                  <a:srgbClr val="424242"/>
                </a:solidFill>
                <a:latin typeface="Arial"/>
                <a:cs typeface="Arial"/>
              </a:rPr>
              <a:t>{movies}</a:t>
            </a:r>
            <a:endParaRPr lang="en-US" sz="1800" dirty="0">
              <a:latin typeface="Arial"/>
              <a:cs typeface="Arial"/>
            </a:endParaRPr>
          </a:p>
          <a:p>
            <a:pPr marL="0" indent="0">
              <a:buNone/>
            </a:pPr>
            <a:endParaRPr lang="en-US" sz="1800" dirty="0"/>
          </a:p>
          <a:p>
            <a:pPr marL="0" indent="0">
              <a:buNone/>
            </a:pPr>
            <a:r>
              <a:rPr lang="en-US" sz="1800" dirty="0"/>
              <a:t>3 . </a:t>
            </a:r>
            <a:r>
              <a:rPr lang="en-US" sz="1800" dirty="0">
                <a:solidFill>
                  <a:schemeClr val="tx1">
                    <a:lumMod val="85000"/>
                    <a:lumOff val="15000"/>
                  </a:schemeClr>
                </a:solidFill>
                <a:latin typeface="Arial" panose="020B0604020202020204" pitchFamily="34" charset="0"/>
                <a:cs typeface="Arial" panose="020B0604020202020204" pitchFamily="34" charset="0"/>
              </a:rPr>
              <a:t>Hybrid Approach : Hybrid recommender systems combine two or more recommendation strategies in different ways to benefit from their complementary advantages.</a:t>
            </a:r>
            <a:endParaRPr lang="en-IN" sz="18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124200" y="6173787"/>
            <a:ext cx="2895600" cy="365125"/>
          </a:xfrm>
        </p:spPr>
        <p:txBody>
          <a:bodyPr/>
          <a:lstStyle/>
          <a:p>
            <a:r>
              <a:rPr lang="en-US"/>
              <a:t>Dept. of Computer Engineering, RMDSSOE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153837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Literature Survey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73143460"/>
              </p:ext>
            </p:extLst>
          </p:nvPr>
        </p:nvGraphicFramePr>
        <p:xfrm>
          <a:off x="457200" y="1295400"/>
          <a:ext cx="8229600" cy="5111821"/>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597166765"/>
                    </a:ext>
                  </a:extLst>
                </a:gridCol>
                <a:gridCol w="3352800">
                  <a:extLst>
                    <a:ext uri="{9D8B030D-6E8A-4147-A177-3AD203B41FA5}">
                      <a16:colId xmlns:a16="http://schemas.microsoft.com/office/drawing/2014/main" val="1303539843"/>
                    </a:ext>
                  </a:extLst>
                </a:gridCol>
                <a:gridCol w="2057400">
                  <a:extLst>
                    <a:ext uri="{9D8B030D-6E8A-4147-A177-3AD203B41FA5}">
                      <a16:colId xmlns:a16="http://schemas.microsoft.com/office/drawing/2014/main" val="1100854319"/>
                    </a:ext>
                  </a:extLst>
                </a:gridCol>
                <a:gridCol w="2057400">
                  <a:extLst>
                    <a:ext uri="{9D8B030D-6E8A-4147-A177-3AD203B41FA5}">
                      <a16:colId xmlns:a16="http://schemas.microsoft.com/office/drawing/2014/main" val="3411108048"/>
                    </a:ext>
                  </a:extLst>
                </a:gridCol>
              </a:tblGrid>
              <a:tr h="594128">
                <a:tc>
                  <a:txBody>
                    <a:bodyPr/>
                    <a:lstStyle/>
                    <a:p>
                      <a:r>
                        <a:rPr lang="en-US" dirty="0" err="1"/>
                        <a:t>Sr</a:t>
                      </a:r>
                      <a:r>
                        <a:rPr lang="en-US" dirty="0"/>
                        <a:t> No</a:t>
                      </a:r>
                      <a:endParaRPr lang="en-IN" dirty="0"/>
                    </a:p>
                  </a:txBody>
                  <a:tcPr/>
                </a:tc>
                <a:tc>
                  <a:txBody>
                    <a:bodyPr/>
                    <a:lstStyle/>
                    <a:p>
                      <a:r>
                        <a:rPr lang="en-US" dirty="0"/>
                        <a:t>Paper title and author name</a:t>
                      </a:r>
                      <a:endParaRPr lang="en-IN" dirty="0"/>
                    </a:p>
                  </a:txBody>
                  <a:tcPr/>
                </a:tc>
                <a:tc>
                  <a:txBody>
                    <a:bodyPr/>
                    <a:lstStyle/>
                    <a:p>
                      <a:r>
                        <a:rPr lang="en-US" dirty="0"/>
                        <a:t>Year </a:t>
                      </a:r>
                      <a:endParaRPr lang="en-IN" dirty="0"/>
                    </a:p>
                  </a:txBody>
                  <a:tcPr/>
                </a:tc>
                <a:tc>
                  <a:txBody>
                    <a:bodyPr/>
                    <a:lstStyle/>
                    <a:p>
                      <a:r>
                        <a:rPr lang="en-US" dirty="0"/>
                        <a:t>Short description</a:t>
                      </a:r>
                      <a:endParaRPr lang="en-IN" dirty="0"/>
                    </a:p>
                  </a:txBody>
                  <a:tcPr/>
                </a:tc>
                <a:extLst>
                  <a:ext uri="{0D108BD9-81ED-4DB2-BD59-A6C34878D82A}">
                    <a16:rowId xmlns:a16="http://schemas.microsoft.com/office/drawing/2014/main" val="665579046"/>
                  </a:ext>
                </a:extLst>
              </a:tr>
              <a:tr h="1024871">
                <a:tc>
                  <a:txBody>
                    <a:bodyPr/>
                    <a:lstStyle/>
                    <a:p>
                      <a:r>
                        <a:rPr lang="en-US" baseline="0" dirty="0"/>
                        <a:t>   1 . </a:t>
                      </a:r>
                      <a:endParaRPr lang="en-IN" dirty="0"/>
                    </a:p>
                  </a:txBody>
                  <a:tcPr/>
                </a:tc>
                <a:tc>
                  <a:txBody>
                    <a:bodyPr/>
                    <a:lstStyle/>
                    <a:p>
                      <a:r>
                        <a:rPr lang="en-IN" sz="1800" b="0" i="0" u="none" kern="1200" dirty="0">
                          <a:solidFill>
                            <a:schemeClr val="dk1"/>
                          </a:solidFill>
                          <a:effectLst/>
                          <a:latin typeface="+mn-lt"/>
                          <a:ea typeface="+mn-ea"/>
                          <a:cs typeface="+mn-cs"/>
                        </a:rPr>
                        <a:t> </a:t>
                      </a:r>
                      <a:r>
                        <a:rPr lang="en-IN" sz="1500" b="0" i="0" u="none" kern="1200" dirty="0">
                          <a:solidFill>
                            <a:schemeClr val="dk1"/>
                          </a:solidFill>
                          <a:effectLst/>
                          <a:latin typeface="+mn-lt"/>
                          <a:ea typeface="+mn-ea"/>
                          <a:cs typeface="+mn-cs"/>
                        </a:rPr>
                        <a:t>Francesco Ricci and </a:t>
                      </a:r>
                      <a:r>
                        <a:rPr lang="en-IN" sz="1500" b="0" i="0" u="none" kern="1200" dirty="0" err="1">
                          <a:solidFill>
                            <a:schemeClr val="dk1"/>
                          </a:solidFill>
                          <a:effectLst/>
                          <a:latin typeface="+mn-lt"/>
                          <a:ea typeface="+mn-ea"/>
                          <a:cs typeface="+mn-cs"/>
                        </a:rPr>
                        <a:t>Lior</a:t>
                      </a:r>
                      <a:r>
                        <a:rPr lang="en-IN" sz="1500" b="0" i="0" u="none" kern="1200" dirty="0">
                          <a:solidFill>
                            <a:schemeClr val="dk1"/>
                          </a:solidFill>
                          <a:effectLst/>
                          <a:latin typeface="+mn-lt"/>
                          <a:ea typeface="+mn-ea"/>
                          <a:cs typeface="+mn-cs"/>
                        </a:rPr>
                        <a:t> </a:t>
                      </a:r>
                      <a:r>
                        <a:rPr lang="en-IN" sz="1500" b="0" i="0" u="none" kern="1200" dirty="0" err="1">
                          <a:solidFill>
                            <a:schemeClr val="dk1"/>
                          </a:solidFill>
                          <a:effectLst/>
                          <a:latin typeface="+mn-lt"/>
                          <a:ea typeface="+mn-ea"/>
                          <a:cs typeface="+mn-cs"/>
                        </a:rPr>
                        <a:t>Rokach</a:t>
                      </a:r>
                      <a:r>
                        <a:rPr lang="en-IN" sz="1500" b="0" i="0" u="none" kern="1200" dirty="0">
                          <a:solidFill>
                            <a:schemeClr val="dk1"/>
                          </a:solidFill>
                          <a:effectLst/>
                          <a:latin typeface="+mn-lt"/>
                          <a:ea typeface="+mn-ea"/>
                          <a:cs typeface="+mn-cs"/>
                        </a:rPr>
                        <a:t> and </a:t>
                      </a:r>
                      <a:r>
                        <a:rPr lang="en-IN" sz="1500" b="0" i="0" u="none" kern="1200" dirty="0" err="1">
                          <a:solidFill>
                            <a:schemeClr val="dk1"/>
                          </a:solidFill>
                          <a:effectLst/>
                          <a:latin typeface="+mn-lt"/>
                          <a:ea typeface="+mn-ea"/>
                          <a:cs typeface="+mn-cs"/>
                        </a:rPr>
                        <a:t>Bracha</a:t>
                      </a:r>
                      <a:r>
                        <a:rPr lang="en-IN" sz="1500" b="0" i="0" u="none" kern="1200" dirty="0">
                          <a:solidFill>
                            <a:schemeClr val="dk1"/>
                          </a:solidFill>
                          <a:effectLst/>
                          <a:latin typeface="+mn-lt"/>
                          <a:ea typeface="+mn-ea"/>
                          <a:cs typeface="+mn-cs"/>
                        </a:rPr>
                        <a:t> </a:t>
                      </a:r>
                      <a:r>
                        <a:rPr lang="en-IN" sz="1500" b="0" i="0" u="none" kern="1200" dirty="0" err="1">
                          <a:solidFill>
                            <a:schemeClr val="dk1"/>
                          </a:solidFill>
                          <a:effectLst/>
                          <a:latin typeface="+mn-lt"/>
                          <a:ea typeface="+mn-ea"/>
                          <a:cs typeface="+mn-cs"/>
                        </a:rPr>
                        <a:t>Shapira</a:t>
                      </a:r>
                      <a:r>
                        <a:rPr lang="en-IN" sz="1500" b="0" i="0" u="none" kern="1200" dirty="0">
                          <a:solidFill>
                            <a:schemeClr val="dk1"/>
                          </a:solidFill>
                          <a:effectLst/>
                          <a:latin typeface="+mn-lt"/>
                          <a:ea typeface="+mn-ea"/>
                          <a:cs typeface="+mn-cs"/>
                        </a:rPr>
                        <a:t>,</a:t>
                      </a:r>
                      <a:r>
                        <a:rPr lang="en-IN" sz="1500" b="0" i="0" u="sng" kern="1200" dirty="0">
                          <a:solidFill>
                            <a:schemeClr val="dk1"/>
                          </a:solidFill>
                          <a:effectLst/>
                          <a:latin typeface="+mn-lt"/>
                          <a:ea typeface="+mn-ea"/>
                          <a:cs typeface="+mn-cs"/>
                        </a:rPr>
                        <a:t>, </a:t>
                      </a:r>
                      <a:r>
                        <a:rPr lang="en-IN" sz="1500" b="0" i="0" u="none" kern="1200" dirty="0">
                          <a:solidFill>
                            <a:schemeClr val="dk1"/>
                          </a:solidFill>
                          <a:effectLst/>
                          <a:latin typeface="+mn-lt"/>
                          <a:ea typeface="+mn-ea"/>
                          <a:cs typeface="+mn-cs"/>
                        </a:rPr>
                        <a:t>Recommender Systems Handbook, </a:t>
                      </a:r>
                      <a:endParaRPr lang="en-IN" sz="1500" b="0" u="none" dirty="0"/>
                    </a:p>
                  </a:txBody>
                  <a:tcPr/>
                </a:tc>
                <a:tc>
                  <a:txBody>
                    <a:bodyPr/>
                    <a:lstStyle/>
                    <a:p>
                      <a:r>
                        <a:rPr lang="en-US" dirty="0"/>
                        <a:t>2011</a:t>
                      </a:r>
                      <a:endParaRPr lang="en-IN" dirty="0"/>
                    </a:p>
                  </a:txBody>
                  <a:tcPr/>
                </a:tc>
                <a:tc>
                  <a:txBody>
                    <a:bodyPr/>
                    <a:lstStyle/>
                    <a:p>
                      <a:r>
                        <a:rPr lang="en-US" sz="1500" dirty="0"/>
                        <a:t>Provides early  stage</a:t>
                      </a:r>
                      <a:r>
                        <a:rPr lang="en-US" sz="1500" baseline="0" dirty="0"/>
                        <a:t> information about recommendation systems .</a:t>
                      </a:r>
                      <a:endParaRPr lang="en-IN" sz="1500" dirty="0"/>
                    </a:p>
                  </a:txBody>
                  <a:tcPr/>
                </a:tc>
                <a:extLst>
                  <a:ext uri="{0D108BD9-81ED-4DB2-BD59-A6C34878D82A}">
                    <a16:rowId xmlns:a16="http://schemas.microsoft.com/office/drawing/2014/main" val="1045824215"/>
                  </a:ext>
                </a:extLst>
              </a:tr>
              <a:tr h="831779">
                <a:tc>
                  <a:txBody>
                    <a:bodyPr/>
                    <a:lstStyle/>
                    <a:p>
                      <a:r>
                        <a:rPr lang="en-US" dirty="0"/>
                        <a:t>   2.</a:t>
                      </a:r>
                      <a:endParaRPr lang="en-IN" dirty="0"/>
                    </a:p>
                  </a:txBody>
                  <a:tcPr/>
                </a:tc>
                <a:tc>
                  <a:txBody>
                    <a:bodyPr/>
                    <a:lstStyle/>
                    <a:p>
                      <a:r>
                        <a:rPr lang="en-IN" sz="1500" b="0" i="0" u="none" kern="1200" dirty="0" err="1">
                          <a:solidFill>
                            <a:schemeClr val="dk1"/>
                          </a:solidFill>
                          <a:effectLst/>
                          <a:latin typeface="+mn-lt"/>
                          <a:ea typeface="+mn-ea"/>
                          <a:cs typeface="+mn-cs"/>
                        </a:rPr>
                        <a:t>Beel</a:t>
                      </a:r>
                      <a:r>
                        <a:rPr lang="en-IN" sz="1500" b="0" i="0" u="none" kern="1200" dirty="0">
                          <a:solidFill>
                            <a:schemeClr val="dk1"/>
                          </a:solidFill>
                          <a:effectLst/>
                          <a:latin typeface="+mn-lt"/>
                          <a:ea typeface="+mn-ea"/>
                          <a:cs typeface="+mn-cs"/>
                        </a:rPr>
                        <a:t>, J.; Langer, S.; </a:t>
                      </a:r>
                      <a:r>
                        <a:rPr lang="en-IN" sz="1500" b="0" i="0" u="none" kern="1200" dirty="0" err="1">
                          <a:solidFill>
                            <a:schemeClr val="dk1"/>
                          </a:solidFill>
                          <a:effectLst/>
                          <a:latin typeface="+mn-lt"/>
                          <a:ea typeface="+mn-ea"/>
                          <a:cs typeface="+mn-cs"/>
                        </a:rPr>
                        <a:t>Genzmehr</a:t>
                      </a:r>
                      <a:r>
                        <a:rPr lang="en-IN" sz="1500" b="0" i="0" u="none" kern="1200" dirty="0">
                          <a:solidFill>
                            <a:schemeClr val="dk1"/>
                          </a:solidFill>
                          <a:effectLst/>
                          <a:latin typeface="+mn-lt"/>
                          <a:ea typeface="+mn-ea"/>
                          <a:cs typeface="+mn-cs"/>
                        </a:rPr>
                        <a:t>, M.; </a:t>
                      </a:r>
                      <a:r>
                        <a:rPr lang="en-IN" sz="1500" b="0" i="0" u="none" kern="1200" dirty="0" err="1">
                          <a:solidFill>
                            <a:schemeClr val="dk1"/>
                          </a:solidFill>
                          <a:effectLst/>
                          <a:latin typeface="+mn-lt"/>
                          <a:ea typeface="+mn-ea"/>
                          <a:cs typeface="+mn-cs"/>
                        </a:rPr>
                        <a:t>Gipp</a:t>
                      </a:r>
                      <a:r>
                        <a:rPr lang="en-IN" sz="1500" b="0" i="0" u="none" kern="1200" dirty="0">
                          <a:solidFill>
                            <a:schemeClr val="dk1"/>
                          </a:solidFill>
                          <a:effectLst/>
                          <a:latin typeface="+mn-lt"/>
                          <a:ea typeface="+mn-ea"/>
                          <a:cs typeface="+mn-cs"/>
                        </a:rPr>
                        <a:t>, B.; </a:t>
                      </a:r>
                      <a:r>
                        <a:rPr lang="en-IN" sz="1500" b="0" i="0" u="none" kern="1200" dirty="0" err="1">
                          <a:solidFill>
                            <a:schemeClr val="dk1"/>
                          </a:solidFill>
                          <a:effectLst/>
                          <a:latin typeface="+mn-lt"/>
                          <a:ea typeface="+mn-ea"/>
                          <a:cs typeface="+mn-cs"/>
                        </a:rPr>
                        <a:t>Breitinger</a:t>
                      </a:r>
                      <a:r>
                        <a:rPr lang="en-IN" sz="1500" b="0" i="0" u="none" kern="1200" dirty="0">
                          <a:solidFill>
                            <a:schemeClr val="dk1"/>
                          </a:solidFill>
                          <a:effectLst/>
                          <a:latin typeface="+mn-lt"/>
                          <a:ea typeface="+mn-ea"/>
                          <a:cs typeface="+mn-cs"/>
                        </a:rPr>
                        <a:t>, C. (October 2013). Recommender</a:t>
                      </a:r>
                      <a:r>
                        <a:rPr lang="en-IN" sz="1500" b="0" i="0" u="none" kern="1200" baseline="0" dirty="0">
                          <a:solidFill>
                            <a:schemeClr val="dk1"/>
                          </a:solidFill>
                          <a:effectLst/>
                          <a:latin typeface="+mn-lt"/>
                          <a:ea typeface="+mn-ea"/>
                          <a:cs typeface="+mn-cs"/>
                        </a:rPr>
                        <a:t> system evaluation research paper</a:t>
                      </a:r>
                      <a:endParaRPr lang="en-IN" sz="1500" b="0" u="none" dirty="0"/>
                    </a:p>
                  </a:txBody>
                  <a:tcPr/>
                </a:tc>
                <a:tc>
                  <a:txBody>
                    <a:bodyPr/>
                    <a:lstStyle/>
                    <a:p>
                      <a:r>
                        <a:rPr lang="en-US" dirty="0"/>
                        <a:t>2013</a:t>
                      </a:r>
                      <a:endParaRPr lang="en-IN" dirty="0"/>
                    </a:p>
                  </a:txBody>
                  <a:tcPr/>
                </a:tc>
                <a:tc>
                  <a:txBody>
                    <a:bodyPr/>
                    <a:lstStyle/>
                    <a:p>
                      <a:r>
                        <a:rPr lang="en-US" sz="1500" dirty="0"/>
                        <a:t>Provided analytical survey for recommendation systems</a:t>
                      </a:r>
                      <a:endParaRPr lang="en-IN" sz="1500" dirty="0"/>
                    </a:p>
                  </a:txBody>
                  <a:tcPr/>
                </a:tc>
                <a:extLst>
                  <a:ext uri="{0D108BD9-81ED-4DB2-BD59-A6C34878D82A}">
                    <a16:rowId xmlns:a16="http://schemas.microsoft.com/office/drawing/2014/main" val="203000357"/>
                  </a:ext>
                </a:extLst>
              </a:tr>
              <a:tr h="880361">
                <a:tc>
                  <a:txBody>
                    <a:bodyPr/>
                    <a:lstStyle/>
                    <a:p>
                      <a:r>
                        <a:rPr lang="en-US" baseline="0" dirty="0"/>
                        <a:t>    3.</a:t>
                      </a:r>
                      <a:endParaRPr lang="en-IN" dirty="0"/>
                    </a:p>
                  </a:txBody>
                  <a:tcPr/>
                </a:tc>
                <a:tc>
                  <a:txBody>
                    <a:bodyPr/>
                    <a:lstStyle/>
                    <a:p>
                      <a:r>
                        <a:rPr lang="en-US" sz="1500" b="0" i="0" u="none" kern="1200" dirty="0" err="1">
                          <a:solidFill>
                            <a:schemeClr val="dk1"/>
                          </a:solidFill>
                          <a:effectLst/>
                          <a:latin typeface="+mn-lt"/>
                          <a:ea typeface="+mn-ea"/>
                          <a:cs typeface="+mn-cs"/>
                        </a:rPr>
                        <a:t>Karlgren</a:t>
                      </a:r>
                      <a:r>
                        <a:rPr lang="en-US" sz="1500" b="0" i="0" u="none" kern="1200" dirty="0">
                          <a:solidFill>
                            <a:schemeClr val="dk1"/>
                          </a:solidFill>
                          <a:effectLst/>
                          <a:latin typeface="+mn-lt"/>
                          <a:ea typeface="+mn-ea"/>
                          <a:cs typeface="+mn-cs"/>
                        </a:rPr>
                        <a:t>, </a:t>
                      </a:r>
                      <a:r>
                        <a:rPr lang="en-US" sz="1500" b="0" i="0" u="none" kern="1200" dirty="0" err="1">
                          <a:solidFill>
                            <a:schemeClr val="dk1"/>
                          </a:solidFill>
                          <a:effectLst/>
                          <a:latin typeface="+mn-lt"/>
                          <a:ea typeface="+mn-ea"/>
                          <a:cs typeface="+mn-cs"/>
                        </a:rPr>
                        <a:t>Jussi</a:t>
                      </a:r>
                      <a:r>
                        <a:rPr lang="en-US" sz="1500" b="0" i="0" u="none" kern="1200" dirty="0">
                          <a:solidFill>
                            <a:schemeClr val="dk1"/>
                          </a:solidFill>
                          <a:effectLst/>
                          <a:latin typeface="+mn-lt"/>
                          <a:ea typeface="+mn-ea"/>
                          <a:cs typeface="+mn-cs"/>
                        </a:rPr>
                        <a:t> (October 2017). </a:t>
                      </a:r>
                      <a:r>
                        <a:rPr lang="en-US" sz="1500" b="0" u="none" strike="noStrike" kern="1200" dirty="0">
                          <a:solidFill>
                            <a:schemeClr val="dk1"/>
                          </a:solidFill>
                          <a:effectLst>
                            <a:outerShdw blurRad="38100" dist="19050" dir="2700000" algn="tl">
                              <a:schemeClr val="dk1">
                                <a:alpha val="40000"/>
                              </a:schemeClr>
                            </a:outerShdw>
                          </a:effectLst>
                          <a:latin typeface="+mn-lt"/>
                          <a:ea typeface="+mn-ea"/>
                          <a:cs typeface="+mn-cs"/>
                        </a:rPr>
                        <a:t>"A digital bookshelf: original work on recommender systems</a:t>
                      </a:r>
                      <a:endParaRPr lang="en-IN" sz="1500" b="0" u="none" kern="1200" dirty="0">
                        <a:solidFill>
                          <a:schemeClr val="dk1"/>
                        </a:solidFill>
                        <a:effectLst/>
                        <a:latin typeface="+mn-lt"/>
                        <a:ea typeface="+mn-ea"/>
                        <a:cs typeface="+mn-cs"/>
                      </a:endParaRPr>
                    </a:p>
                    <a:p>
                      <a:r>
                        <a:rPr lang="en-IN" sz="1800" b="0" u="none" kern="1200" dirty="0">
                          <a:solidFill>
                            <a:schemeClr val="dk1"/>
                          </a:solidFill>
                          <a:effectLst>
                            <a:outerShdw blurRad="38100" dist="19050" dir="2700000" algn="tl">
                              <a:schemeClr val="dk1">
                                <a:alpha val="40000"/>
                              </a:schemeClr>
                            </a:outerShdw>
                          </a:effectLst>
                          <a:latin typeface="+mn-lt"/>
                          <a:ea typeface="+mn-ea"/>
                          <a:cs typeface="+mn-cs"/>
                        </a:rPr>
                        <a:t> </a:t>
                      </a:r>
                      <a:endParaRPr lang="en-IN" sz="1800" b="0" u="none" kern="1200" dirty="0">
                        <a:solidFill>
                          <a:schemeClr val="dk1"/>
                        </a:solidFill>
                        <a:effectLst/>
                        <a:latin typeface="+mn-lt"/>
                        <a:ea typeface="+mn-ea"/>
                        <a:cs typeface="+mn-cs"/>
                      </a:endParaRPr>
                    </a:p>
                    <a:p>
                      <a:endParaRPr lang="en-IN" sz="1500" b="0" u="none" dirty="0"/>
                    </a:p>
                  </a:txBody>
                  <a:tcPr/>
                </a:tc>
                <a:tc>
                  <a:txBody>
                    <a:bodyPr/>
                    <a:lstStyle/>
                    <a:p>
                      <a:r>
                        <a:rPr lang="en-US" dirty="0"/>
                        <a:t>2017</a:t>
                      </a:r>
                      <a:endParaRPr lang="en-IN" dirty="0"/>
                    </a:p>
                  </a:txBody>
                  <a:tcPr/>
                </a:tc>
                <a:tc>
                  <a:txBody>
                    <a:bodyPr/>
                    <a:lstStyle/>
                    <a:p>
                      <a:r>
                        <a:rPr lang="en-US" sz="1500" dirty="0"/>
                        <a:t>Book for study of recommended systems</a:t>
                      </a:r>
                      <a:endParaRPr lang="en-IN" sz="1500" dirty="0"/>
                    </a:p>
                  </a:txBody>
                  <a:tcPr/>
                </a:tc>
                <a:extLst>
                  <a:ext uri="{0D108BD9-81ED-4DB2-BD59-A6C34878D82A}">
                    <a16:rowId xmlns:a16="http://schemas.microsoft.com/office/drawing/2014/main" val="2999314696"/>
                  </a:ext>
                </a:extLst>
              </a:tr>
              <a:tr h="1206822">
                <a:tc>
                  <a:txBody>
                    <a:bodyPr/>
                    <a:lstStyle/>
                    <a:p>
                      <a:r>
                        <a:rPr lang="en-US" dirty="0"/>
                        <a:t>    4.</a:t>
                      </a:r>
                      <a:endParaRPr lang="en-IN" dirty="0"/>
                    </a:p>
                  </a:txBody>
                  <a:tcPr/>
                </a:tc>
                <a:tc>
                  <a:txBody>
                    <a:bodyPr/>
                    <a:lstStyle/>
                    <a:p>
                      <a:r>
                        <a:rPr lang="en-IN" sz="1800" b="0" i="0" u="none" kern="1200" dirty="0">
                          <a:solidFill>
                            <a:schemeClr val="dk1"/>
                          </a:solidFill>
                          <a:effectLst/>
                          <a:latin typeface="+mn-lt"/>
                          <a:ea typeface="+mn-ea"/>
                          <a:cs typeface="+mn-cs"/>
                        </a:rPr>
                        <a:t> </a:t>
                      </a:r>
                      <a:r>
                        <a:rPr lang="en-IN" sz="1500" b="0" i="0" u="none" kern="1200" dirty="0">
                          <a:solidFill>
                            <a:schemeClr val="dk1"/>
                          </a:solidFill>
                          <a:effectLst/>
                          <a:latin typeface="+mn-lt"/>
                          <a:ea typeface="+mn-ea"/>
                          <a:cs typeface="+mn-cs"/>
                        </a:rPr>
                        <a:t>D.H. Wang, Y.C. Liang, </a:t>
                      </a:r>
                      <a:r>
                        <a:rPr lang="en-IN" sz="1500" b="0" i="0" u="none" kern="1200" dirty="0" err="1">
                          <a:solidFill>
                            <a:schemeClr val="dk1"/>
                          </a:solidFill>
                          <a:effectLst/>
                          <a:latin typeface="+mn-lt"/>
                          <a:ea typeface="+mn-ea"/>
                          <a:cs typeface="+mn-cs"/>
                        </a:rPr>
                        <a:t>D.Xu</a:t>
                      </a:r>
                      <a:r>
                        <a:rPr lang="en-IN" sz="1500" b="0" i="0" u="none" kern="1200" dirty="0">
                          <a:solidFill>
                            <a:schemeClr val="dk1"/>
                          </a:solidFill>
                          <a:effectLst/>
                          <a:latin typeface="+mn-lt"/>
                          <a:ea typeface="+mn-ea"/>
                          <a:cs typeface="+mn-cs"/>
                        </a:rPr>
                        <a:t>, X.Y. Feng, R.C. Guan(2018), "A content-based recommender system for computer science</a:t>
                      </a:r>
                      <a:endParaRPr lang="en-IN" sz="1500" b="0" u="none" dirty="0"/>
                    </a:p>
                  </a:txBody>
                  <a:tcPr/>
                </a:tc>
                <a:tc>
                  <a:txBody>
                    <a:bodyPr/>
                    <a:lstStyle/>
                    <a:p>
                      <a:r>
                        <a:rPr lang="en-US" dirty="0"/>
                        <a:t>2018</a:t>
                      </a:r>
                      <a:endParaRPr lang="en-IN" dirty="0"/>
                    </a:p>
                  </a:txBody>
                  <a:tcPr/>
                </a:tc>
                <a:tc>
                  <a:txBody>
                    <a:bodyPr/>
                    <a:lstStyle/>
                    <a:p>
                      <a:r>
                        <a:rPr lang="en-US" sz="1500" dirty="0"/>
                        <a:t>Demonstrated how content</a:t>
                      </a:r>
                      <a:r>
                        <a:rPr lang="en-US" sz="1500" baseline="0" dirty="0"/>
                        <a:t> based recommender system works .</a:t>
                      </a:r>
                      <a:endParaRPr lang="en-IN" sz="1500" dirty="0"/>
                    </a:p>
                  </a:txBody>
                  <a:tcPr/>
                </a:tc>
                <a:extLst>
                  <a:ext uri="{0D108BD9-81ED-4DB2-BD59-A6C34878D82A}">
                    <a16:rowId xmlns:a16="http://schemas.microsoft.com/office/drawing/2014/main" val="3064650158"/>
                  </a:ext>
                </a:extLst>
              </a:tr>
            </a:tbl>
          </a:graphicData>
        </a:graphic>
      </p:graphicFrame>
      <p:sp>
        <p:nvSpPr>
          <p:cNvPr id="4" name="Footer Placeholder 3"/>
          <p:cNvSpPr>
            <a:spLocks noGrp="1"/>
          </p:cNvSpPr>
          <p:nvPr>
            <p:ph type="ftr" sz="quarter" idx="11"/>
          </p:nvPr>
        </p:nvSpPr>
        <p:spPr/>
        <p:txBody>
          <a:bodyPr/>
          <a:lstStyle/>
          <a:p>
            <a:r>
              <a:rPr lang="en-US"/>
              <a:t>Dept. of Computer Engineering, RMDSSOE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latin typeface="Cambria" pitchFamily="18" charset="0"/>
              </a:rPr>
              <a:t>Architecture of the system</a:t>
            </a:r>
            <a:br>
              <a:rPr lang="en-US" dirty="0">
                <a:latin typeface="Cambria" pitchFamily="18" charset="0"/>
              </a:rPr>
            </a:br>
            <a:endParaRPr lang="en-IN" dirty="0"/>
          </a:p>
        </p:txBody>
      </p:sp>
      <p:pic>
        <p:nvPicPr>
          <p:cNvPr id="6" name="Content Placeholder 5"/>
          <p:cNvPicPr>
            <a:picLocks noGrp="1" noChangeAspect="1"/>
          </p:cNvPicPr>
          <p:nvPr>
            <p:ph idx="1"/>
          </p:nvPr>
        </p:nvPicPr>
        <p:blipFill>
          <a:blip r:embed="rId2"/>
          <a:stretch>
            <a:fillRect/>
          </a:stretch>
        </p:blipFill>
        <p:spPr>
          <a:xfrm>
            <a:off x="457200" y="2262040"/>
            <a:ext cx="8229600" cy="2714919"/>
          </a:xfrm>
          <a:prstGeom prst="rect">
            <a:avLst/>
          </a:prstGeom>
        </p:spPr>
      </p:pic>
      <p:sp>
        <p:nvSpPr>
          <p:cNvPr id="4" name="Footer Placeholder 3"/>
          <p:cNvSpPr>
            <a:spLocks noGrp="1"/>
          </p:cNvSpPr>
          <p:nvPr>
            <p:ph type="ftr" sz="quarter" idx="11"/>
          </p:nvPr>
        </p:nvSpPr>
        <p:spPr/>
        <p:txBody>
          <a:bodyPr/>
          <a:lstStyle/>
          <a:p>
            <a:r>
              <a:rPr lang="en-US"/>
              <a:t>Dept. of Computer Engineering, RMDSSOE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07064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Filtering </a:t>
            </a:r>
            <a:endParaRPr lang="en-IN" dirty="0"/>
          </a:p>
        </p:txBody>
      </p:sp>
      <p:sp>
        <p:nvSpPr>
          <p:cNvPr id="3" name="Content Placeholder 2"/>
          <p:cNvSpPr>
            <a:spLocks noGrp="1"/>
          </p:cNvSpPr>
          <p:nvPr>
            <p:ph idx="1"/>
          </p:nvPr>
        </p:nvSpPr>
        <p:spPr/>
        <p:txBody>
          <a:bodyPr>
            <a:normAutofit/>
          </a:bodyPr>
          <a:lstStyle/>
          <a:p>
            <a:pPr marL="469265" marR="5080" indent="-457200">
              <a:lnSpc>
                <a:spcPct val="114599"/>
              </a:lnSpc>
              <a:spcBef>
                <a:spcPts val="100"/>
              </a:spcBef>
              <a:buFont typeface="AoyagiKouzanFontT"/>
              <a:buChar char="❖"/>
              <a:tabLst>
                <a:tab pos="469265" algn="l"/>
                <a:tab pos="469900" algn="l"/>
              </a:tabLst>
            </a:pPr>
            <a:r>
              <a:rPr lang="en-US" sz="1800" dirty="0">
                <a:solidFill>
                  <a:schemeClr val="tx1">
                    <a:lumMod val="85000"/>
                    <a:lumOff val="15000"/>
                  </a:schemeClr>
                </a:solidFill>
                <a:latin typeface="Arial"/>
                <a:cs typeface="Arial"/>
              </a:rPr>
              <a:t>Collaborative </a:t>
            </a:r>
            <a:r>
              <a:rPr lang="en-US" sz="1800" spc="-5" dirty="0">
                <a:solidFill>
                  <a:schemeClr val="tx1">
                    <a:lumMod val="85000"/>
                    <a:lumOff val="15000"/>
                  </a:schemeClr>
                </a:solidFill>
                <a:latin typeface="Arial"/>
                <a:cs typeface="Arial"/>
              </a:rPr>
              <a:t>Filtering </a:t>
            </a:r>
            <a:r>
              <a:rPr lang="en-US" sz="1800" spc="10" dirty="0">
                <a:solidFill>
                  <a:schemeClr val="tx1">
                    <a:lumMod val="85000"/>
                    <a:lumOff val="15000"/>
                  </a:schemeClr>
                </a:solidFill>
                <a:latin typeface="Arial"/>
                <a:cs typeface="Arial"/>
              </a:rPr>
              <a:t>system </a:t>
            </a:r>
            <a:r>
              <a:rPr lang="en-US" sz="1800" spc="-5" dirty="0">
                <a:solidFill>
                  <a:schemeClr val="tx1">
                    <a:lumMod val="85000"/>
                    <a:lumOff val="15000"/>
                  </a:schemeClr>
                </a:solidFill>
                <a:latin typeface="Arial"/>
                <a:cs typeface="Arial"/>
              </a:rPr>
              <a:t>maintains </a:t>
            </a:r>
            <a:r>
              <a:rPr lang="en-US" sz="1800" spc="-35" dirty="0">
                <a:solidFill>
                  <a:schemeClr val="tx1">
                    <a:lumMod val="85000"/>
                    <a:lumOff val="15000"/>
                  </a:schemeClr>
                </a:solidFill>
                <a:latin typeface="Arial"/>
                <a:cs typeface="Arial"/>
              </a:rPr>
              <a:t>a </a:t>
            </a:r>
            <a:r>
              <a:rPr lang="en-US" sz="1800" dirty="0">
                <a:solidFill>
                  <a:schemeClr val="tx1">
                    <a:lumMod val="85000"/>
                    <a:lumOff val="15000"/>
                  </a:schemeClr>
                </a:solidFill>
                <a:latin typeface="Arial"/>
                <a:cs typeface="Arial"/>
              </a:rPr>
              <a:t>database </a:t>
            </a:r>
            <a:r>
              <a:rPr lang="en-US" sz="1800" spc="30" dirty="0">
                <a:solidFill>
                  <a:schemeClr val="tx1">
                    <a:lumMod val="85000"/>
                    <a:lumOff val="15000"/>
                  </a:schemeClr>
                </a:solidFill>
                <a:latin typeface="Arial"/>
                <a:cs typeface="Arial"/>
              </a:rPr>
              <a:t>of </a:t>
            </a:r>
            <a:r>
              <a:rPr lang="en-US" sz="1800" spc="-5" dirty="0">
                <a:solidFill>
                  <a:schemeClr val="tx1">
                    <a:lumMod val="85000"/>
                    <a:lumOff val="15000"/>
                  </a:schemeClr>
                </a:solidFill>
                <a:latin typeface="Arial"/>
                <a:cs typeface="Arial"/>
              </a:rPr>
              <a:t>many </a:t>
            </a:r>
            <a:r>
              <a:rPr lang="en-US" sz="1800" spc="5" dirty="0">
                <a:solidFill>
                  <a:schemeClr val="tx1">
                    <a:lumMod val="85000"/>
                    <a:lumOff val="15000"/>
                  </a:schemeClr>
                </a:solidFill>
                <a:latin typeface="Arial"/>
                <a:cs typeface="Arial"/>
              </a:rPr>
              <a:t>users’ ratings </a:t>
            </a:r>
            <a:r>
              <a:rPr lang="en-US" sz="1800" spc="25" dirty="0">
                <a:solidFill>
                  <a:schemeClr val="tx1">
                    <a:lumMod val="85000"/>
                    <a:lumOff val="15000"/>
                  </a:schemeClr>
                </a:solidFill>
                <a:latin typeface="Arial"/>
                <a:cs typeface="Arial"/>
              </a:rPr>
              <a:t>of  </a:t>
            </a:r>
            <a:r>
              <a:rPr lang="en-US" sz="1800" spc="-35" dirty="0">
                <a:solidFill>
                  <a:schemeClr val="tx1">
                    <a:lumMod val="85000"/>
                    <a:lumOff val="15000"/>
                  </a:schemeClr>
                </a:solidFill>
                <a:latin typeface="Arial"/>
                <a:cs typeface="Arial"/>
              </a:rPr>
              <a:t>a </a:t>
            </a:r>
            <a:r>
              <a:rPr lang="en-US" sz="1800" spc="-5" dirty="0">
                <a:solidFill>
                  <a:schemeClr val="tx1">
                    <a:lumMod val="85000"/>
                    <a:lumOff val="15000"/>
                  </a:schemeClr>
                </a:solidFill>
                <a:latin typeface="Arial"/>
                <a:cs typeface="Arial"/>
              </a:rPr>
              <a:t>variety </a:t>
            </a:r>
            <a:r>
              <a:rPr lang="en-US" sz="1800" spc="30" dirty="0">
                <a:solidFill>
                  <a:schemeClr val="tx1">
                    <a:lumMod val="85000"/>
                    <a:lumOff val="15000"/>
                  </a:schemeClr>
                </a:solidFill>
                <a:latin typeface="Arial"/>
                <a:cs typeface="Arial"/>
              </a:rPr>
              <a:t>of</a:t>
            </a:r>
            <a:r>
              <a:rPr lang="en-US" sz="1800" spc="20" dirty="0">
                <a:solidFill>
                  <a:schemeClr val="tx1">
                    <a:lumMod val="85000"/>
                    <a:lumOff val="15000"/>
                  </a:schemeClr>
                </a:solidFill>
                <a:latin typeface="Arial"/>
                <a:cs typeface="Arial"/>
              </a:rPr>
              <a:t> </a:t>
            </a:r>
            <a:r>
              <a:rPr lang="en-US" sz="1800" spc="5" dirty="0">
                <a:solidFill>
                  <a:schemeClr val="tx1">
                    <a:lumMod val="85000"/>
                    <a:lumOff val="15000"/>
                  </a:schemeClr>
                </a:solidFill>
                <a:latin typeface="Arial"/>
                <a:cs typeface="Arial"/>
              </a:rPr>
              <a:t>items.</a:t>
            </a:r>
            <a:endParaRPr lang="en-US" sz="1800" dirty="0">
              <a:solidFill>
                <a:schemeClr val="tx1">
                  <a:lumMod val="85000"/>
                  <a:lumOff val="15000"/>
                </a:schemeClr>
              </a:solidFill>
              <a:latin typeface="Arial"/>
              <a:cs typeface="Arial"/>
            </a:endParaRPr>
          </a:p>
          <a:p>
            <a:pPr marL="469900" indent="-457200">
              <a:lnSpc>
                <a:spcPct val="100000"/>
              </a:lnSpc>
              <a:spcBef>
                <a:spcPts val="315"/>
              </a:spcBef>
              <a:buFont typeface="AoyagiKouzanFontT"/>
              <a:buChar char="❖"/>
              <a:tabLst>
                <a:tab pos="469265" algn="l"/>
                <a:tab pos="469900" algn="l"/>
              </a:tabLst>
            </a:pPr>
            <a:r>
              <a:rPr lang="en-US" sz="1800" dirty="0">
                <a:solidFill>
                  <a:schemeClr val="tx1">
                    <a:lumMod val="85000"/>
                    <a:lumOff val="15000"/>
                  </a:schemeClr>
                </a:solidFill>
                <a:latin typeface="Arial"/>
                <a:cs typeface="Arial"/>
              </a:rPr>
              <a:t>Makes </a:t>
            </a:r>
            <a:r>
              <a:rPr lang="en-US" sz="1800" spc="-15" dirty="0">
                <a:solidFill>
                  <a:schemeClr val="tx1">
                    <a:lumMod val="85000"/>
                    <a:lumOff val="15000"/>
                  </a:schemeClr>
                </a:solidFill>
                <a:latin typeface="Arial"/>
                <a:cs typeface="Arial"/>
              </a:rPr>
              <a:t>use </a:t>
            </a:r>
            <a:r>
              <a:rPr lang="en-US" sz="1800" spc="30" dirty="0">
                <a:solidFill>
                  <a:schemeClr val="tx1">
                    <a:lumMod val="85000"/>
                    <a:lumOff val="15000"/>
                  </a:schemeClr>
                </a:solidFill>
                <a:latin typeface="Arial"/>
                <a:cs typeface="Arial"/>
              </a:rPr>
              <a:t>of </a:t>
            </a:r>
            <a:r>
              <a:rPr lang="en-US" sz="1800" spc="5" dirty="0">
                <a:solidFill>
                  <a:schemeClr val="tx1">
                    <a:lumMod val="85000"/>
                    <a:lumOff val="15000"/>
                  </a:schemeClr>
                </a:solidFill>
                <a:latin typeface="Arial"/>
                <a:cs typeface="Arial"/>
              </a:rPr>
              <a:t>the </a:t>
            </a:r>
            <a:r>
              <a:rPr lang="en-US" sz="1800" spc="-15" dirty="0">
                <a:solidFill>
                  <a:schemeClr val="tx1">
                    <a:lumMod val="85000"/>
                    <a:lumOff val="15000"/>
                  </a:schemeClr>
                </a:solidFill>
                <a:latin typeface="Arial"/>
                <a:cs typeface="Arial"/>
              </a:rPr>
              <a:t>user </a:t>
            </a:r>
            <a:r>
              <a:rPr lang="en-US" sz="1800" spc="5" dirty="0">
                <a:solidFill>
                  <a:schemeClr val="tx1">
                    <a:lumMod val="85000"/>
                    <a:lumOff val="15000"/>
                  </a:schemeClr>
                </a:solidFill>
                <a:latin typeface="Arial"/>
                <a:cs typeface="Arial"/>
              </a:rPr>
              <a:t>data, ignoring </a:t>
            </a:r>
            <a:r>
              <a:rPr lang="en-US" sz="1800" spc="20" dirty="0">
                <a:solidFill>
                  <a:schemeClr val="tx1">
                    <a:lumMod val="85000"/>
                    <a:lumOff val="15000"/>
                  </a:schemeClr>
                </a:solidFill>
                <a:latin typeface="Arial"/>
                <a:cs typeface="Arial"/>
              </a:rPr>
              <a:t>content </a:t>
            </a:r>
            <a:r>
              <a:rPr lang="en-US" sz="1800" spc="95" dirty="0">
                <a:solidFill>
                  <a:schemeClr val="tx1">
                    <a:lumMod val="85000"/>
                    <a:lumOff val="15000"/>
                  </a:schemeClr>
                </a:solidFill>
                <a:latin typeface="Arial"/>
                <a:cs typeface="Arial"/>
              </a:rPr>
              <a:t>/ </a:t>
            </a:r>
            <a:r>
              <a:rPr lang="en-US" sz="1800" spc="10" dirty="0">
                <a:solidFill>
                  <a:schemeClr val="tx1">
                    <a:lumMod val="85000"/>
                    <a:lumOff val="15000"/>
                  </a:schemeClr>
                </a:solidFill>
                <a:latin typeface="Arial"/>
                <a:cs typeface="Arial"/>
              </a:rPr>
              <a:t>item</a:t>
            </a:r>
            <a:r>
              <a:rPr lang="en-US" sz="1800" spc="-175" dirty="0">
                <a:solidFill>
                  <a:schemeClr val="tx1">
                    <a:lumMod val="85000"/>
                    <a:lumOff val="15000"/>
                  </a:schemeClr>
                </a:solidFill>
                <a:latin typeface="Arial"/>
                <a:cs typeface="Arial"/>
              </a:rPr>
              <a:t> </a:t>
            </a:r>
            <a:r>
              <a:rPr lang="en-US" sz="1800" spc="5" dirty="0">
                <a:solidFill>
                  <a:schemeClr val="tx1">
                    <a:lumMod val="85000"/>
                    <a:lumOff val="15000"/>
                  </a:schemeClr>
                </a:solidFill>
                <a:latin typeface="Arial"/>
                <a:cs typeface="Arial"/>
              </a:rPr>
              <a:t>data.</a:t>
            </a:r>
            <a:endParaRPr lang="en-US" sz="1800" dirty="0">
              <a:solidFill>
                <a:schemeClr val="tx1">
                  <a:lumMod val="85000"/>
                  <a:lumOff val="15000"/>
                </a:schemeClr>
              </a:solidFill>
              <a:latin typeface="Arial"/>
              <a:cs typeface="Arial"/>
            </a:endParaRPr>
          </a:p>
          <a:p>
            <a:pPr marL="469265" marR="751205" indent="-457200">
              <a:lnSpc>
                <a:spcPct val="114599"/>
              </a:lnSpc>
              <a:buFont typeface="AoyagiKouzanFontT"/>
              <a:buChar char="❖"/>
              <a:tabLst>
                <a:tab pos="469265" algn="l"/>
                <a:tab pos="469900" algn="l"/>
              </a:tabLst>
            </a:pPr>
            <a:r>
              <a:rPr lang="en-US" sz="1800" spc="10" dirty="0">
                <a:solidFill>
                  <a:schemeClr val="tx1">
                    <a:lumMod val="85000"/>
                    <a:lumOff val="15000"/>
                  </a:schemeClr>
                </a:solidFill>
                <a:latin typeface="Arial"/>
                <a:cs typeface="Arial"/>
              </a:rPr>
              <a:t>Almost </a:t>
            </a:r>
            <a:r>
              <a:rPr lang="en-US" sz="1800" spc="-15" dirty="0">
                <a:solidFill>
                  <a:schemeClr val="tx1">
                    <a:lumMod val="85000"/>
                    <a:lumOff val="15000"/>
                  </a:schemeClr>
                </a:solidFill>
                <a:latin typeface="Arial"/>
                <a:cs typeface="Arial"/>
              </a:rPr>
              <a:t>all </a:t>
            </a:r>
            <a:r>
              <a:rPr lang="en-US" sz="1800" spc="5" dirty="0">
                <a:solidFill>
                  <a:schemeClr val="tx1">
                    <a:lumMod val="85000"/>
                    <a:lumOff val="15000"/>
                  </a:schemeClr>
                </a:solidFill>
                <a:latin typeface="Arial"/>
                <a:cs typeface="Arial"/>
              </a:rPr>
              <a:t>existing </a:t>
            </a:r>
            <a:r>
              <a:rPr lang="en-US" sz="1800" spc="10" dirty="0">
                <a:solidFill>
                  <a:schemeClr val="tx1">
                    <a:lumMod val="85000"/>
                    <a:lumOff val="15000"/>
                  </a:schemeClr>
                </a:solidFill>
                <a:latin typeface="Arial"/>
                <a:cs typeface="Arial"/>
              </a:rPr>
              <a:t>commercial recommenders </a:t>
            </a:r>
            <a:r>
              <a:rPr lang="en-US" sz="1800" spc="-15" dirty="0">
                <a:solidFill>
                  <a:schemeClr val="tx1">
                    <a:lumMod val="85000"/>
                    <a:lumOff val="15000"/>
                  </a:schemeClr>
                </a:solidFill>
                <a:latin typeface="Arial"/>
                <a:cs typeface="Arial"/>
              </a:rPr>
              <a:t>use </a:t>
            </a:r>
            <a:r>
              <a:rPr lang="en-US" sz="1800" spc="10" dirty="0">
                <a:solidFill>
                  <a:schemeClr val="tx1">
                    <a:lumMod val="85000"/>
                    <a:lumOff val="15000"/>
                  </a:schemeClr>
                </a:solidFill>
                <a:latin typeface="Arial"/>
                <a:cs typeface="Arial"/>
              </a:rPr>
              <a:t>this </a:t>
            </a:r>
            <a:r>
              <a:rPr lang="en-US" sz="1800" spc="15" dirty="0">
                <a:solidFill>
                  <a:schemeClr val="tx1">
                    <a:lumMod val="85000"/>
                    <a:lumOff val="15000"/>
                  </a:schemeClr>
                </a:solidFill>
                <a:latin typeface="Arial"/>
                <a:cs typeface="Arial"/>
              </a:rPr>
              <a:t>approach </a:t>
            </a:r>
            <a:r>
              <a:rPr lang="en-US" sz="1800" spc="-35" dirty="0">
                <a:solidFill>
                  <a:schemeClr val="tx1">
                    <a:lumMod val="85000"/>
                    <a:lumOff val="15000"/>
                  </a:schemeClr>
                </a:solidFill>
                <a:latin typeface="Arial"/>
                <a:cs typeface="Arial"/>
              </a:rPr>
              <a:t>(e.g.  </a:t>
            </a:r>
            <a:r>
              <a:rPr lang="en-US" sz="1800" spc="-10" dirty="0">
                <a:solidFill>
                  <a:schemeClr val="tx1">
                    <a:lumMod val="85000"/>
                    <a:lumOff val="15000"/>
                  </a:schemeClr>
                </a:solidFill>
                <a:latin typeface="Arial"/>
                <a:cs typeface="Arial"/>
              </a:rPr>
              <a:t>Amazon, </a:t>
            </a:r>
            <a:r>
              <a:rPr lang="en-US" sz="1800" spc="5" dirty="0">
                <a:solidFill>
                  <a:schemeClr val="tx1">
                    <a:lumMod val="85000"/>
                    <a:lumOff val="15000"/>
                  </a:schemeClr>
                </a:solidFill>
                <a:latin typeface="Arial"/>
                <a:cs typeface="Arial"/>
              </a:rPr>
              <a:t>Facebook,</a:t>
            </a:r>
            <a:r>
              <a:rPr lang="en-US" sz="1800" spc="-5" dirty="0">
                <a:solidFill>
                  <a:schemeClr val="tx1">
                    <a:lumMod val="85000"/>
                    <a:lumOff val="15000"/>
                  </a:schemeClr>
                </a:solidFill>
                <a:latin typeface="Arial"/>
                <a:cs typeface="Arial"/>
              </a:rPr>
              <a:t> </a:t>
            </a:r>
            <a:r>
              <a:rPr lang="en-US" sz="1800" spc="-20" dirty="0">
                <a:solidFill>
                  <a:schemeClr val="tx1">
                    <a:lumMod val="85000"/>
                    <a:lumOff val="15000"/>
                  </a:schemeClr>
                </a:solidFill>
                <a:latin typeface="Arial"/>
                <a:cs typeface="Arial"/>
              </a:rPr>
              <a:t>LinkedIn).</a:t>
            </a:r>
            <a:endParaRPr lang="en-US" sz="1800" dirty="0">
              <a:solidFill>
                <a:schemeClr val="tx1">
                  <a:lumMod val="85000"/>
                  <a:lumOff val="15000"/>
                </a:schemeClr>
              </a:solidFill>
              <a:latin typeface="Arial"/>
              <a:cs typeface="Arial"/>
            </a:endParaRPr>
          </a:p>
          <a:p>
            <a:endParaRPr lang="en-IN" sz="1800" dirty="0"/>
          </a:p>
        </p:txBody>
      </p:sp>
      <p:sp>
        <p:nvSpPr>
          <p:cNvPr id="4" name="Footer Placeholder 3"/>
          <p:cNvSpPr>
            <a:spLocks noGrp="1"/>
          </p:cNvSpPr>
          <p:nvPr>
            <p:ph type="ftr" sz="quarter" idx="11"/>
          </p:nvPr>
        </p:nvSpPr>
        <p:spPr/>
        <p:txBody>
          <a:bodyPr/>
          <a:lstStyle/>
          <a:p>
            <a:r>
              <a:rPr lang="en-US"/>
              <a:t>Dept. of Computer Engineering, RMDSSOE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object 3"/>
          <p:cNvSpPr/>
          <p:nvPr/>
        </p:nvSpPr>
        <p:spPr>
          <a:xfrm>
            <a:off x="2738441" y="3428999"/>
            <a:ext cx="3667117" cy="269716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66755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Similarity Measures</a:t>
            </a:r>
            <a:endParaRPr lang="en-IN" dirty="0"/>
          </a:p>
        </p:txBody>
      </p:sp>
      <p:sp>
        <p:nvSpPr>
          <p:cNvPr id="3" name="Content Placeholder 2"/>
          <p:cNvSpPr>
            <a:spLocks noGrp="1"/>
          </p:cNvSpPr>
          <p:nvPr>
            <p:ph idx="1"/>
          </p:nvPr>
        </p:nvSpPr>
        <p:spPr>
          <a:xfrm>
            <a:off x="457200" y="1371600"/>
            <a:ext cx="8229600" cy="4754563"/>
          </a:xfrm>
        </p:spPr>
        <p:txBody>
          <a:bodyPr>
            <a:normAutofit fontScale="77500" lnSpcReduction="20000"/>
          </a:bodyPr>
          <a:lstStyle/>
          <a:p>
            <a:pPr marL="12700" marR="5080">
              <a:lnSpc>
                <a:spcPct val="100699"/>
              </a:lnSpc>
              <a:spcBef>
                <a:spcPts val="85"/>
              </a:spcBef>
            </a:pPr>
            <a:endParaRPr lang="en-US" sz="1800" b="1" spc="-5" dirty="0">
              <a:solidFill>
                <a:srgbClr val="424242"/>
              </a:solidFill>
              <a:latin typeface="Arial"/>
              <a:cs typeface="Arial"/>
            </a:endParaRPr>
          </a:p>
          <a:p>
            <a:pPr marL="0" marR="5080" indent="0">
              <a:lnSpc>
                <a:spcPct val="100699"/>
              </a:lnSpc>
              <a:spcBef>
                <a:spcPts val="85"/>
              </a:spcBef>
              <a:buNone/>
            </a:pPr>
            <a:r>
              <a:rPr lang="en-US" sz="2300" b="1" spc="-15" dirty="0">
                <a:solidFill>
                  <a:schemeClr val="tx1">
                    <a:lumMod val="85000"/>
                    <a:lumOff val="15000"/>
                  </a:schemeClr>
                </a:solidFill>
                <a:latin typeface="Arial"/>
                <a:cs typeface="Arial"/>
              </a:rPr>
              <a:t>Utility</a:t>
            </a:r>
            <a:r>
              <a:rPr lang="en-US" sz="2300" b="1" dirty="0">
                <a:solidFill>
                  <a:schemeClr val="tx1">
                    <a:lumMod val="85000"/>
                    <a:lumOff val="15000"/>
                  </a:schemeClr>
                </a:solidFill>
                <a:latin typeface="Arial"/>
                <a:cs typeface="Arial"/>
              </a:rPr>
              <a:t> </a:t>
            </a:r>
            <a:r>
              <a:rPr lang="en-US" sz="2300" b="1" spc="15" dirty="0">
                <a:solidFill>
                  <a:schemeClr val="tx1">
                    <a:lumMod val="85000"/>
                    <a:lumOff val="15000"/>
                  </a:schemeClr>
                </a:solidFill>
                <a:latin typeface="Arial"/>
                <a:cs typeface="Arial"/>
              </a:rPr>
              <a:t>Matrix</a:t>
            </a:r>
            <a:r>
              <a:rPr lang="en-US" sz="2300" dirty="0">
                <a:solidFill>
                  <a:schemeClr val="tx1">
                    <a:lumMod val="85000"/>
                    <a:lumOff val="15000"/>
                  </a:schemeClr>
                </a:solidFill>
                <a:latin typeface="Arial"/>
                <a:cs typeface="Arial"/>
              </a:rPr>
              <a:t>: </a:t>
            </a:r>
            <a:r>
              <a:rPr lang="en-US" sz="2300" spc="-15" dirty="0">
                <a:solidFill>
                  <a:schemeClr val="tx1">
                    <a:lumMod val="85000"/>
                    <a:lumOff val="15000"/>
                  </a:schemeClr>
                </a:solidFill>
                <a:latin typeface="Arial"/>
                <a:cs typeface="Arial"/>
              </a:rPr>
              <a:t>Users </a:t>
            </a:r>
            <a:r>
              <a:rPr lang="en-US" sz="2300" spc="-25" dirty="0">
                <a:solidFill>
                  <a:schemeClr val="tx1">
                    <a:lumMod val="85000"/>
                    <a:lumOff val="15000"/>
                  </a:schemeClr>
                </a:solidFill>
                <a:latin typeface="Arial"/>
                <a:cs typeface="Arial"/>
              </a:rPr>
              <a:t>have </a:t>
            </a:r>
            <a:r>
              <a:rPr lang="en-US" sz="2300" spc="-5" dirty="0">
                <a:solidFill>
                  <a:schemeClr val="tx1">
                    <a:lumMod val="85000"/>
                    <a:lumOff val="15000"/>
                  </a:schemeClr>
                </a:solidFill>
                <a:latin typeface="Arial"/>
                <a:cs typeface="Arial"/>
              </a:rPr>
              <a:t>preferences </a:t>
            </a:r>
            <a:r>
              <a:rPr lang="en-US" sz="2300" spc="15" dirty="0">
                <a:solidFill>
                  <a:schemeClr val="tx1">
                    <a:lumMod val="85000"/>
                    <a:lumOff val="15000"/>
                  </a:schemeClr>
                </a:solidFill>
                <a:latin typeface="Arial"/>
                <a:cs typeface="Arial"/>
              </a:rPr>
              <a:t>for </a:t>
            </a:r>
            <a:r>
              <a:rPr lang="en-US" sz="2300" spc="5" dirty="0">
                <a:solidFill>
                  <a:schemeClr val="tx1">
                    <a:lumMod val="85000"/>
                    <a:lumOff val="15000"/>
                  </a:schemeClr>
                </a:solidFill>
                <a:latin typeface="Arial"/>
                <a:cs typeface="Arial"/>
              </a:rPr>
              <a:t>certain items and </a:t>
            </a:r>
            <a:r>
              <a:rPr lang="en-US" sz="2300" spc="-5" dirty="0">
                <a:solidFill>
                  <a:schemeClr val="tx1">
                    <a:lumMod val="85000"/>
                    <a:lumOff val="15000"/>
                  </a:schemeClr>
                </a:solidFill>
                <a:latin typeface="Arial"/>
                <a:cs typeface="Arial"/>
              </a:rPr>
              <a:t>these preferences  </a:t>
            </a:r>
            <a:r>
              <a:rPr lang="en-US" sz="2300" spc="20" dirty="0">
                <a:solidFill>
                  <a:schemeClr val="tx1">
                    <a:lumMod val="85000"/>
                    <a:lumOff val="15000"/>
                  </a:schemeClr>
                </a:solidFill>
                <a:latin typeface="Arial"/>
                <a:cs typeface="Arial"/>
              </a:rPr>
              <a:t>must </a:t>
            </a:r>
            <a:r>
              <a:rPr lang="en-US" sz="2300" spc="10" dirty="0">
                <a:solidFill>
                  <a:schemeClr val="tx1">
                    <a:lumMod val="85000"/>
                    <a:lumOff val="15000"/>
                  </a:schemeClr>
                </a:solidFill>
                <a:latin typeface="Arial"/>
                <a:cs typeface="Arial"/>
              </a:rPr>
              <a:t>be discovered </a:t>
            </a:r>
            <a:r>
              <a:rPr lang="en-US" sz="2300" spc="20" dirty="0">
                <a:solidFill>
                  <a:schemeClr val="tx1">
                    <a:lumMod val="85000"/>
                    <a:lumOff val="15000"/>
                  </a:schemeClr>
                </a:solidFill>
                <a:latin typeface="Arial"/>
                <a:cs typeface="Arial"/>
              </a:rPr>
              <a:t>from </a:t>
            </a:r>
            <a:r>
              <a:rPr lang="en-US" sz="2300" spc="5" dirty="0">
                <a:solidFill>
                  <a:schemeClr val="tx1">
                    <a:lumMod val="85000"/>
                    <a:lumOff val="15000"/>
                  </a:schemeClr>
                </a:solidFill>
                <a:latin typeface="Arial"/>
                <a:cs typeface="Arial"/>
              </a:rPr>
              <a:t>the data. </a:t>
            </a:r>
            <a:r>
              <a:rPr lang="en-US" sz="2300" spc="-40" dirty="0">
                <a:solidFill>
                  <a:schemeClr val="tx1">
                    <a:lumMod val="85000"/>
                    <a:lumOff val="15000"/>
                  </a:schemeClr>
                </a:solidFill>
                <a:latin typeface="Arial"/>
                <a:cs typeface="Arial"/>
              </a:rPr>
              <a:t>The </a:t>
            </a:r>
            <a:r>
              <a:rPr lang="en-US" sz="2300" spc="10" dirty="0">
                <a:solidFill>
                  <a:schemeClr val="tx1">
                    <a:lumMod val="85000"/>
                    <a:lumOff val="15000"/>
                  </a:schemeClr>
                </a:solidFill>
                <a:latin typeface="Arial"/>
                <a:cs typeface="Arial"/>
              </a:rPr>
              <a:t>data </a:t>
            </a:r>
            <a:r>
              <a:rPr lang="en-US" sz="2300" spc="-5" dirty="0">
                <a:solidFill>
                  <a:schemeClr val="tx1">
                    <a:lumMod val="85000"/>
                    <a:lumOff val="15000"/>
                  </a:schemeClr>
                </a:solidFill>
                <a:latin typeface="Arial"/>
                <a:cs typeface="Arial"/>
              </a:rPr>
              <a:t>is </a:t>
            </a:r>
            <a:r>
              <a:rPr lang="en-US" sz="2300" spc="5" dirty="0">
                <a:solidFill>
                  <a:schemeClr val="tx1">
                    <a:lumMod val="85000"/>
                    <a:lumOff val="15000"/>
                  </a:schemeClr>
                </a:solidFill>
                <a:latin typeface="Arial"/>
                <a:cs typeface="Arial"/>
              </a:rPr>
              <a:t>represented </a:t>
            </a:r>
            <a:r>
              <a:rPr lang="en-US" sz="2300" spc="-20" dirty="0">
                <a:solidFill>
                  <a:schemeClr val="tx1">
                    <a:lumMod val="85000"/>
                    <a:lumOff val="15000"/>
                  </a:schemeClr>
                </a:solidFill>
                <a:latin typeface="Arial"/>
                <a:cs typeface="Arial"/>
              </a:rPr>
              <a:t>as </a:t>
            </a:r>
            <a:r>
              <a:rPr lang="en-US" sz="2300" spc="-35" dirty="0">
                <a:solidFill>
                  <a:schemeClr val="tx1">
                    <a:lumMod val="85000"/>
                    <a:lumOff val="15000"/>
                  </a:schemeClr>
                </a:solidFill>
                <a:latin typeface="Arial"/>
                <a:cs typeface="Arial"/>
              </a:rPr>
              <a:t>a </a:t>
            </a:r>
            <a:r>
              <a:rPr lang="en-US" sz="2300" spc="10" dirty="0">
                <a:solidFill>
                  <a:schemeClr val="tx1">
                    <a:lumMod val="85000"/>
                    <a:lumOff val="15000"/>
                  </a:schemeClr>
                </a:solidFill>
                <a:latin typeface="Arial"/>
                <a:cs typeface="Arial"/>
              </a:rPr>
              <a:t>utility matrix, </a:t>
            </a:r>
            <a:r>
              <a:rPr lang="en-US" sz="2300" spc="-35" dirty="0">
                <a:solidFill>
                  <a:schemeClr val="tx1">
                    <a:lumMod val="85000"/>
                    <a:lumOff val="15000"/>
                  </a:schemeClr>
                </a:solidFill>
                <a:latin typeface="Arial"/>
                <a:cs typeface="Arial"/>
              </a:rPr>
              <a:t>a  </a:t>
            </a:r>
            <a:r>
              <a:rPr lang="en-US" sz="2300" spc="-15" dirty="0">
                <a:solidFill>
                  <a:schemeClr val="tx1">
                    <a:lumMod val="85000"/>
                    <a:lumOff val="15000"/>
                  </a:schemeClr>
                </a:solidFill>
                <a:latin typeface="Arial"/>
                <a:cs typeface="Arial"/>
              </a:rPr>
              <a:t>value </a:t>
            </a:r>
            <a:r>
              <a:rPr lang="en-US" sz="2300" spc="20" dirty="0">
                <a:solidFill>
                  <a:schemeClr val="tx1">
                    <a:lumMod val="85000"/>
                    <a:lumOff val="15000"/>
                  </a:schemeClr>
                </a:solidFill>
                <a:latin typeface="Arial"/>
                <a:cs typeface="Arial"/>
              </a:rPr>
              <a:t>that </a:t>
            </a:r>
            <a:r>
              <a:rPr lang="en-US" sz="2300" dirty="0">
                <a:solidFill>
                  <a:schemeClr val="tx1">
                    <a:lumMod val="85000"/>
                    <a:lumOff val="15000"/>
                  </a:schemeClr>
                </a:solidFill>
                <a:latin typeface="Arial"/>
                <a:cs typeface="Arial"/>
              </a:rPr>
              <a:t>represents </a:t>
            </a:r>
            <a:r>
              <a:rPr lang="en-US" sz="2300" spc="5" dirty="0">
                <a:solidFill>
                  <a:schemeClr val="tx1">
                    <a:lumMod val="85000"/>
                    <a:lumOff val="15000"/>
                  </a:schemeClr>
                </a:solidFill>
                <a:latin typeface="Arial"/>
                <a:cs typeface="Arial"/>
              </a:rPr>
              <a:t>the </a:t>
            </a:r>
            <a:r>
              <a:rPr lang="en-US" sz="2300" spc="10" dirty="0">
                <a:solidFill>
                  <a:schemeClr val="tx1">
                    <a:lumMod val="85000"/>
                    <a:lumOff val="15000"/>
                  </a:schemeClr>
                </a:solidFill>
                <a:latin typeface="Arial"/>
                <a:cs typeface="Arial"/>
              </a:rPr>
              <a:t>rating </a:t>
            </a:r>
            <a:r>
              <a:rPr lang="en-US" sz="2300" spc="-5" dirty="0">
                <a:solidFill>
                  <a:schemeClr val="tx1">
                    <a:lumMod val="85000"/>
                    <a:lumOff val="15000"/>
                  </a:schemeClr>
                </a:solidFill>
                <a:latin typeface="Arial"/>
                <a:cs typeface="Arial"/>
              </a:rPr>
              <a:t>given </a:t>
            </a:r>
            <a:r>
              <a:rPr lang="en-US" sz="2300" spc="30" dirty="0">
                <a:solidFill>
                  <a:schemeClr val="tx1">
                    <a:lumMod val="85000"/>
                    <a:lumOff val="15000"/>
                  </a:schemeClr>
                </a:solidFill>
                <a:latin typeface="Arial"/>
                <a:cs typeface="Arial"/>
              </a:rPr>
              <a:t>by </a:t>
            </a:r>
            <a:r>
              <a:rPr lang="en-US" sz="2300" spc="20" dirty="0">
                <a:solidFill>
                  <a:schemeClr val="tx1">
                    <a:lumMod val="85000"/>
                    <a:lumOff val="15000"/>
                  </a:schemeClr>
                </a:solidFill>
                <a:latin typeface="Arial"/>
                <a:cs typeface="Arial"/>
              </a:rPr>
              <a:t>that </a:t>
            </a:r>
            <a:r>
              <a:rPr lang="en-US" sz="2300" spc="-15" dirty="0">
                <a:solidFill>
                  <a:schemeClr val="tx1">
                    <a:lumMod val="85000"/>
                    <a:lumOff val="15000"/>
                  </a:schemeClr>
                </a:solidFill>
                <a:latin typeface="Arial"/>
                <a:cs typeface="Arial"/>
              </a:rPr>
              <a:t>user </a:t>
            </a:r>
            <a:r>
              <a:rPr lang="en-US" sz="2300" spc="15" dirty="0">
                <a:solidFill>
                  <a:schemeClr val="tx1">
                    <a:lumMod val="85000"/>
                    <a:lumOff val="15000"/>
                  </a:schemeClr>
                </a:solidFill>
                <a:latin typeface="Arial"/>
                <a:cs typeface="Arial"/>
              </a:rPr>
              <a:t>for </a:t>
            </a:r>
            <a:r>
              <a:rPr lang="en-US" sz="2300" spc="20" dirty="0">
                <a:solidFill>
                  <a:schemeClr val="tx1">
                    <a:lumMod val="85000"/>
                    <a:lumOff val="15000"/>
                  </a:schemeClr>
                </a:solidFill>
                <a:latin typeface="Arial"/>
                <a:cs typeface="Arial"/>
              </a:rPr>
              <a:t>that </a:t>
            </a:r>
            <a:r>
              <a:rPr lang="en-US" sz="2300" spc="10" dirty="0">
                <a:solidFill>
                  <a:schemeClr val="tx1">
                    <a:lumMod val="85000"/>
                    <a:lumOff val="15000"/>
                  </a:schemeClr>
                </a:solidFill>
                <a:latin typeface="Arial"/>
                <a:cs typeface="Arial"/>
              </a:rPr>
              <a:t>item </a:t>
            </a:r>
            <a:r>
              <a:rPr lang="en-US" sz="2300" spc="5" dirty="0">
                <a:solidFill>
                  <a:schemeClr val="tx1">
                    <a:lumMod val="85000"/>
                    <a:lumOff val="15000"/>
                  </a:schemeClr>
                </a:solidFill>
                <a:latin typeface="Arial"/>
                <a:cs typeface="Arial"/>
              </a:rPr>
              <a:t>and </a:t>
            </a:r>
            <a:r>
              <a:rPr lang="en-US" sz="2300" spc="-5" dirty="0">
                <a:solidFill>
                  <a:schemeClr val="tx1">
                    <a:lumMod val="85000"/>
                    <a:lumOff val="15000"/>
                  </a:schemeClr>
                </a:solidFill>
                <a:latin typeface="Arial"/>
                <a:cs typeface="Arial"/>
              </a:rPr>
              <a:t>is given </a:t>
            </a:r>
            <a:r>
              <a:rPr lang="en-US" sz="2300" spc="15" dirty="0">
                <a:solidFill>
                  <a:schemeClr val="tx1">
                    <a:lumMod val="85000"/>
                    <a:lumOff val="15000"/>
                  </a:schemeClr>
                </a:solidFill>
                <a:latin typeface="Arial"/>
                <a:cs typeface="Arial"/>
              </a:rPr>
              <a:t>for  </a:t>
            </a:r>
            <a:r>
              <a:rPr lang="en-US" sz="2300" spc="-5" dirty="0">
                <a:solidFill>
                  <a:schemeClr val="tx1">
                    <a:lumMod val="85000"/>
                    <a:lumOff val="15000"/>
                  </a:schemeClr>
                </a:solidFill>
                <a:latin typeface="Arial"/>
                <a:cs typeface="Arial"/>
              </a:rPr>
              <a:t>each </a:t>
            </a:r>
            <a:r>
              <a:rPr lang="en-US" sz="2300" spc="10" dirty="0">
                <a:solidFill>
                  <a:schemeClr val="tx1">
                    <a:lumMod val="85000"/>
                    <a:lumOff val="15000"/>
                  </a:schemeClr>
                </a:solidFill>
                <a:latin typeface="Arial"/>
                <a:cs typeface="Arial"/>
              </a:rPr>
              <a:t>user-item</a:t>
            </a:r>
            <a:r>
              <a:rPr lang="en-US" sz="2300" spc="-10" dirty="0">
                <a:solidFill>
                  <a:schemeClr val="tx1">
                    <a:lumMod val="85000"/>
                    <a:lumOff val="15000"/>
                  </a:schemeClr>
                </a:solidFill>
                <a:latin typeface="Arial"/>
                <a:cs typeface="Arial"/>
              </a:rPr>
              <a:t> </a:t>
            </a:r>
            <a:r>
              <a:rPr lang="en-US" sz="2300" dirty="0">
                <a:solidFill>
                  <a:schemeClr val="tx1">
                    <a:lumMod val="85000"/>
                    <a:lumOff val="15000"/>
                  </a:schemeClr>
                </a:solidFill>
                <a:latin typeface="Arial"/>
                <a:cs typeface="Arial"/>
              </a:rPr>
              <a:t>pair.</a:t>
            </a:r>
          </a:p>
          <a:p>
            <a:pPr marL="0" marR="5080" indent="0">
              <a:lnSpc>
                <a:spcPct val="100699"/>
              </a:lnSpc>
              <a:spcBef>
                <a:spcPts val="85"/>
              </a:spcBef>
              <a:buNone/>
            </a:pPr>
            <a:endParaRPr lang="en-US" sz="2300" b="1" spc="-5" dirty="0">
              <a:solidFill>
                <a:schemeClr val="tx1">
                  <a:lumMod val="85000"/>
                  <a:lumOff val="15000"/>
                </a:schemeClr>
              </a:solidFill>
              <a:latin typeface="Arial"/>
              <a:cs typeface="Arial"/>
            </a:endParaRPr>
          </a:p>
          <a:p>
            <a:pPr marL="0" marR="5080" indent="0">
              <a:lnSpc>
                <a:spcPct val="100699"/>
              </a:lnSpc>
              <a:spcBef>
                <a:spcPts val="85"/>
              </a:spcBef>
              <a:buNone/>
            </a:pPr>
            <a:endParaRPr lang="en-US" sz="2300" b="1" spc="-5" dirty="0">
              <a:solidFill>
                <a:schemeClr val="tx1">
                  <a:lumMod val="85000"/>
                  <a:lumOff val="15000"/>
                </a:schemeClr>
              </a:solidFill>
              <a:latin typeface="Arial"/>
              <a:cs typeface="Arial"/>
            </a:endParaRPr>
          </a:p>
          <a:p>
            <a:pPr marL="0" marR="5080" indent="0">
              <a:lnSpc>
                <a:spcPct val="100699"/>
              </a:lnSpc>
              <a:spcBef>
                <a:spcPts val="85"/>
              </a:spcBef>
              <a:buNone/>
            </a:pPr>
            <a:r>
              <a:rPr lang="en-US" sz="2300" b="1" spc="-5" dirty="0">
                <a:solidFill>
                  <a:schemeClr val="tx1">
                    <a:lumMod val="85000"/>
                    <a:lumOff val="15000"/>
                  </a:schemeClr>
                </a:solidFill>
                <a:latin typeface="Arial"/>
                <a:cs typeface="Arial"/>
              </a:rPr>
              <a:t>Pearson Correlation </a:t>
            </a:r>
            <a:r>
              <a:rPr lang="en-US" sz="2300" b="1" spc="-20" dirty="0">
                <a:solidFill>
                  <a:schemeClr val="tx1">
                    <a:lumMod val="85000"/>
                    <a:lumOff val="15000"/>
                  </a:schemeClr>
                </a:solidFill>
                <a:latin typeface="Arial"/>
                <a:cs typeface="Arial"/>
              </a:rPr>
              <a:t>Similarity </a:t>
            </a:r>
            <a:r>
              <a:rPr lang="en-US" sz="2300" b="1" spc="15" dirty="0">
                <a:solidFill>
                  <a:schemeClr val="tx1">
                    <a:lumMod val="85000"/>
                    <a:lumOff val="15000"/>
                  </a:schemeClr>
                </a:solidFill>
                <a:latin typeface="Arial"/>
                <a:cs typeface="Arial"/>
              </a:rPr>
              <a:t>Measure </a:t>
            </a:r>
            <a:r>
              <a:rPr lang="en-US" sz="2300" dirty="0">
                <a:solidFill>
                  <a:schemeClr val="tx1">
                    <a:lumMod val="85000"/>
                    <a:lumOff val="15000"/>
                  </a:schemeClr>
                </a:solidFill>
                <a:latin typeface="Arial"/>
                <a:cs typeface="Arial"/>
              </a:rPr>
              <a:t>: </a:t>
            </a:r>
            <a:r>
              <a:rPr lang="en-US" sz="2300" spc="-10" dirty="0">
                <a:solidFill>
                  <a:schemeClr val="tx1">
                    <a:lumMod val="85000"/>
                    <a:lumOff val="15000"/>
                  </a:schemeClr>
                </a:solidFill>
                <a:latin typeface="Arial"/>
                <a:cs typeface="Arial"/>
              </a:rPr>
              <a:t>Measure </a:t>
            </a:r>
            <a:r>
              <a:rPr lang="en-US" sz="2300" spc="30" dirty="0">
                <a:solidFill>
                  <a:schemeClr val="tx1">
                    <a:lumMod val="85000"/>
                    <a:lumOff val="15000"/>
                  </a:schemeClr>
                </a:solidFill>
                <a:latin typeface="Arial"/>
                <a:cs typeface="Arial"/>
              </a:rPr>
              <a:t>of </a:t>
            </a:r>
            <a:r>
              <a:rPr lang="en-US" sz="2300" spc="5" dirty="0">
                <a:solidFill>
                  <a:schemeClr val="tx1">
                    <a:lumMod val="85000"/>
                    <a:lumOff val="15000"/>
                  </a:schemeClr>
                </a:solidFill>
                <a:latin typeface="Arial"/>
                <a:cs typeface="Arial"/>
              </a:rPr>
              <a:t>similarity </a:t>
            </a:r>
            <a:r>
              <a:rPr lang="en-US" sz="2300" spc="30" dirty="0">
                <a:solidFill>
                  <a:schemeClr val="tx1">
                    <a:lumMod val="85000"/>
                    <a:lumOff val="15000"/>
                  </a:schemeClr>
                </a:solidFill>
                <a:latin typeface="Arial"/>
                <a:cs typeface="Arial"/>
              </a:rPr>
              <a:t>of </a:t>
            </a:r>
            <a:r>
              <a:rPr lang="en-US" sz="2300" spc="-15" dirty="0">
                <a:solidFill>
                  <a:schemeClr val="tx1">
                    <a:lumMod val="85000"/>
                    <a:lumOff val="15000"/>
                  </a:schemeClr>
                </a:solidFill>
                <a:latin typeface="Arial"/>
                <a:cs typeface="Arial"/>
              </a:rPr>
              <a:t>users </a:t>
            </a:r>
            <a:r>
              <a:rPr lang="en-US" sz="2300" spc="10" dirty="0">
                <a:solidFill>
                  <a:schemeClr val="tx1">
                    <a:lumMod val="85000"/>
                    <a:lumOff val="15000"/>
                  </a:schemeClr>
                </a:solidFill>
                <a:latin typeface="Arial"/>
                <a:cs typeface="Arial"/>
              </a:rPr>
              <a:t>or </a:t>
            </a:r>
            <a:r>
              <a:rPr lang="en-US" sz="2300" spc="5" dirty="0">
                <a:solidFill>
                  <a:schemeClr val="tx1">
                    <a:lumMod val="85000"/>
                    <a:lumOff val="15000"/>
                  </a:schemeClr>
                </a:solidFill>
                <a:latin typeface="Arial"/>
                <a:cs typeface="Arial"/>
              </a:rPr>
              <a:t>items  </a:t>
            </a:r>
            <a:r>
              <a:rPr lang="en-US" sz="2300" spc="20" dirty="0">
                <a:solidFill>
                  <a:schemeClr val="tx1">
                    <a:lumMod val="85000"/>
                    <a:lumOff val="15000"/>
                  </a:schemeClr>
                </a:solidFill>
                <a:latin typeface="Arial"/>
                <a:cs typeface="Arial"/>
              </a:rPr>
              <a:t>from </a:t>
            </a:r>
            <a:r>
              <a:rPr lang="en-US" sz="2300" spc="5" dirty="0">
                <a:solidFill>
                  <a:schemeClr val="tx1">
                    <a:lumMod val="85000"/>
                    <a:lumOff val="15000"/>
                  </a:schemeClr>
                </a:solidFill>
                <a:latin typeface="Arial"/>
                <a:cs typeface="Arial"/>
              </a:rPr>
              <a:t>the </a:t>
            </a:r>
            <a:r>
              <a:rPr lang="en-US" sz="2300" spc="20" dirty="0">
                <a:solidFill>
                  <a:schemeClr val="tx1">
                    <a:lumMod val="85000"/>
                    <a:lumOff val="15000"/>
                  </a:schemeClr>
                </a:solidFill>
                <a:latin typeface="Arial"/>
                <a:cs typeface="Arial"/>
              </a:rPr>
              <a:t>rows </a:t>
            </a:r>
            <a:r>
              <a:rPr lang="en-US" sz="2300" spc="5" dirty="0">
                <a:solidFill>
                  <a:schemeClr val="tx1">
                    <a:lumMod val="85000"/>
                    <a:lumOff val="15000"/>
                  </a:schemeClr>
                </a:solidFill>
                <a:latin typeface="Arial"/>
                <a:cs typeface="Arial"/>
              </a:rPr>
              <a:t>and </a:t>
            </a:r>
            <a:r>
              <a:rPr lang="en-US" sz="2300" spc="15" dirty="0">
                <a:solidFill>
                  <a:schemeClr val="tx1">
                    <a:lumMod val="85000"/>
                    <a:lumOff val="15000"/>
                  </a:schemeClr>
                </a:solidFill>
                <a:latin typeface="Arial"/>
                <a:cs typeface="Arial"/>
              </a:rPr>
              <a:t>columns </a:t>
            </a:r>
            <a:r>
              <a:rPr lang="en-US" sz="2300" spc="30" dirty="0">
                <a:solidFill>
                  <a:schemeClr val="tx1">
                    <a:lumMod val="85000"/>
                    <a:lumOff val="15000"/>
                  </a:schemeClr>
                </a:solidFill>
                <a:latin typeface="Arial"/>
                <a:cs typeface="Arial"/>
              </a:rPr>
              <a:t>of </a:t>
            </a:r>
            <a:r>
              <a:rPr lang="en-US" sz="2300" spc="5" dirty="0">
                <a:solidFill>
                  <a:schemeClr val="tx1">
                    <a:lumMod val="85000"/>
                    <a:lumOff val="15000"/>
                  </a:schemeClr>
                </a:solidFill>
                <a:latin typeface="Arial"/>
                <a:cs typeface="Arial"/>
              </a:rPr>
              <a:t>the </a:t>
            </a:r>
            <a:r>
              <a:rPr lang="en-US" sz="2300" spc="10" dirty="0">
                <a:solidFill>
                  <a:schemeClr val="tx1">
                    <a:lumMod val="85000"/>
                    <a:lumOff val="15000"/>
                  </a:schemeClr>
                </a:solidFill>
                <a:latin typeface="Arial"/>
                <a:cs typeface="Arial"/>
              </a:rPr>
              <a:t>Utility</a:t>
            </a:r>
            <a:r>
              <a:rPr lang="en-US" sz="2300" spc="-140" dirty="0">
                <a:solidFill>
                  <a:schemeClr val="tx1">
                    <a:lumMod val="85000"/>
                    <a:lumOff val="15000"/>
                  </a:schemeClr>
                </a:solidFill>
                <a:latin typeface="Arial"/>
                <a:cs typeface="Arial"/>
              </a:rPr>
              <a:t> </a:t>
            </a:r>
            <a:r>
              <a:rPr lang="en-US" sz="2300" spc="10" dirty="0">
                <a:solidFill>
                  <a:schemeClr val="tx1">
                    <a:lumMod val="85000"/>
                    <a:lumOff val="15000"/>
                  </a:schemeClr>
                </a:solidFill>
                <a:latin typeface="Arial"/>
                <a:cs typeface="Arial"/>
              </a:rPr>
              <a:t>Matrix.</a:t>
            </a:r>
            <a:endParaRPr lang="en-US" sz="2300" dirty="0">
              <a:solidFill>
                <a:schemeClr val="tx1">
                  <a:lumMod val="85000"/>
                  <a:lumOff val="15000"/>
                </a:schemeClr>
              </a:solidFill>
              <a:latin typeface="Arial"/>
              <a:cs typeface="Arial"/>
            </a:endParaRPr>
          </a:p>
          <a:p>
            <a:pPr marL="12700">
              <a:lnSpc>
                <a:spcPct val="100000"/>
              </a:lnSpc>
              <a:spcBef>
                <a:spcPts val="1590"/>
              </a:spcBef>
            </a:pPr>
            <a:r>
              <a:rPr lang="en-US" sz="2300" b="1" spc="-15" dirty="0">
                <a:solidFill>
                  <a:schemeClr val="tx1">
                    <a:lumMod val="85000"/>
                    <a:lumOff val="15000"/>
                  </a:schemeClr>
                </a:solidFill>
                <a:latin typeface="Arial"/>
                <a:cs typeface="Arial"/>
              </a:rPr>
              <a:t>Advantages</a:t>
            </a:r>
            <a:r>
              <a:rPr lang="en-US" sz="2300" spc="-15" dirty="0">
                <a:solidFill>
                  <a:schemeClr val="tx1">
                    <a:lumMod val="85000"/>
                    <a:lumOff val="15000"/>
                  </a:schemeClr>
                </a:solidFill>
                <a:latin typeface="Arial"/>
                <a:cs typeface="Arial"/>
              </a:rPr>
              <a:t>:</a:t>
            </a:r>
            <a:endParaRPr lang="en-US" sz="2300" dirty="0">
              <a:solidFill>
                <a:schemeClr val="tx1">
                  <a:lumMod val="85000"/>
                  <a:lumOff val="15000"/>
                </a:schemeClr>
              </a:solidFill>
              <a:latin typeface="Arial"/>
              <a:cs typeface="Arial"/>
            </a:endParaRPr>
          </a:p>
          <a:p>
            <a:pPr marL="102870" indent="0">
              <a:lnSpc>
                <a:spcPct val="100000"/>
              </a:lnSpc>
              <a:spcBef>
                <a:spcPts val="1590"/>
              </a:spcBef>
              <a:buNone/>
              <a:tabLst>
                <a:tab pos="469265" algn="l"/>
                <a:tab pos="469900" algn="l"/>
              </a:tabLst>
            </a:pPr>
            <a:r>
              <a:rPr lang="en-US" sz="2300" spc="-15" dirty="0">
                <a:solidFill>
                  <a:schemeClr val="tx1">
                    <a:lumMod val="85000"/>
                    <a:lumOff val="15000"/>
                  </a:schemeClr>
                </a:solidFill>
                <a:latin typeface="Arial"/>
                <a:cs typeface="Arial"/>
              </a:rPr>
              <a:t>  *    Pearson </a:t>
            </a:r>
            <a:r>
              <a:rPr lang="en-US" sz="2300" dirty="0">
                <a:solidFill>
                  <a:schemeClr val="tx1">
                    <a:lumMod val="85000"/>
                    <a:lumOff val="15000"/>
                  </a:schemeClr>
                </a:solidFill>
                <a:latin typeface="Arial"/>
                <a:cs typeface="Arial"/>
              </a:rPr>
              <a:t>Correlation </a:t>
            </a:r>
            <a:r>
              <a:rPr lang="en-US" sz="2300" spc="-10" dirty="0">
                <a:solidFill>
                  <a:schemeClr val="tx1">
                    <a:lumMod val="85000"/>
                    <a:lumOff val="15000"/>
                  </a:schemeClr>
                </a:solidFill>
                <a:latin typeface="Arial"/>
                <a:cs typeface="Arial"/>
              </a:rPr>
              <a:t>Measure </a:t>
            </a:r>
            <a:r>
              <a:rPr lang="en-US" sz="2300" spc="-5" dirty="0">
                <a:solidFill>
                  <a:schemeClr val="tx1">
                    <a:lumMod val="85000"/>
                    <a:lumOff val="15000"/>
                  </a:schemeClr>
                </a:solidFill>
                <a:latin typeface="Arial"/>
                <a:cs typeface="Arial"/>
              </a:rPr>
              <a:t>is </a:t>
            </a:r>
            <a:r>
              <a:rPr lang="en-US" sz="2300" spc="-25" dirty="0">
                <a:solidFill>
                  <a:schemeClr val="tx1">
                    <a:lumMod val="85000"/>
                    <a:lumOff val="15000"/>
                  </a:schemeClr>
                </a:solidFill>
                <a:latin typeface="Arial"/>
                <a:cs typeface="Arial"/>
              </a:rPr>
              <a:t>easy </a:t>
            </a:r>
            <a:r>
              <a:rPr lang="en-US" sz="2300" spc="45" dirty="0">
                <a:solidFill>
                  <a:schemeClr val="tx1">
                    <a:lumMod val="85000"/>
                    <a:lumOff val="15000"/>
                  </a:schemeClr>
                </a:solidFill>
                <a:latin typeface="Arial"/>
                <a:cs typeface="Arial"/>
              </a:rPr>
              <a:t>to</a:t>
            </a:r>
            <a:r>
              <a:rPr lang="en-US" sz="2300" spc="20" dirty="0">
                <a:solidFill>
                  <a:schemeClr val="tx1">
                    <a:lumMod val="85000"/>
                    <a:lumOff val="15000"/>
                  </a:schemeClr>
                </a:solidFill>
                <a:latin typeface="Arial"/>
                <a:cs typeface="Arial"/>
              </a:rPr>
              <a:t> </a:t>
            </a:r>
            <a:r>
              <a:rPr lang="en-US" sz="2300" spc="5" dirty="0">
                <a:solidFill>
                  <a:schemeClr val="tx1">
                    <a:lumMod val="85000"/>
                    <a:lumOff val="15000"/>
                  </a:schemeClr>
                </a:solidFill>
                <a:latin typeface="Arial"/>
                <a:cs typeface="Arial"/>
              </a:rPr>
              <a:t>interpret.</a:t>
            </a:r>
            <a:endParaRPr lang="en-US" sz="2300" dirty="0">
              <a:solidFill>
                <a:schemeClr val="tx1">
                  <a:lumMod val="85000"/>
                  <a:lumOff val="15000"/>
                </a:schemeClr>
              </a:solidFill>
              <a:latin typeface="Arial"/>
              <a:cs typeface="Arial"/>
            </a:endParaRPr>
          </a:p>
          <a:p>
            <a:pPr marL="102870" indent="0">
              <a:lnSpc>
                <a:spcPct val="100000"/>
              </a:lnSpc>
              <a:spcBef>
                <a:spcPts val="15"/>
              </a:spcBef>
              <a:buNone/>
              <a:tabLst>
                <a:tab pos="469265" algn="l"/>
                <a:tab pos="469900" algn="l"/>
              </a:tabLst>
            </a:pPr>
            <a:r>
              <a:rPr lang="en-US" sz="2300" spc="-15" dirty="0">
                <a:solidFill>
                  <a:schemeClr val="tx1">
                    <a:lumMod val="85000"/>
                    <a:lumOff val="15000"/>
                  </a:schemeClr>
                </a:solidFill>
                <a:latin typeface="Arial"/>
                <a:cs typeface="Arial"/>
              </a:rPr>
              <a:t>  *    Tends </a:t>
            </a:r>
            <a:r>
              <a:rPr lang="en-US" sz="2300" spc="45" dirty="0">
                <a:solidFill>
                  <a:schemeClr val="tx1">
                    <a:lumMod val="85000"/>
                    <a:lumOff val="15000"/>
                  </a:schemeClr>
                </a:solidFill>
                <a:latin typeface="Arial"/>
                <a:cs typeface="Arial"/>
              </a:rPr>
              <a:t>to </a:t>
            </a:r>
            <a:r>
              <a:rPr lang="en-US" sz="2300" spc="-5" dirty="0">
                <a:solidFill>
                  <a:schemeClr val="tx1">
                    <a:lumMod val="85000"/>
                    <a:lumOff val="15000"/>
                  </a:schemeClr>
                </a:solidFill>
                <a:latin typeface="Arial"/>
                <a:cs typeface="Arial"/>
              </a:rPr>
              <a:t>give </a:t>
            </a:r>
            <a:r>
              <a:rPr lang="en-US" sz="2300" spc="15" dirty="0">
                <a:solidFill>
                  <a:schemeClr val="tx1">
                    <a:lumMod val="85000"/>
                    <a:lumOff val="15000"/>
                  </a:schemeClr>
                </a:solidFill>
                <a:latin typeface="Arial"/>
                <a:cs typeface="Arial"/>
              </a:rPr>
              <a:t>better </a:t>
            </a:r>
            <a:r>
              <a:rPr lang="en-US" sz="2300" dirty="0">
                <a:solidFill>
                  <a:schemeClr val="tx1">
                    <a:lumMod val="85000"/>
                    <a:lumOff val="15000"/>
                  </a:schemeClr>
                </a:solidFill>
                <a:latin typeface="Arial"/>
                <a:cs typeface="Arial"/>
              </a:rPr>
              <a:t>results than </a:t>
            </a:r>
            <a:r>
              <a:rPr lang="en-US" sz="2300" spc="5" dirty="0">
                <a:solidFill>
                  <a:schemeClr val="tx1">
                    <a:lumMod val="85000"/>
                    <a:lumOff val="15000"/>
                  </a:schemeClr>
                </a:solidFill>
                <a:latin typeface="Arial"/>
                <a:cs typeface="Arial"/>
              </a:rPr>
              <a:t>other measures.</a:t>
            </a:r>
            <a:endParaRPr lang="en-US" sz="2300" dirty="0">
              <a:solidFill>
                <a:schemeClr val="tx1">
                  <a:lumMod val="85000"/>
                  <a:lumOff val="15000"/>
                </a:schemeClr>
              </a:solidFill>
              <a:latin typeface="Arial"/>
              <a:cs typeface="Arial"/>
            </a:endParaRPr>
          </a:p>
          <a:p>
            <a:pPr marL="102870" indent="0">
              <a:lnSpc>
                <a:spcPct val="100000"/>
              </a:lnSpc>
              <a:spcBef>
                <a:spcPts val="15"/>
              </a:spcBef>
              <a:buNone/>
              <a:tabLst>
                <a:tab pos="469265" algn="l"/>
                <a:tab pos="469900" algn="l"/>
              </a:tabLst>
            </a:pPr>
            <a:r>
              <a:rPr lang="en-US" sz="2300" spc="-10" dirty="0">
                <a:solidFill>
                  <a:schemeClr val="tx1">
                    <a:lumMod val="85000"/>
                    <a:lumOff val="15000"/>
                  </a:schemeClr>
                </a:solidFill>
                <a:latin typeface="Arial"/>
                <a:cs typeface="Arial"/>
              </a:rPr>
              <a:t>  *    Normalizes </a:t>
            </a:r>
            <a:r>
              <a:rPr lang="en-US" sz="2300" spc="5" dirty="0">
                <a:solidFill>
                  <a:schemeClr val="tx1">
                    <a:lumMod val="85000"/>
                    <a:lumOff val="15000"/>
                  </a:schemeClr>
                </a:solidFill>
                <a:latin typeface="Arial"/>
                <a:cs typeface="Arial"/>
              </a:rPr>
              <a:t>the</a:t>
            </a:r>
            <a:r>
              <a:rPr lang="en-US" sz="2300" spc="-5" dirty="0">
                <a:solidFill>
                  <a:schemeClr val="tx1">
                    <a:lumMod val="85000"/>
                    <a:lumOff val="15000"/>
                  </a:schemeClr>
                </a:solidFill>
                <a:latin typeface="Arial"/>
                <a:cs typeface="Arial"/>
              </a:rPr>
              <a:t> </a:t>
            </a:r>
            <a:r>
              <a:rPr lang="en-US" sz="2300" spc="5" dirty="0">
                <a:solidFill>
                  <a:schemeClr val="tx1">
                    <a:lumMod val="85000"/>
                    <a:lumOff val="15000"/>
                  </a:schemeClr>
                </a:solidFill>
                <a:latin typeface="Arial"/>
                <a:cs typeface="Arial"/>
              </a:rPr>
              <a:t>ratings.</a:t>
            </a:r>
            <a:endParaRPr lang="en-US" sz="2300" dirty="0">
              <a:solidFill>
                <a:schemeClr val="tx1">
                  <a:lumMod val="85000"/>
                  <a:lumOff val="15000"/>
                </a:schemeClr>
              </a:solidFill>
              <a:latin typeface="Arial"/>
              <a:cs typeface="Arial"/>
            </a:endParaRPr>
          </a:p>
          <a:p>
            <a:pPr marL="12700">
              <a:lnSpc>
                <a:spcPct val="100000"/>
              </a:lnSpc>
              <a:spcBef>
                <a:spcPts val="1590"/>
              </a:spcBef>
            </a:pPr>
            <a:r>
              <a:rPr lang="en-US" sz="2300" b="1" dirty="0">
                <a:solidFill>
                  <a:schemeClr val="tx1">
                    <a:lumMod val="85000"/>
                    <a:lumOff val="15000"/>
                  </a:schemeClr>
                </a:solidFill>
                <a:latin typeface="Arial"/>
                <a:cs typeface="Arial"/>
              </a:rPr>
              <a:t>Other </a:t>
            </a:r>
            <a:r>
              <a:rPr lang="en-US" sz="2300" b="1" spc="-20" dirty="0">
                <a:solidFill>
                  <a:schemeClr val="tx1">
                    <a:lumMod val="85000"/>
                    <a:lumOff val="15000"/>
                  </a:schemeClr>
                </a:solidFill>
                <a:latin typeface="Arial"/>
                <a:cs typeface="Arial"/>
              </a:rPr>
              <a:t>Similarity</a:t>
            </a:r>
            <a:r>
              <a:rPr lang="en-US" sz="2300" b="1" spc="-15" dirty="0">
                <a:solidFill>
                  <a:schemeClr val="tx1">
                    <a:lumMod val="85000"/>
                    <a:lumOff val="15000"/>
                  </a:schemeClr>
                </a:solidFill>
                <a:latin typeface="Arial"/>
                <a:cs typeface="Arial"/>
              </a:rPr>
              <a:t> </a:t>
            </a:r>
            <a:r>
              <a:rPr lang="en-US" sz="2300" b="1" spc="-5" dirty="0">
                <a:solidFill>
                  <a:schemeClr val="tx1">
                    <a:lumMod val="85000"/>
                    <a:lumOff val="15000"/>
                  </a:schemeClr>
                </a:solidFill>
                <a:latin typeface="Arial"/>
                <a:cs typeface="Arial"/>
              </a:rPr>
              <a:t>Measures:</a:t>
            </a:r>
            <a:endParaRPr lang="en-US" sz="2300" dirty="0">
              <a:solidFill>
                <a:schemeClr val="tx1">
                  <a:lumMod val="85000"/>
                  <a:lumOff val="15000"/>
                </a:schemeClr>
              </a:solidFill>
              <a:latin typeface="Arial"/>
              <a:cs typeface="Arial"/>
            </a:endParaRPr>
          </a:p>
          <a:p>
            <a:pPr marL="12700">
              <a:lnSpc>
                <a:spcPct val="100000"/>
              </a:lnSpc>
              <a:spcBef>
                <a:spcPts val="1590"/>
              </a:spcBef>
            </a:pPr>
            <a:r>
              <a:rPr lang="en-US" sz="2300" spc="-10" dirty="0">
                <a:solidFill>
                  <a:schemeClr val="tx1">
                    <a:lumMod val="85000"/>
                    <a:lumOff val="15000"/>
                  </a:schemeClr>
                </a:solidFill>
                <a:latin typeface="Arial"/>
                <a:cs typeface="Arial"/>
              </a:rPr>
              <a:t>Euclidean </a:t>
            </a:r>
            <a:r>
              <a:rPr lang="en-US" sz="2300" spc="-5" dirty="0">
                <a:solidFill>
                  <a:schemeClr val="tx1">
                    <a:lumMod val="85000"/>
                    <a:lumOff val="15000"/>
                  </a:schemeClr>
                </a:solidFill>
                <a:latin typeface="Arial"/>
                <a:cs typeface="Arial"/>
              </a:rPr>
              <a:t>Distance, </a:t>
            </a:r>
            <a:r>
              <a:rPr lang="en-US" sz="2300" spc="5" dirty="0">
                <a:solidFill>
                  <a:schemeClr val="tx1">
                    <a:lumMod val="85000"/>
                    <a:lumOff val="15000"/>
                  </a:schemeClr>
                </a:solidFill>
                <a:latin typeface="Arial"/>
                <a:cs typeface="Arial"/>
              </a:rPr>
              <a:t>Manhattan </a:t>
            </a:r>
            <a:r>
              <a:rPr lang="en-US" sz="2300" spc="-5" dirty="0">
                <a:solidFill>
                  <a:schemeClr val="tx1">
                    <a:lumMod val="85000"/>
                    <a:lumOff val="15000"/>
                  </a:schemeClr>
                </a:solidFill>
                <a:latin typeface="Arial"/>
                <a:cs typeface="Arial"/>
              </a:rPr>
              <a:t>Distance, Cosine</a:t>
            </a:r>
            <a:r>
              <a:rPr lang="en-US" sz="2300" spc="-10" dirty="0">
                <a:solidFill>
                  <a:schemeClr val="tx1">
                    <a:lumMod val="85000"/>
                    <a:lumOff val="15000"/>
                  </a:schemeClr>
                </a:solidFill>
                <a:latin typeface="Arial"/>
                <a:cs typeface="Arial"/>
              </a:rPr>
              <a:t> </a:t>
            </a:r>
            <a:r>
              <a:rPr lang="en-US" sz="2300" spc="-5" dirty="0">
                <a:solidFill>
                  <a:schemeClr val="tx1">
                    <a:lumMod val="85000"/>
                    <a:lumOff val="15000"/>
                  </a:schemeClr>
                </a:solidFill>
                <a:latin typeface="Arial"/>
                <a:cs typeface="Arial"/>
              </a:rPr>
              <a:t>Similarity</a:t>
            </a:r>
          </a:p>
          <a:p>
            <a:pPr marL="0" indent="0">
              <a:spcBef>
                <a:spcPts val="1590"/>
              </a:spcBef>
              <a:buNone/>
            </a:pPr>
            <a:r>
              <a:rPr lang="en-US" sz="1800" spc="-5" dirty="0">
                <a:solidFill>
                  <a:srgbClr val="424242"/>
                </a:solidFill>
                <a:latin typeface="Arial"/>
                <a:cs typeface="Arial"/>
              </a:rPr>
              <a:t> </a:t>
            </a:r>
            <a:endParaRPr lang="en-US" sz="1800" dirty="0">
              <a:latin typeface="Arial"/>
              <a:cs typeface="Arial"/>
            </a:endParaRPr>
          </a:p>
          <a:p>
            <a:endParaRPr lang="en-IN" sz="1800" dirty="0"/>
          </a:p>
        </p:txBody>
      </p:sp>
      <p:sp>
        <p:nvSpPr>
          <p:cNvPr id="4" name="Footer Placeholder 3"/>
          <p:cNvSpPr>
            <a:spLocks noGrp="1"/>
          </p:cNvSpPr>
          <p:nvPr>
            <p:ph type="ftr" sz="quarter" idx="11"/>
          </p:nvPr>
        </p:nvSpPr>
        <p:spPr/>
        <p:txBody>
          <a:bodyPr/>
          <a:lstStyle/>
          <a:p>
            <a:r>
              <a:rPr lang="en-US"/>
              <a:t>Dept. of Computer Engineering, RMDSSOE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3276600"/>
            <a:ext cx="2371725" cy="2057400"/>
          </a:xfrm>
          <a:prstGeom prst="rect">
            <a:avLst/>
          </a:prstGeom>
        </p:spPr>
      </p:pic>
    </p:spTree>
    <p:extLst>
      <p:ext uri="{BB962C8B-B14F-4D97-AF65-F5344CB8AC3E}">
        <p14:creationId xmlns:p14="http://schemas.microsoft.com/office/powerpoint/2010/main" val="3770205038"/>
      </p:ext>
    </p:extLst>
  </p:cSld>
  <p:clrMapOvr>
    <a:masterClrMapping/>
  </p:clrMapOvr>
</p:sld>
</file>

<file path=ppt/theme/theme1.xml><?xml version="1.0" encoding="utf-8"?>
<a:theme xmlns:a="http://schemas.openxmlformats.org/drawingml/2006/main" name="Office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TotalTime>
  <Words>1562</Words>
  <Application>Microsoft Office PowerPoint</Application>
  <PresentationFormat>On-screen Show (4:3)</PresentationFormat>
  <Paragraphs>173</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AoyagiKouzanFontT</vt:lpstr>
      <vt:lpstr>Arial</vt:lpstr>
      <vt:lpstr>Calibri</vt:lpstr>
      <vt:lpstr>Cambria</vt:lpstr>
      <vt:lpstr>Times New Roman</vt:lpstr>
      <vt:lpstr>Trebuchet MS</vt:lpstr>
      <vt:lpstr>Office Theme</vt:lpstr>
      <vt:lpstr>RMD Sinhgad  School of Engineering Department of Computer Engineering  “Movie Recommendation System Using Machine Learning”</vt:lpstr>
      <vt:lpstr>Contents</vt:lpstr>
      <vt:lpstr>Introduction</vt:lpstr>
      <vt:lpstr>Types in System</vt:lpstr>
      <vt:lpstr>Movie Recommendation System</vt:lpstr>
      <vt:lpstr>Literature Survey</vt:lpstr>
      <vt:lpstr>Architecture of the system </vt:lpstr>
      <vt:lpstr>Collaborative Filtering </vt:lpstr>
      <vt:lpstr>Similarity Measures</vt:lpstr>
      <vt:lpstr>PCS Measure</vt:lpstr>
      <vt:lpstr>Content Based Filtering</vt:lpstr>
      <vt:lpstr>Hybrid Approach</vt:lpstr>
      <vt:lpstr>Technology used in the system </vt:lpstr>
      <vt:lpstr>Real World Applications</vt:lpstr>
      <vt:lpstr>Future Work</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Title</dc:title>
  <dc:creator>RMDSTIC</dc:creator>
  <cp:lastModifiedBy>vipul</cp:lastModifiedBy>
  <cp:revision>37</cp:revision>
  <dcterms:created xsi:type="dcterms:W3CDTF">2006-08-16T00:00:00Z</dcterms:created>
  <dcterms:modified xsi:type="dcterms:W3CDTF">2021-05-22T06:06:47Z</dcterms:modified>
</cp:coreProperties>
</file>