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4" r:id="rId4"/>
    <p:sldId id="259" r:id="rId5"/>
    <p:sldId id="275" r:id="rId6"/>
    <p:sldId id="261" r:id="rId7"/>
    <p:sldId id="262" r:id="rId8"/>
    <p:sldId id="263" r:id="rId9"/>
    <p:sldId id="264" r:id="rId10"/>
    <p:sldId id="265" r:id="rId11"/>
    <p:sldId id="276" r:id="rId12"/>
    <p:sldId id="266" r:id="rId13"/>
    <p:sldId id="277" r:id="rId14"/>
    <p:sldId id="268" r:id="rId15"/>
    <p:sldId id="278" r:id="rId16"/>
    <p:sldId id="273" r:id="rId17"/>
    <p:sldId id="27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41ED3-A316-C005-0BA2-71676C61C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3A91C-71FC-AF85-BC0C-26383344F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4224E-EBC2-D48E-8DEF-4296896C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F70A-C664-4CB5-99CC-C5FF94CECDDC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BB467-353E-1331-7CCA-DCB5048F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AC852-3F9B-D98D-8829-3B3050D2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B825-048C-48DD-8168-446A3937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84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2D81-93DD-58CE-9D9D-D396DD40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A1B13-47A0-1FC0-F6F0-B9ECF8333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076EB-0444-976F-4507-096CBE52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F70A-C664-4CB5-99CC-C5FF94CECDDC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3FF2E-25C4-467A-85ED-401762F1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46557-9C15-651C-15B2-56CFAFDB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B825-048C-48DD-8168-446A3937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76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AEEB1E-2AA1-345F-2569-9FD796A2D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97EE4-9EA6-6FBE-8859-CF31DFB3F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000B9-A2ED-B2AD-CE72-92AC43975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F70A-C664-4CB5-99CC-C5FF94CECDDC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58FCB-32D8-780A-A180-C3817621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7D6FE-328C-4E8C-D52B-355C3892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B825-048C-48DD-8168-446A3937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22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4767-D1F6-4467-1134-33DAAF78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335BD-2D59-7465-C4BE-74A559CC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2B461-84BE-17B2-D087-475A7973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F70A-C664-4CB5-99CC-C5FF94CECDDC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880AA-2FEE-3CFB-A534-2999BD88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5336F-3628-71B6-C1B0-0918BF38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B825-048C-48DD-8168-446A3937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26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F0A5-CC13-7767-091F-364EBCF1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17830-40BC-9386-7EE1-9C169008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A6755-FF48-BD14-5298-9AE529D3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F70A-C664-4CB5-99CC-C5FF94CECDDC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E4AC3-AD7E-C8AA-A2C6-873E5DD3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7166D-B81E-EC30-DF39-0500A9F3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B825-048C-48DD-8168-446A3937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48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006A-7B52-AC4F-3BB2-D5C42E5C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239E3-7DBB-ED15-A386-69E41515C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058A5-A8D7-6981-C39F-9F884B416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4BBC8-3DEA-8CA0-F4C0-82878124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F70A-C664-4CB5-99CC-C5FF94CECDDC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8FDDE-7BBB-5BA0-BEE7-EE8502A2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5FA59-8A9A-4439-F365-8586FA67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B825-048C-48DD-8168-446A3937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93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B38C-9D4A-647A-2D7C-19ED5526B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0F824-EF03-DC22-0F29-0B4624EE4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FD11B-5C90-D025-DC78-24C554D56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06B27-53E2-3296-0A60-CDC0F7D66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06B20-1ED0-972D-A3F3-926461FF8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3A52F6-6BEC-5BC8-803D-D39073A5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F70A-C664-4CB5-99CC-C5FF94CECDDC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CA25B-7C18-3F56-FF71-DC9B1E2A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5C64F-A4CD-AF77-F4BB-26759B60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B825-048C-48DD-8168-446A3937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14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7678-5CBB-043C-0868-56B4FD2E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2C30E-882C-259A-9C18-250A019C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F70A-C664-4CB5-99CC-C5FF94CECDDC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5B8DE-9797-2BBF-DBC4-E597E1E7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135C-0988-953E-18F7-B964D399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B825-048C-48DD-8168-446A3937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45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8F84E-5CE6-0BAF-F44B-18B3844E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F70A-C664-4CB5-99CC-C5FF94CECDDC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68E77-64F0-432C-ED25-5683BB95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D7E86-E996-4E21-A9E7-8F7C4460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B825-048C-48DD-8168-446A3937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33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125C-E3AE-59AA-289C-66C7309B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F576F-C392-3017-8D30-6428E3D1C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B1EF6-E97E-57E0-C48F-FF3B2B28D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A9377-E8A1-1AFB-CB4D-A0FB9BDC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F70A-C664-4CB5-99CC-C5FF94CECDDC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6639D-1D5F-534B-EE31-AFC51E79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1D2D2-F7B0-3CCF-3923-0D5138B4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B825-048C-48DD-8168-446A3937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82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9B6D-3720-A87E-FD40-488EF54D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06FF6-0487-3DBD-0BDB-19B76305B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D7995-35AA-D322-F9C1-DFC9DBC00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FF03A-1373-EBC3-CE87-BB760D83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F70A-C664-4CB5-99CC-C5FF94CECDDC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02F65-D2D1-2B5D-EEE1-60541DF6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137CD-FBC7-9DF0-0C04-FDB87210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B825-048C-48DD-8168-446A3937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52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C8274-4D2D-3624-11D3-1A3FE15A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D600C-FDED-DF4D-97DC-C1179836A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1211-8090-A5C9-3BDE-8FB5C5563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7F70A-C664-4CB5-99CC-C5FF94CECDDC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3C694-BCFC-4D2D-E4D0-3637AAE63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EAD1E-BE9A-489F-914E-0907B1884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5B825-048C-48DD-8168-446A3937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14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E7F8-A5E3-1F92-365C-A665EFD9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Data Warehouse Architecture and Analytics for Stocks Trader Dataset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B902D-03A7-EED5-F373-39D13484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6066"/>
            <a:ext cx="10515600" cy="3480896"/>
          </a:xfrm>
        </p:spPr>
        <p:txBody>
          <a:bodyPr>
            <a:normAutofit/>
          </a:bodyPr>
          <a:lstStyle/>
          <a:p>
            <a:r>
              <a:rPr lang="en-US" sz="4100" dirty="0"/>
              <a:t>Overview of ETL Process, Data Cleaning, and Analytical Insights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200" b="1" dirty="0"/>
              <a:t>M V Virajit</a:t>
            </a:r>
            <a:endParaRPr lang="en-IN" sz="5200" b="1" dirty="0"/>
          </a:p>
        </p:txBody>
      </p:sp>
    </p:spTree>
    <p:extLst>
      <p:ext uri="{BB962C8B-B14F-4D97-AF65-F5344CB8AC3E}">
        <p14:creationId xmlns:p14="http://schemas.microsoft.com/office/powerpoint/2010/main" val="237796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E7F8-A5E3-1F92-365C-A665EFD9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Analytics - Trade Value Analysis by Country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B902D-03A7-EED5-F373-39D13484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Overview:</a:t>
            </a:r>
          </a:p>
          <a:p>
            <a:r>
              <a:rPr lang="en-US" dirty="0"/>
              <a:t>Visualizing trade values by country using bar graphs.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Graph Description:</a:t>
            </a:r>
          </a:p>
          <a:p>
            <a:r>
              <a:rPr lang="en-US" b="1" dirty="0"/>
              <a:t>Line Chart: </a:t>
            </a:r>
            <a:r>
              <a:rPr lang="en-US" dirty="0"/>
              <a:t>Displays total TRADE_VALUE by YEAR for a specific indicator and a specific country.</a:t>
            </a:r>
          </a:p>
          <a:p>
            <a:r>
              <a:rPr lang="en-US" b="1" dirty="0"/>
              <a:t>Insights: </a:t>
            </a:r>
            <a:r>
              <a:rPr lang="en-US" dirty="0"/>
              <a:t>Countries with the highest or lowest trade value as a percentage of GDP.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12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B068-8121-CC3F-1B28-2D3B2E72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85844"/>
          </a:xfrm>
        </p:spPr>
        <p:txBody>
          <a:bodyPr>
            <a:normAutofit/>
          </a:bodyPr>
          <a:lstStyle/>
          <a:p>
            <a:r>
              <a:rPr lang="en-US" b="1" dirty="0"/>
              <a:t>Example –</a:t>
            </a:r>
            <a:br>
              <a:rPr lang="en-US" b="1" dirty="0"/>
            </a:br>
            <a:r>
              <a:rPr lang="en-US" sz="3600" dirty="0"/>
              <a:t>Country: United Kingdom</a:t>
            </a:r>
            <a:br>
              <a:rPr lang="en-US" sz="3600" dirty="0"/>
            </a:br>
            <a:r>
              <a:rPr lang="en-US" sz="3600" dirty="0"/>
              <a:t>Indicator: </a:t>
            </a:r>
            <a:r>
              <a:rPr lang="en-IN" sz="3600" dirty="0"/>
              <a:t>CM_MKT_TRAD_GD_ZS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34C3E-B6C6-54D0-DDD7-D8C4457E7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5021"/>
            <a:ext cx="12192000" cy="375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3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E7F8-A5E3-1F92-365C-A665EFD9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Analytics - Comparison of Trade Value Over Decades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B902D-03A7-EED5-F373-39D13484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Overview:</a:t>
            </a:r>
          </a:p>
          <a:p>
            <a:r>
              <a:rPr lang="en-US" dirty="0"/>
              <a:t>Analyzing trade value trends over decades for specific countries.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Graph Description:</a:t>
            </a:r>
          </a:p>
          <a:p>
            <a:r>
              <a:rPr lang="en-US" b="1" dirty="0"/>
              <a:t>Bar Chart: </a:t>
            </a:r>
            <a:r>
              <a:rPr lang="en-US" dirty="0"/>
              <a:t>Displays trade value aggregated by decade (e.g., 1970s, 1980s) for the selected country.</a:t>
            </a:r>
          </a:p>
          <a:p>
            <a:r>
              <a:rPr lang="en-US" b="1" dirty="0"/>
              <a:t>Insights: </a:t>
            </a:r>
            <a:r>
              <a:rPr lang="en-US" dirty="0"/>
              <a:t>Trade value trends and historical changes in economic indicators.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086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B068-8121-CC3F-1B28-2D3B2E72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85844"/>
          </a:xfrm>
        </p:spPr>
        <p:txBody>
          <a:bodyPr>
            <a:normAutofit/>
          </a:bodyPr>
          <a:lstStyle/>
          <a:p>
            <a:r>
              <a:rPr lang="en-US" b="1" dirty="0"/>
              <a:t>Example –</a:t>
            </a:r>
            <a:br>
              <a:rPr lang="en-US" b="1" dirty="0"/>
            </a:br>
            <a:r>
              <a:rPr lang="en-US" sz="3600" dirty="0"/>
              <a:t>Country: United States</a:t>
            </a:r>
            <a:br>
              <a:rPr lang="en-US" sz="3600" dirty="0"/>
            </a:br>
            <a:r>
              <a:rPr lang="en-US" sz="3600" dirty="0"/>
              <a:t>Indicator: </a:t>
            </a:r>
            <a:r>
              <a:rPr lang="en-IN" sz="3600" dirty="0"/>
              <a:t>CM_MKT_TRNR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0E90B-2519-F852-B5F8-0C2F400E8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9969"/>
            <a:ext cx="12192000" cy="359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4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E7F8-A5E3-1F92-365C-A665EFD9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Analytics - Income Group Analysis for Trade Value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B902D-03A7-EED5-F373-39D13484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Overview:</a:t>
            </a:r>
          </a:p>
          <a:p>
            <a:r>
              <a:rPr lang="en-US" dirty="0"/>
              <a:t>Analyzing how trade value varies by INCOME_GROUP over different years.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Graph Description:</a:t>
            </a:r>
          </a:p>
          <a:p>
            <a:r>
              <a:rPr lang="en-US" b="1" dirty="0"/>
              <a:t>Line Chart: </a:t>
            </a:r>
            <a:r>
              <a:rPr lang="en-US" dirty="0"/>
              <a:t>Shows the trade value over time for each income group.</a:t>
            </a:r>
          </a:p>
          <a:p>
            <a:r>
              <a:rPr lang="en-US" b="1" dirty="0"/>
              <a:t>Insights: </a:t>
            </a:r>
            <a:r>
              <a:rPr lang="en-US" dirty="0"/>
              <a:t>Identifying trends in trade value growth or decline across different income groups.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949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B068-8121-CC3F-1B28-2D3B2E72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85844"/>
          </a:xfrm>
        </p:spPr>
        <p:txBody>
          <a:bodyPr>
            <a:normAutofit/>
          </a:bodyPr>
          <a:lstStyle/>
          <a:p>
            <a:r>
              <a:rPr lang="en-US" b="1" dirty="0"/>
              <a:t>Example –</a:t>
            </a:r>
            <a:br>
              <a:rPr lang="en-US" b="1" dirty="0"/>
            </a:br>
            <a:r>
              <a:rPr lang="en-US" sz="3600" dirty="0"/>
              <a:t>Region: East Asia &amp; Pacific</a:t>
            </a:r>
            <a:br>
              <a:rPr lang="en-US" sz="3600" dirty="0"/>
            </a:br>
            <a:r>
              <a:rPr lang="en-US" sz="3600" dirty="0"/>
              <a:t>Indicator: </a:t>
            </a:r>
            <a:r>
              <a:rPr lang="en-IN" sz="3600" dirty="0"/>
              <a:t>CM_MKT_TRAD_GD_ZS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A4589-F7E3-4D44-7ADE-9CBB7F7B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0564"/>
            <a:ext cx="12192000" cy="362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84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E7F8-A5E3-1F92-365C-A665EFD9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Analytics – Region Analysis for Trade Value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B902D-03A7-EED5-F373-39D13484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Overview:</a:t>
            </a:r>
          </a:p>
          <a:p>
            <a:r>
              <a:rPr lang="en-US" dirty="0"/>
              <a:t>Analyzing how trade value varies across Region over different years.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Graph Description:</a:t>
            </a:r>
          </a:p>
          <a:p>
            <a:r>
              <a:rPr lang="en-US" b="1" dirty="0"/>
              <a:t>Line Chart: </a:t>
            </a:r>
            <a:r>
              <a:rPr lang="en-US" dirty="0"/>
              <a:t>Shows the trade value over time for each region.</a:t>
            </a:r>
          </a:p>
          <a:p>
            <a:r>
              <a:rPr lang="en-US" b="1" dirty="0"/>
              <a:t>Insights: </a:t>
            </a:r>
            <a:r>
              <a:rPr lang="en-US" dirty="0"/>
              <a:t>Identifying trends in trade value growth or decline across different regions.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2126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B068-8121-CC3F-1B28-2D3B2E72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85844"/>
          </a:xfrm>
        </p:spPr>
        <p:txBody>
          <a:bodyPr>
            <a:normAutofit/>
          </a:bodyPr>
          <a:lstStyle/>
          <a:p>
            <a:r>
              <a:rPr lang="en-US" b="1" dirty="0"/>
              <a:t>Example –</a:t>
            </a:r>
            <a:br>
              <a:rPr lang="en-US" b="1" dirty="0"/>
            </a:br>
            <a:r>
              <a:rPr lang="en-US" sz="3600" dirty="0"/>
              <a:t>Income Group: Lower middle income</a:t>
            </a:r>
            <a:br>
              <a:rPr lang="en-US" sz="3600" dirty="0"/>
            </a:br>
            <a:r>
              <a:rPr lang="en-US" sz="3600" dirty="0"/>
              <a:t>Indicator: </a:t>
            </a:r>
            <a:r>
              <a:rPr lang="en-IN" sz="3600" dirty="0"/>
              <a:t>CM_MKT_TRNR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71552-258C-E85A-1B5E-5B879DB69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0969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77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E7F8-A5E3-1F92-365C-A665EFD9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Key Insights and Conclusions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B902D-03A7-EED5-F373-39D13484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Countries with the highest trade values show economic growth trends, while those with lower trade values may indicate underdeveloped or stagnated markets.</a:t>
            </a:r>
          </a:p>
          <a:p>
            <a:r>
              <a:rPr lang="en-US" dirty="0"/>
              <a:t>Over the decades, some countries' trade values as a percentage of GDP have remained stable, while others have fluctuated greatly.</a:t>
            </a:r>
          </a:p>
          <a:p>
            <a:r>
              <a:rPr lang="en-US" dirty="0"/>
              <a:t>Income groups influence trade value trends, and the analysis reveals potential areas for economic policy intervention.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61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E7F8-A5E3-1F92-365C-A665EFD9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Future Work &amp; Improvements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B902D-03A7-EED5-F373-39D13484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 more granular analysis using sub-national data for more detailed insights.</a:t>
            </a:r>
          </a:p>
          <a:p>
            <a:r>
              <a:rPr lang="en-US" dirty="0"/>
              <a:t>Expand the dataset to include other trade indicators for a comprehensive analysis.</a:t>
            </a:r>
          </a:p>
          <a:p>
            <a:r>
              <a:rPr lang="en-US" dirty="0"/>
              <a:t>Use machine learning models to predict trade value trends based on historical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161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E7F8-A5E3-1F92-365C-A665EFD9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Data Warehouse Architecture - Source Data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B902D-03A7-EED5-F373-39D13484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Overview of Source Data</a:t>
            </a:r>
          </a:p>
          <a:p>
            <a:r>
              <a:rPr lang="en-IN" dirty="0"/>
              <a:t>CM_MKT_TRAD_GD_ZS.csv: Stocks traded, total value (% of GDP)</a:t>
            </a:r>
          </a:p>
          <a:p>
            <a:r>
              <a:rPr lang="en-IN" dirty="0"/>
              <a:t>CM_MKT_TRNR.csv: Stocks traded, turnover ratio of domestic shares (%)</a:t>
            </a:r>
          </a:p>
          <a:p>
            <a:r>
              <a:rPr lang="en-IN" dirty="0"/>
              <a:t>Other CSV files: Country and indicator data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Data Flow:</a:t>
            </a:r>
          </a:p>
          <a:p>
            <a:r>
              <a:rPr lang="en-IN" dirty="0"/>
              <a:t>CSVs from various sources (Trade, Country, Indicator) are ingested into staging tables.</a:t>
            </a:r>
          </a:p>
        </p:txBody>
      </p:sp>
    </p:spTree>
    <p:extLst>
      <p:ext uri="{BB962C8B-B14F-4D97-AF65-F5344CB8AC3E}">
        <p14:creationId xmlns:p14="http://schemas.microsoft.com/office/powerpoint/2010/main" val="950111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E7F8-A5E3-1F92-365C-A665EFD9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6364"/>
            <a:ext cx="10515600" cy="14852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500" b="1" dirty="0"/>
              <a:t>Thank You!</a:t>
            </a:r>
            <a:endParaRPr lang="en-IN" sz="11500" b="1" dirty="0"/>
          </a:p>
        </p:txBody>
      </p:sp>
    </p:spTree>
    <p:extLst>
      <p:ext uri="{BB962C8B-B14F-4D97-AF65-F5344CB8AC3E}">
        <p14:creationId xmlns:p14="http://schemas.microsoft.com/office/powerpoint/2010/main" val="45480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13006E-F9F2-1F09-3C22-DFB30EAB7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90575"/>
            <a:ext cx="109728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8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E7F8-A5E3-1F92-365C-A665EFD9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Data Warehouse Architecture - Dimensional &amp; Fact Tables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B902D-03A7-EED5-F373-39D13484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Dimensional Tables:</a:t>
            </a:r>
          </a:p>
          <a:p>
            <a:r>
              <a:rPr lang="en-US" dirty="0"/>
              <a:t>DIM_COUNTRY: Contains details about countries like COUNTRY_CODE, COUNTRY_NAME, REGION, INCOME_GROUP.</a:t>
            </a:r>
          </a:p>
          <a:p>
            <a:r>
              <a:rPr lang="en-US" dirty="0"/>
              <a:t>DIM_INDICATOR: Contains details about the indicator codes and names (INDICATOR_CODE, INDICATOR_NAME).</a:t>
            </a:r>
          </a:p>
          <a:p>
            <a:r>
              <a:rPr lang="en-US" dirty="0"/>
              <a:t>DIM_YEAR: Contains year and decade information (YEAR, DECADE).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Fact Table:</a:t>
            </a:r>
          </a:p>
          <a:p>
            <a:r>
              <a:rPr lang="en-US" dirty="0"/>
              <a:t>FACT_TRADE: Contains trade values linked to country, indicator, and year (TRADE_ID, COUNTRY_ID, INDICATOR_ID, YEAR_ID, TRADE_VALUE).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56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D979B2-C75E-8EC1-98F0-BF3EB19AF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5"/>
            <a:ext cx="12192000" cy="675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4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E7F8-A5E3-1F92-365C-A665EFD9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Data Cleaning and Transformation - Data Quality Issues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B902D-03A7-EED5-F373-39D13484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Missing or Null Values:</a:t>
            </a:r>
          </a:p>
          <a:p>
            <a:r>
              <a:rPr lang="en-US" dirty="0"/>
              <a:t>Missing TRADE_VALUE, are retained as it is.</a:t>
            </a:r>
          </a:p>
          <a:p>
            <a:r>
              <a:rPr lang="en-US" dirty="0"/>
              <a:t>The source dataset is retained as it is because no approval was provided to change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Formatting Issues:</a:t>
            </a:r>
          </a:p>
          <a:p>
            <a:r>
              <a:rPr lang="en-US" dirty="0"/>
              <a:t>Ensuring consistent COUNTRY_CODE and YEAR formats.</a:t>
            </a:r>
          </a:p>
          <a:p>
            <a:r>
              <a:rPr lang="en-US" dirty="0"/>
              <a:t>Removing extra spaces and handling special characters.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340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E7F8-A5E3-1F92-365C-A665EFD9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Data Transformation - ETL Process in Detail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B902D-03A7-EED5-F373-39D13484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Source to Staging:</a:t>
            </a:r>
          </a:p>
          <a:p>
            <a:r>
              <a:rPr lang="en-IN" b="1" dirty="0"/>
              <a:t>Normalizer Transform:</a:t>
            </a:r>
            <a:r>
              <a:rPr lang="en-IN" dirty="0"/>
              <a:t> Used to unpivot year columns for both CM_MKT_TRAD_GD_ZS.csv and CM_MKT_TRNR.csv files.</a:t>
            </a:r>
          </a:p>
          <a:p>
            <a:r>
              <a:rPr lang="en-IN" b="1" dirty="0"/>
              <a:t>Expression Transformation: </a:t>
            </a:r>
            <a:r>
              <a:rPr lang="en-IN" dirty="0"/>
              <a:t>Used for conversions (e.g., GCID to YEAR column).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b="1" dirty="0"/>
              <a:t>Staging to Dimensional Tables:</a:t>
            </a:r>
          </a:p>
          <a:p>
            <a:r>
              <a:rPr lang="en-IN" b="1" dirty="0"/>
              <a:t>Lookup Transformation:</a:t>
            </a:r>
            <a:r>
              <a:rPr lang="en-IN" dirty="0"/>
              <a:t> To ensure only unique values are added to dimension tables like DIM_COUNTRY, DIM_YEAR, and DIM_INDICATOR.</a:t>
            </a:r>
          </a:p>
          <a:p>
            <a:r>
              <a:rPr lang="en-IN" b="1" dirty="0"/>
              <a:t>Update Strategy:</a:t>
            </a:r>
            <a:r>
              <a:rPr lang="en-IN" dirty="0"/>
              <a:t> Handles insertions, updates, and deletions in the dimension tables based on existing data.</a:t>
            </a:r>
          </a:p>
        </p:txBody>
      </p:sp>
    </p:spTree>
    <p:extLst>
      <p:ext uri="{BB962C8B-B14F-4D97-AF65-F5344CB8AC3E}">
        <p14:creationId xmlns:p14="http://schemas.microsoft.com/office/powerpoint/2010/main" val="79331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E7F8-A5E3-1F92-365C-A665EFD9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Data Transformation - Aggregation and Lookup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B902D-03A7-EED5-F373-39D13484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Handling Duplicate Data:</a:t>
            </a:r>
          </a:p>
          <a:p>
            <a:r>
              <a:rPr lang="en-US" dirty="0"/>
              <a:t>Using Aggregator Transformation to ensure that only unique years and indicators are inserted into DIM_YEAR.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Lookups:</a:t>
            </a:r>
          </a:p>
          <a:p>
            <a:r>
              <a:rPr lang="en-US" b="1" dirty="0"/>
              <a:t>Static Lookup: </a:t>
            </a:r>
            <a:r>
              <a:rPr lang="en-US" dirty="0"/>
              <a:t>For DIM_YEAR, DIM_COUNTRY and DIM_INDICATOR to check the existence of country and indicator IDs before processing the fact 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39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E7F8-A5E3-1F92-365C-A665EFD9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Data Transformation - Fact Table Processing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B902D-03A7-EED5-F373-39D13484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Lookup on Dim Tables:</a:t>
            </a:r>
          </a:p>
          <a:p>
            <a:r>
              <a:rPr lang="en-US" dirty="0"/>
              <a:t>FACT_TRADE links to DIM_COUNTRY, DIM_YEAR, and DIM_INDICATOR through foreign keys to ensure accurate trade data is inserted.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Final Data Processing:</a:t>
            </a:r>
          </a:p>
          <a:p>
            <a:r>
              <a:rPr lang="en-US" dirty="0"/>
              <a:t>Insertions, updates, and deletions are handled via Update Strategy Transformation.</a:t>
            </a:r>
          </a:p>
          <a:p>
            <a:r>
              <a:rPr lang="en-US" dirty="0"/>
              <a:t>The final TRADE_VALUE is captured for each country, year, and indicator combination.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20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917</Words>
  <Application>Microsoft Office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Data Warehouse Architecture and Analytics for Stocks Trader Dataset</vt:lpstr>
      <vt:lpstr>Data Warehouse Architecture - Source Data</vt:lpstr>
      <vt:lpstr>PowerPoint Presentation</vt:lpstr>
      <vt:lpstr>Data Warehouse Architecture - Dimensional &amp; Fact Tables</vt:lpstr>
      <vt:lpstr>PowerPoint Presentation</vt:lpstr>
      <vt:lpstr>Data Cleaning and Transformation - Data Quality Issues</vt:lpstr>
      <vt:lpstr>Data Transformation - ETL Process in Detail</vt:lpstr>
      <vt:lpstr>Data Transformation - Aggregation and Lookup</vt:lpstr>
      <vt:lpstr>Data Transformation - Fact Table Processing</vt:lpstr>
      <vt:lpstr>Analytics - Trade Value Analysis by Country</vt:lpstr>
      <vt:lpstr>Example – Country: United Kingdom Indicator: CM_MKT_TRAD_GD_ZS</vt:lpstr>
      <vt:lpstr>Analytics - Comparison of Trade Value Over Decades</vt:lpstr>
      <vt:lpstr>Example – Country: United States Indicator: CM_MKT_TRNR</vt:lpstr>
      <vt:lpstr>Analytics - Income Group Analysis for Trade Value</vt:lpstr>
      <vt:lpstr>Example – Region: East Asia &amp; Pacific Indicator: CM_MKT_TRAD_GD_ZS</vt:lpstr>
      <vt:lpstr>Analytics – Region Analysis for Trade Value</vt:lpstr>
      <vt:lpstr>Example – Income Group: Lower middle income Indicator: CM_MKT_TRNR</vt:lpstr>
      <vt:lpstr>Key Insights and Conclusions</vt:lpstr>
      <vt:lpstr>Future Work &amp; Improvements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Architecture and Analytics for Stocks Trader Dataset</dc:title>
  <dc:creator>Virajit Dutt</dc:creator>
  <cp:lastModifiedBy>Virajit Dutt</cp:lastModifiedBy>
  <cp:revision>30</cp:revision>
  <dcterms:created xsi:type="dcterms:W3CDTF">2024-12-08T16:15:05Z</dcterms:created>
  <dcterms:modified xsi:type="dcterms:W3CDTF">2024-12-08T17:10:48Z</dcterms:modified>
</cp:coreProperties>
</file>