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3e0a0f3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3e0a0f3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246ab29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246ab29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16965a6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16965a6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16965a6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16965a6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16965a698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16965a698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246ab29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246ab29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16965a698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16965a698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16965a6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16965a6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16965a698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16965a698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246ab29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246ab29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16965a6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16965a6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16965a698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16965a698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16965a698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16965a698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16965a698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16965a698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246ab29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246ab29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672db2f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672db2f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672db2f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672db2f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672db2f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672db2f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672db2fa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672db2fa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672db2fa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672db2fa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246ab290f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246ab290f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00541be4c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00541be4c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102120f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102120f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3e0f7e8e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3e0f7e8e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3e0f7e8e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3e0f7e8e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16965a6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16965a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16965a698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16965a698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246ab29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246ab29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javatpoint.com/unit-test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387900" y="1061875"/>
            <a:ext cx="8368200" cy="127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4500"/>
              <a:t>BOOK AND READ</a:t>
            </a:r>
            <a:endParaRPr b="1" sz="4500"/>
          </a:p>
        </p:txBody>
      </p:sp>
      <p:sp>
        <p:nvSpPr>
          <p:cNvPr id="64" name="Google Shape;64;p13"/>
          <p:cNvSpPr txBox="1"/>
          <p:nvPr>
            <p:ph idx="1" type="body"/>
          </p:nvPr>
        </p:nvSpPr>
        <p:spPr>
          <a:xfrm>
            <a:off x="5390425" y="2400975"/>
            <a:ext cx="5742600" cy="2804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700">
                <a:latin typeface="Roboto Slab"/>
                <a:ea typeface="Roboto Slab"/>
                <a:cs typeface="Roboto Slab"/>
                <a:sym typeface="Roboto Slab"/>
              </a:rPr>
              <a:t>DONE BY:</a:t>
            </a:r>
            <a:endParaRPr sz="1700">
              <a:latin typeface="Roboto Slab"/>
              <a:ea typeface="Roboto Slab"/>
              <a:cs typeface="Roboto Slab"/>
              <a:sym typeface="Roboto Slab"/>
            </a:endParaRPr>
          </a:p>
          <a:p>
            <a:pPr indent="-336550" lvl="0" marL="457200" rtl="0" algn="l">
              <a:lnSpc>
                <a:spcPct val="105000"/>
              </a:lnSpc>
              <a:spcBef>
                <a:spcPts val="1200"/>
              </a:spcBef>
              <a:spcAft>
                <a:spcPts val="0"/>
              </a:spcAft>
              <a:buSzPts val="1700"/>
              <a:buFont typeface="Roboto Slab"/>
              <a:buAutoNum type="arabicPeriod"/>
            </a:pPr>
            <a:r>
              <a:rPr lang="en-GB" sz="1700">
                <a:latin typeface="Roboto Slab"/>
                <a:ea typeface="Roboto Slab"/>
                <a:cs typeface="Roboto Slab"/>
                <a:sym typeface="Roboto Slab"/>
              </a:rPr>
              <a:t>LAKSHMI VIRAJITHA.P</a:t>
            </a:r>
            <a:endParaRPr sz="1700">
              <a:latin typeface="Roboto Slab"/>
              <a:ea typeface="Roboto Slab"/>
              <a:cs typeface="Roboto Slab"/>
              <a:sym typeface="Roboto Slab"/>
            </a:endParaRPr>
          </a:p>
          <a:p>
            <a:pPr indent="-336550" lvl="0" marL="457200" rtl="0" algn="l">
              <a:lnSpc>
                <a:spcPct val="105000"/>
              </a:lnSpc>
              <a:spcBef>
                <a:spcPts val="0"/>
              </a:spcBef>
              <a:spcAft>
                <a:spcPts val="0"/>
              </a:spcAft>
              <a:buSzPts val="1700"/>
              <a:buFont typeface="Roboto Slab"/>
              <a:buAutoNum type="arabicPeriod"/>
            </a:pPr>
            <a:r>
              <a:rPr lang="en-GB" sz="1700">
                <a:latin typeface="Roboto Slab"/>
                <a:ea typeface="Roboto Slab"/>
                <a:cs typeface="Roboto Slab"/>
                <a:sym typeface="Roboto Slab"/>
              </a:rPr>
              <a:t>LIKHITHA.P</a:t>
            </a:r>
            <a:endParaRPr sz="1700">
              <a:latin typeface="Roboto Slab"/>
              <a:ea typeface="Roboto Slab"/>
              <a:cs typeface="Roboto Slab"/>
              <a:sym typeface="Roboto Slab"/>
            </a:endParaRPr>
          </a:p>
          <a:p>
            <a:pPr indent="-336550" lvl="0" marL="457200" rtl="0" algn="l">
              <a:lnSpc>
                <a:spcPct val="105000"/>
              </a:lnSpc>
              <a:spcBef>
                <a:spcPts val="0"/>
              </a:spcBef>
              <a:spcAft>
                <a:spcPts val="0"/>
              </a:spcAft>
              <a:buSzPts val="1700"/>
              <a:buFont typeface="Roboto Slab"/>
              <a:buAutoNum type="arabicPeriod"/>
            </a:pPr>
            <a:r>
              <a:rPr lang="en-GB" sz="1700">
                <a:latin typeface="Roboto Slab"/>
                <a:ea typeface="Roboto Slab"/>
                <a:cs typeface="Roboto Slab"/>
                <a:sym typeface="Roboto Slab"/>
              </a:rPr>
              <a:t>DEEPTHI.B</a:t>
            </a:r>
            <a:endParaRPr sz="1700">
              <a:latin typeface="Roboto Slab"/>
              <a:ea typeface="Roboto Slab"/>
              <a:cs typeface="Roboto Slab"/>
              <a:sym typeface="Roboto Slab"/>
            </a:endParaRPr>
          </a:p>
          <a:p>
            <a:pPr indent="-336550" lvl="0" marL="457200" rtl="0" algn="l">
              <a:lnSpc>
                <a:spcPct val="105000"/>
              </a:lnSpc>
              <a:spcBef>
                <a:spcPts val="0"/>
              </a:spcBef>
              <a:spcAft>
                <a:spcPts val="0"/>
              </a:spcAft>
              <a:buSzPts val="1700"/>
              <a:buFont typeface="Roboto Slab"/>
              <a:buAutoNum type="arabicPeriod"/>
            </a:pPr>
            <a:r>
              <a:rPr lang="en-GB" sz="1700">
                <a:latin typeface="Roboto Slab"/>
                <a:ea typeface="Roboto Slab"/>
                <a:cs typeface="Roboto Slab"/>
                <a:sym typeface="Roboto Slab"/>
              </a:rPr>
              <a:t>PONLALITHA.M</a:t>
            </a:r>
            <a:endParaRPr sz="1700">
              <a:latin typeface="Roboto Slab"/>
              <a:ea typeface="Roboto Slab"/>
              <a:cs typeface="Roboto Slab"/>
              <a:sym typeface="Roboto Slab"/>
            </a:endParaRPr>
          </a:p>
          <a:p>
            <a:pPr indent="-336550" lvl="0" marL="457200" rtl="0" algn="l">
              <a:lnSpc>
                <a:spcPct val="105000"/>
              </a:lnSpc>
              <a:spcBef>
                <a:spcPts val="0"/>
              </a:spcBef>
              <a:spcAft>
                <a:spcPts val="0"/>
              </a:spcAft>
              <a:buSzPts val="1700"/>
              <a:buFont typeface="Roboto Slab"/>
              <a:buAutoNum type="arabicPeriod"/>
            </a:pPr>
            <a:r>
              <a:rPr lang="en-GB" sz="1700">
                <a:latin typeface="Roboto Slab"/>
                <a:ea typeface="Roboto Slab"/>
                <a:cs typeface="Roboto Slab"/>
                <a:sym typeface="Roboto Slab"/>
              </a:rPr>
              <a:t>PRAVALIKA.A</a:t>
            </a:r>
            <a:endParaRPr sz="1700">
              <a:latin typeface="Roboto Slab"/>
              <a:ea typeface="Roboto Slab"/>
              <a:cs typeface="Roboto Slab"/>
              <a:sym typeface="Roboto Slab"/>
            </a:endParaRPr>
          </a:p>
          <a:p>
            <a:pPr indent="-336550" lvl="0" marL="457200" rtl="0" algn="l">
              <a:lnSpc>
                <a:spcPct val="105000"/>
              </a:lnSpc>
              <a:spcBef>
                <a:spcPts val="0"/>
              </a:spcBef>
              <a:spcAft>
                <a:spcPts val="0"/>
              </a:spcAft>
              <a:buSzPts val="1700"/>
              <a:buFont typeface="Roboto Slab"/>
              <a:buAutoNum type="arabicPeriod"/>
            </a:pPr>
            <a:r>
              <a:rPr lang="en-GB" sz="1700">
                <a:latin typeface="Roboto Slab"/>
                <a:ea typeface="Roboto Slab"/>
                <a:cs typeface="Roboto Slab"/>
                <a:sym typeface="Roboto Slab"/>
              </a:rPr>
              <a:t>ASHA KUMARI</a:t>
            </a:r>
            <a:endParaRPr sz="1700">
              <a:latin typeface="Roboto Slab"/>
              <a:ea typeface="Roboto Slab"/>
              <a:cs typeface="Roboto Slab"/>
              <a:sym typeface="Roboto Slab"/>
            </a:endParaRPr>
          </a:p>
          <a:p>
            <a:pPr indent="0" lvl="0" marL="457200" rtl="0" algn="l">
              <a:lnSpc>
                <a:spcPct val="105000"/>
              </a:lnSpc>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2091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OUTPUT</a:t>
            </a:r>
            <a:endParaRPr b="1"/>
          </a:p>
        </p:txBody>
      </p:sp>
      <p:pic>
        <p:nvPicPr>
          <p:cNvPr id="122" name="Google Shape;122;p22"/>
          <p:cNvPicPr preferRelativeResize="0"/>
          <p:nvPr/>
        </p:nvPicPr>
        <p:blipFill>
          <a:blip r:embed="rId3">
            <a:alphaModFix/>
          </a:blip>
          <a:stretch>
            <a:fillRect/>
          </a:stretch>
        </p:blipFill>
        <p:spPr>
          <a:xfrm>
            <a:off x="2783750" y="895250"/>
            <a:ext cx="3199175" cy="394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152400" y="1540775"/>
            <a:ext cx="8839201" cy="185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149700"/>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OUTPUT</a:t>
            </a:r>
            <a:endParaRPr b="1" sz="2700"/>
          </a:p>
        </p:txBody>
      </p:sp>
      <p:pic>
        <p:nvPicPr>
          <p:cNvPr id="133" name="Google Shape;133;p24"/>
          <p:cNvPicPr preferRelativeResize="0"/>
          <p:nvPr/>
        </p:nvPicPr>
        <p:blipFill>
          <a:blip r:embed="rId3">
            <a:alphaModFix/>
          </a:blip>
          <a:stretch>
            <a:fillRect/>
          </a:stretch>
        </p:blipFill>
        <p:spPr>
          <a:xfrm>
            <a:off x="945450" y="965525"/>
            <a:ext cx="6645174" cy="400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121675"/>
            <a:ext cx="8368200" cy="70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UNIT TESTING</a:t>
            </a:r>
            <a:endParaRPr b="1" sz="2700"/>
          </a:p>
        </p:txBody>
      </p:sp>
      <p:sp>
        <p:nvSpPr>
          <p:cNvPr id="139" name="Google Shape;139;p25"/>
          <p:cNvSpPr txBox="1"/>
          <p:nvPr/>
        </p:nvSpPr>
        <p:spPr>
          <a:xfrm>
            <a:off x="442350" y="1079225"/>
            <a:ext cx="8259300" cy="330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Unit testing involves the testing of each unit or an individual component of the software application. It is the first level of functional testing. </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The aim behind unit testing is to validate unit components with its performance.</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A unit is a single testable part of a software system and tested during the development phase of the application software.</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The purpose of unit testing is to test the correctness of isolated code. </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A unit component is an individual function or code of the application. </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White box testing approach used for unit testing and usually done by the developers.</a:t>
            </a:r>
            <a:endParaRPr>
              <a:solidFill>
                <a:schemeClr val="dk1"/>
              </a:solidFill>
              <a:latin typeface="Roboto Slab"/>
              <a:ea typeface="Roboto Slab"/>
              <a:cs typeface="Roboto Slab"/>
              <a:sym typeface="Roboto Slab"/>
            </a:endParaRPr>
          </a:p>
          <a:p>
            <a:pPr indent="0" lvl="0" marL="0" rtl="0" algn="l">
              <a:spcBef>
                <a:spcPts val="1200"/>
              </a:spcBef>
              <a:spcAft>
                <a:spcPts val="0"/>
              </a:spcAft>
              <a:buNone/>
            </a:pPr>
            <a:r>
              <a:t/>
            </a:r>
            <a:endParaRPr>
              <a:solidFill>
                <a:schemeClr val="dk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288325" y="1121000"/>
            <a:ext cx="8756100" cy="3708000"/>
          </a:xfrm>
          <a:prstGeom prst="rect">
            <a:avLst/>
          </a:prstGeom>
          <a:noFill/>
          <a:ln>
            <a:noFill/>
          </a:ln>
        </p:spPr>
        <p:txBody>
          <a:bodyPr anchorCtr="0" anchor="t" bIns="91425" lIns="91425" spcFirstLastPara="1" rIns="91425" wrap="square" tIns="91425">
            <a:spAutoFit/>
          </a:bodyPr>
          <a:lstStyle/>
          <a:p>
            <a:pPr indent="0" lvl="0" marL="89999" rtl="0" algn="l">
              <a:lnSpc>
                <a:spcPct val="115000"/>
              </a:lnSpc>
              <a:spcBef>
                <a:spcPts val="1200"/>
              </a:spcBef>
              <a:spcAft>
                <a:spcPts val="0"/>
              </a:spcAft>
              <a:buNone/>
            </a:pPr>
            <a:r>
              <a:rPr lang="en-GB" u="sng">
                <a:solidFill>
                  <a:schemeClr val="dk1"/>
                </a:solidFill>
                <a:latin typeface="Roboto Slab"/>
                <a:ea typeface="Roboto Slab"/>
                <a:cs typeface="Roboto Slab"/>
                <a:sym typeface="Roboto Slab"/>
              </a:rPr>
              <a:t>Sources:</a:t>
            </a:r>
            <a:r>
              <a:rPr lang="en-GB">
                <a:solidFill>
                  <a:schemeClr val="dk1"/>
                </a:solidFill>
                <a:latin typeface="Roboto Slab"/>
                <a:ea typeface="Roboto Slab"/>
                <a:cs typeface="Roboto Slab"/>
                <a:sym typeface="Roboto Slab"/>
              </a:rPr>
              <a:t> BOOK_DETAILS</a:t>
            </a:r>
            <a:endParaRPr>
              <a:solidFill>
                <a:schemeClr val="dk1"/>
              </a:solidFill>
              <a:latin typeface="Roboto Slab"/>
              <a:ea typeface="Roboto Slab"/>
              <a:cs typeface="Roboto Slab"/>
              <a:sym typeface="Roboto Slab"/>
            </a:endParaRPr>
          </a:p>
          <a:p>
            <a:pPr indent="0" lvl="0" marL="89999" rtl="0" algn="l">
              <a:lnSpc>
                <a:spcPct val="115000"/>
              </a:lnSpc>
              <a:spcBef>
                <a:spcPts val="1200"/>
              </a:spcBef>
              <a:spcAft>
                <a:spcPts val="0"/>
              </a:spcAft>
              <a:buNone/>
            </a:pPr>
            <a:r>
              <a:rPr lang="en-GB" u="sng">
                <a:solidFill>
                  <a:schemeClr val="dk1"/>
                </a:solidFill>
                <a:latin typeface="Roboto Slab"/>
                <a:ea typeface="Roboto Slab"/>
                <a:cs typeface="Roboto Slab"/>
                <a:sym typeface="Roboto Slab"/>
              </a:rPr>
              <a:t>Mappings:</a:t>
            </a:r>
            <a:r>
              <a:rPr lang="en-GB">
                <a:solidFill>
                  <a:schemeClr val="dk1"/>
                </a:solidFill>
                <a:latin typeface="Roboto Slab"/>
                <a:ea typeface="Roboto Slab"/>
                <a:cs typeface="Roboto Slab"/>
                <a:sym typeface="Roboto Slab"/>
              </a:rPr>
              <a:t> M_MAPP_PROJECT_ROUTER_RANK</a:t>
            </a:r>
            <a:endParaRPr>
              <a:solidFill>
                <a:schemeClr val="dk1"/>
              </a:solidFill>
              <a:latin typeface="Roboto Slab"/>
              <a:ea typeface="Roboto Slab"/>
              <a:cs typeface="Roboto Slab"/>
              <a:sym typeface="Roboto Slab"/>
            </a:endParaRPr>
          </a:p>
          <a:p>
            <a:pPr indent="0" lvl="0" marL="89999" rtl="0" algn="l">
              <a:lnSpc>
                <a:spcPct val="115000"/>
              </a:lnSpc>
              <a:spcBef>
                <a:spcPts val="1200"/>
              </a:spcBef>
              <a:spcAft>
                <a:spcPts val="0"/>
              </a:spcAft>
              <a:buNone/>
            </a:pPr>
            <a:r>
              <a:rPr lang="en-GB" u="sng">
                <a:solidFill>
                  <a:schemeClr val="dk1"/>
                </a:solidFill>
                <a:latin typeface="Roboto Slab"/>
                <a:ea typeface="Roboto Slab"/>
                <a:cs typeface="Roboto Slab"/>
                <a:sym typeface="Roboto Slab"/>
              </a:rPr>
              <a:t>Targets:</a:t>
            </a:r>
            <a:r>
              <a:rPr lang="en-GB">
                <a:solidFill>
                  <a:schemeClr val="dk1"/>
                </a:solidFill>
                <a:latin typeface="Roboto Slab"/>
                <a:ea typeface="Roboto Slab"/>
                <a:cs typeface="Roboto Slab"/>
                <a:sym typeface="Roboto Slab"/>
              </a:rPr>
              <a:t> PROJ_TRG1_RANK1, PROJ_TRG1_RANK2,</a:t>
            </a:r>
            <a:endParaRPr>
              <a:solidFill>
                <a:schemeClr val="dk1"/>
              </a:solidFill>
              <a:latin typeface="Roboto Slab"/>
              <a:ea typeface="Roboto Slab"/>
              <a:cs typeface="Roboto Slab"/>
              <a:sym typeface="Roboto Slab"/>
            </a:endParaRPr>
          </a:p>
          <a:p>
            <a:pPr indent="0" lvl="0" marL="89999" rtl="0" algn="l">
              <a:lnSpc>
                <a:spcPct val="115000"/>
              </a:lnSpc>
              <a:spcBef>
                <a:spcPts val="1200"/>
              </a:spcBef>
              <a:spcAft>
                <a:spcPts val="0"/>
              </a:spcAft>
              <a:buNone/>
            </a:pPr>
            <a:r>
              <a:rPr lang="en-GB" u="sng">
                <a:solidFill>
                  <a:schemeClr val="dk1"/>
                </a:solidFill>
                <a:latin typeface="Roboto Slab"/>
                <a:ea typeface="Roboto Slab"/>
                <a:cs typeface="Roboto Slab"/>
                <a:sym typeface="Roboto Slab"/>
              </a:rPr>
              <a:t>Session:</a:t>
            </a:r>
            <a:r>
              <a:rPr lang="en-GB">
                <a:solidFill>
                  <a:schemeClr val="dk1"/>
                </a:solidFill>
                <a:latin typeface="Roboto Slab"/>
                <a:ea typeface="Roboto Slab"/>
                <a:cs typeface="Roboto Slab"/>
                <a:sym typeface="Roboto Slab"/>
              </a:rPr>
              <a:t> S_M_MAP_PROJECT_ROUTER_RANK</a:t>
            </a:r>
            <a:endParaRPr>
              <a:solidFill>
                <a:schemeClr val="dk1"/>
              </a:solidFill>
              <a:latin typeface="Roboto Slab"/>
              <a:ea typeface="Roboto Slab"/>
              <a:cs typeface="Roboto Slab"/>
              <a:sym typeface="Roboto Slab"/>
            </a:endParaRPr>
          </a:p>
          <a:p>
            <a:pPr indent="0" lvl="0" marL="89999" rtl="0" algn="l">
              <a:lnSpc>
                <a:spcPct val="115000"/>
              </a:lnSpc>
              <a:spcBef>
                <a:spcPts val="1200"/>
              </a:spcBef>
              <a:spcAft>
                <a:spcPts val="0"/>
              </a:spcAft>
              <a:buNone/>
            </a:pPr>
            <a:r>
              <a:rPr lang="en-GB" u="sng">
                <a:solidFill>
                  <a:schemeClr val="dk1"/>
                </a:solidFill>
                <a:latin typeface="Roboto Slab"/>
                <a:ea typeface="Roboto Slab"/>
                <a:cs typeface="Roboto Slab"/>
                <a:sym typeface="Roboto Slab"/>
              </a:rPr>
              <a:t>Transformations:  </a:t>
            </a:r>
            <a:r>
              <a:rPr lang="en-GB">
                <a:solidFill>
                  <a:schemeClr val="dk1"/>
                </a:solidFill>
                <a:latin typeface="Roboto Slab"/>
                <a:ea typeface="Roboto Slab"/>
                <a:cs typeface="Roboto Slab"/>
                <a:sym typeface="Roboto Slab"/>
              </a:rPr>
              <a:t>ROUTER, RANK</a:t>
            </a:r>
            <a:endParaRPr>
              <a:solidFill>
                <a:schemeClr val="dk1"/>
              </a:solidFill>
              <a:latin typeface="Roboto Slab"/>
              <a:ea typeface="Roboto Slab"/>
              <a:cs typeface="Roboto Slab"/>
              <a:sym typeface="Roboto Slab"/>
            </a:endParaRPr>
          </a:p>
          <a:p>
            <a:pPr indent="0" lvl="0" marL="89999"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 </a:t>
            </a:r>
            <a:r>
              <a:rPr b="1" lang="en-GB" u="sng">
                <a:solidFill>
                  <a:schemeClr val="dk1"/>
                </a:solidFill>
                <a:latin typeface="Roboto Slab"/>
                <a:ea typeface="Roboto Slab"/>
                <a:cs typeface="Roboto Slab"/>
                <a:sym typeface="Roboto Slab"/>
              </a:rPr>
              <a:t>Expected Results:</a:t>
            </a:r>
            <a:r>
              <a:rPr b="1" lang="en-GB">
                <a:solidFill>
                  <a:schemeClr val="dk1"/>
                </a:solidFill>
                <a:latin typeface="Roboto Slab"/>
                <a:ea typeface="Roboto Slab"/>
                <a:cs typeface="Roboto Slab"/>
                <a:sym typeface="Roboto Slab"/>
              </a:rPr>
              <a:t> </a:t>
            </a:r>
            <a:r>
              <a:rPr lang="en-GB">
                <a:solidFill>
                  <a:schemeClr val="dk1"/>
                </a:solidFill>
                <a:latin typeface="Roboto Slab"/>
                <a:ea typeface="Roboto Slab"/>
                <a:cs typeface="Roboto Slab"/>
                <a:sym typeface="Roboto Slab"/>
              </a:rPr>
              <a:t>Message in workflow manager status bar: “Workflow WF_S_M_MAP_PROJECT_ROUTER_RANK is valid “</a:t>
            </a:r>
            <a:endParaRPr>
              <a:solidFill>
                <a:schemeClr val="dk1"/>
              </a:solidFill>
              <a:latin typeface="Roboto Slab"/>
              <a:ea typeface="Roboto Slab"/>
              <a:cs typeface="Roboto Slab"/>
              <a:sym typeface="Roboto Slab"/>
            </a:endParaRPr>
          </a:p>
          <a:p>
            <a:pPr indent="0" lvl="0" marL="89999" rtl="0" algn="l">
              <a:lnSpc>
                <a:spcPct val="115000"/>
              </a:lnSpc>
              <a:spcBef>
                <a:spcPts val="1200"/>
              </a:spcBef>
              <a:spcAft>
                <a:spcPts val="0"/>
              </a:spcAft>
              <a:buNone/>
            </a:pPr>
            <a:r>
              <a:rPr b="1" lang="en-GB" u="sng">
                <a:solidFill>
                  <a:schemeClr val="dk1"/>
                </a:solidFill>
                <a:latin typeface="Roboto Slab"/>
                <a:ea typeface="Roboto Slab"/>
                <a:cs typeface="Roboto Slab"/>
                <a:sym typeface="Roboto Slab"/>
              </a:rPr>
              <a:t>Actual Results:</a:t>
            </a:r>
            <a:r>
              <a:rPr b="1" lang="en-GB">
                <a:solidFill>
                  <a:schemeClr val="dk1"/>
                </a:solidFill>
                <a:latin typeface="Roboto Slab"/>
                <a:ea typeface="Roboto Slab"/>
                <a:cs typeface="Roboto Slab"/>
                <a:sym typeface="Roboto Slab"/>
              </a:rPr>
              <a:t> </a:t>
            </a:r>
            <a:r>
              <a:rPr lang="en-GB">
                <a:solidFill>
                  <a:schemeClr val="dk1"/>
                </a:solidFill>
                <a:latin typeface="Roboto Slab"/>
                <a:ea typeface="Roboto Slab"/>
                <a:cs typeface="Roboto Slab"/>
                <a:sym typeface="Roboto Slab"/>
              </a:rPr>
              <a:t>Message in workflow manager status bar: “Workflow WF_S_M_MAP_PROJECT_ROUTER_RANK is valid “</a:t>
            </a:r>
            <a:endParaRPr>
              <a:solidFill>
                <a:schemeClr val="dk1"/>
              </a:solidFill>
              <a:latin typeface="Roboto Slab"/>
              <a:ea typeface="Roboto Slab"/>
              <a:cs typeface="Roboto Slab"/>
              <a:sym typeface="Roboto Slab"/>
            </a:endParaRPr>
          </a:p>
          <a:p>
            <a:pPr indent="0" lvl="0" marL="89999" rtl="0" algn="l">
              <a:lnSpc>
                <a:spcPct val="115000"/>
              </a:lnSpc>
              <a:spcBef>
                <a:spcPts val="1200"/>
              </a:spcBef>
              <a:spcAft>
                <a:spcPts val="0"/>
              </a:spcAft>
              <a:buNone/>
            </a:pPr>
            <a:r>
              <a:rPr b="1" lang="en-GB" u="sng">
                <a:solidFill>
                  <a:schemeClr val="dk1"/>
                </a:solidFill>
                <a:latin typeface="Roboto Slab"/>
                <a:ea typeface="Roboto Slab"/>
                <a:cs typeface="Roboto Slab"/>
                <a:sym typeface="Roboto Slab"/>
              </a:rPr>
              <a:t>Remarks: </a:t>
            </a:r>
            <a:r>
              <a:rPr b="1" lang="en-GB">
                <a:solidFill>
                  <a:schemeClr val="dk1"/>
                </a:solidFill>
                <a:latin typeface="Roboto Slab"/>
                <a:ea typeface="Roboto Slab"/>
                <a:cs typeface="Roboto Slab"/>
                <a:sym typeface="Roboto Slab"/>
              </a:rPr>
              <a:t>Pass</a:t>
            </a:r>
            <a:endParaRPr b="1">
              <a:solidFill>
                <a:schemeClr val="dk1"/>
              </a:solidFill>
              <a:latin typeface="Roboto Slab"/>
              <a:ea typeface="Roboto Slab"/>
              <a:cs typeface="Roboto Slab"/>
              <a:sym typeface="Roboto Slab"/>
            </a:endParaRPr>
          </a:p>
        </p:txBody>
      </p:sp>
      <p:sp>
        <p:nvSpPr>
          <p:cNvPr id="145" name="Google Shape;145;p26"/>
          <p:cNvSpPr txBox="1"/>
          <p:nvPr/>
        </p:nvSpPr>
        <p:spPr>
          <a:xfrm>
            <a:off x="381600" y="514350"/>
            <a:ext cx="7134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latin typeface="Roboto Slab"/>
                <a:ea typeface="Roboto Slab"/>
                <a:cs typeface="Roboto Slab"/>
                <a:sym typeface="Roboto Slab"/>
              </a:rPr>
              <a:t>TEST CASE:01</a:t>
            </a:r>
            <a:endParaRPr b="1" sz="2100">
              <a:solidFill>
                <a:schemeClr val="dk1"/>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520200" y="981200"/>
            <a:ext cx="8623800" cy="4012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400" u="sng"/>
              <a:t>Sources:</a:t>
            </a:r>
            <a:r>
              <a:rPr lang="en-GB" sz="1400"/>
              <a:t> SALES_DETAILS</a:t>
            </a:r>
            <a:endParaRPr sz="1400"/>
          </a:p>
          <a:p>
            <a:pPr indent="0" lvl="0" marL="0" rtl="0" algn="l">
              <a:lnSpc>
                <a:spcPct val="115000"/>
              </a:lnSpc>
              <a:spcBef>
                <a:spcPts val="1200"/>
              </a:spcBef>
              <a:spcAft>
                <a:spcPts val="0"/>
              </a:spcAft>
              <a:buNone/>
            </a:pPr>
            <a:r>
              <a:rPr lang="en-GB" sz="1400" u="sng"/>
              <a:t>Mappings:</a:t>
            </a:r>
            <a:r>
              <a:rPr lang="en-GB" sz="1400"/>
              <a:t> M_MAPP_PROJECT_FILTER_AGG</a:t>
            </a:r>
            <a:endParaRPr sz="1400"/>
          </a:p>
          <a:p>
            <a:pPr indent="0" lvl="0" marL="0" rtl="0" algn="l">
              <a:lnSpc>
                <a:spcPct val="115000"/>
              </a:lnSpc>
              <a:spcBef>
                <a:spcPts val="1200"/>
              </a:spcBef>
              <a:spcAft>
                <a:spcPts val="0"/>
              </a:spcAft>
              <a:buNone/>
            </a:pPr>
            <a:r>
              <a:rPr lang="en-GB" sz="1400" u="sng"/>
              <a:t>Targets:</a:t>
            </a:r>
            <a:r>
              <a:rPr lang="en-GB" sz="1400"/>
              <a:t>PROJ_TRG3_FILTER</a:t>
            </a:r>
            <a:endParaRPr sz="1400"/>
          </a:p>
          <a:p>
            <a:pPr indent="0" lvl="0" marL="0" marR="4574" rtl="0" algn="l">
              <a:lnSpc>
                <a:spcPct val="115000"/>
              </a:lnSpc>
              <a:spcBef>
                <a:spcPts val="1200"/>
              </a:spcBef>
              <a:spcAft>
                <a:spcPts val="0"/>
              </a:spcAft>
              <a:buNone/>
            </a:pPr>
            <a:r>
              <a:rPr lang="en-GB" sz="1400" u="sng"/>
              <a:t>Session:</a:t>
            </a:r>
            <a:r>
              <a:rPr lang="en-GB" sz="1400"/>
              <a:t> S_M_MAP_PROJECT_FILTER_AGG</a:t>
            </a:r>
            <a:endParaRPr sz="1400"/>
          </a:p>
          <a:p>
            <a:pPr indent="0" lvl="0" marL="0" rtl="0" algn="l">
              <a:lnSpc>
                <a:spcPct val="115000"/>
              </a:lnSpc>
              <a:spcBef>
                <a:spcPts val="1200"/>
              </a:spcBef>
              <a:spcAft>
                <a:spcPts val="0"/>
              </a:spcAft>
              <a:buNone/>
            </a:pPr>
            <a:r>
              <a:rPr lang="en-GB" sz="1400" u="sng"/>
              <a:t>Transformations:</a:t>
            </a:r>
            <a:r>
              <a:rPr lang="en-GB" sz="1400"/>
              <a:t> SORTER,EXPRESSION,AGGREGATOR,FILTER.</a:t>
            </a:r>
            <a:endParaRPr sz="1400"/>
          </a:p>
          <a:p>
            <a:pPr indent="0" lvl="0" marL="0" marR="0" rtl="0" algn="l">
              <a:lnSpc>
                <a:spcPct val="115000"/>
              </a:lnSpc>
              <a:spcBef>
                <a:spcPts val="1200"/>
              </a:spcBef>
              <a:spcAft>
                <a:spcPts val="0"/>
              </a:spcAft>
              <a:buNone/>
            </a:pPr>
            <a:r>
              <a:rPr b="1" lang="en-GB" sz="1400" u="sng"/>
              <a:t>Expected Results:</a:t>
            </a:r>
            <a:r>
              <a:rPr b="1" lang="en-GB" sz="1400"/>
              <a:t> </a:t>
            </a:r>
            <a:r>
              <a:rPr lang="en-GB" sz="1400"/>
              <a:t>Message in workflow manager status bar: “Workflow WF_S_M_MAP_PROJECT_FILTER_AGG is valid “</a:t>
            </a:r>
            <a:endParaRPr sz="1400"/>
          </a:p>
          <a:p>
            <a:pPr indent="0" lvl="0" marL="0" rtl="0" algn="l">
              <a:lnSpc>
                <a:spcPct val="115000"/>
              </a:lnSpc>
              <a:spcBef>
                <a:spcPts val="1200"/>
              </a:spcBef>
              <a:spcAft>
                <a:spcPts val="0"/>
              </a:spcAft>
              <a:buNone/>
            </a:pPr>
            <a:r>
              <a:rPr b="1" lang="en-GB" sz="1400" u="sng"/>
              <a:t>Actual Results: </a:t>
            </a:r>
            <a:r>
              <a:rPr lang="en-GB" sz="1400"/>
              <a:t>Message in workflow manager status bar: “Workflow WF_S_M_MAP_PROJECT_FILTER_AGG is valid “</a:t>
            </a:r>
            <a:endParaRPr sz="1400"/>
          </a:p>
          <a:p>
            <a:pPr indent="0" lvl="0" marL="0" rtl="0" algn="l">
              <a:lnSpc>
                <a:spcPct val="115000"/>
              </a:lnSpc>
              <a:spcBef>
                <a:spcPts val="1200"/>
              </a:spcBef>
              <a:spcAft>
                <a:spcPts val="0"/>
              </a:spcAft>
              <a:buNone/>
            </a:pPr>
            <a:r>
              <a:rPr b="1" lang="en-GB" sz="1400" u="sng"/>
              <a:t>Remarks:</a:t>
            </a:r>
            <a:r>
              <a:rPr b="1" lang="en-GB" sz="1400"/>
              <a:t> Pass</a:t>
            </a:r>
            <a:endParaRPr b="1" sz="1400"/>
          </a:p>
          <a:p>
            <a:pPr indent="0" lvl="0" marL="0" rtl="0" algn="l">
              <a:lnSpc>
                <a:spcPct val="115000"/>
              </a:lnSpc>
              <a:spcBef>
                <a:spcPts val="1200"/>
              </a:spcBef>
              <a:spcAft>
                <a:spcPts val="0"/>
              </a:spcAft>
              <a:buNone/>
            </a:pPr>
            <a:r>
              <a:t/>
            </a:r>
            <a:endParaRPr sz="1400"/>
          </a:p>
          <a:p>
            <a:pPr indent="0" lvl="0" marL="269999" rtl="0" algn="l">
              <a:spcBef>
                <a:spcPts val="0"/>
              </a:spcBef>
              <a:spcAft>
                <a:spcPts val="0"/>
              </a:spcAft>
              <a:buNone/>
            </a:pPr>
            <a:r>
              <a:t/>
            </a:r>
            <a:endParaRPr sz="1400"/>
          </a:p>
        </p:txBody>
      </p:sp>
      <p:sp>
        <p:nvSpPr>
          <p:cNvPr id="151" name="Google Shape;151;p27"/>
          <p:cNvSpPr txBox="1"/>
          <p:nvPr/>
        </p:nvSpPr>
        <p:spPr>
          <a:xfrm>
            <a:off x="414800" y="315275"/>
            <a:ext cx="630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latin typeface="Roboto Slab"/>
                <a:ea typeface="Roboto Slab"/>
                <a:cs typeface="Roboto Slab"/>
                <a:sym typeface="Roboto Slab"/>
              </a:rPr>
              <a:t>TEST CASE:02</a:t>
            </a:r>
            <a:endParaRPr>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285900" y="1117277"/>
            <a:ext cx="8858100" cy="3804900"/>
          </a:xfrm>
          <a:prstGeom prst="rect">
            <a:avLst/>
          </a:prstGeom>
        </p:spPr>
        <p:txBody>
          <a:bodyPr anchorCtr="0" anchor="b" bIns="91425" lIns="91425" spcFirstLastPara="1" rIns="91425" wrap="square" tIns="91425">
            <a:noAutofit/>
          </a:bodyPr>
          <a:lstStyle/>
          <a:p>
            <a:pPr indent="0" lvl="0" marL="360000" rtl="0" algn="l">
              <a:lnSpc>
                <a:spcPct val="115000"/>
              </a:lnSpc>
              <a:spcBef>
                <a:spcPts val="1200"/>
              </a:spcBef>
              <a:spcAft>
                <a:spcPts val="0"/>
              </a:spcAft>
              <a:buSzPts val="990"/>
              <a:buNone/>
            </a:pPr>
            <a:r>
              <a:rPr lang="en-GB" sz="1400" u="sng"/>
              <a:t>Sources:</a:t>
            </a:r>
            <a:r>
              <a:rPr lang="en-GB" sz="1400"/>
              <a:t> TRG_FLATFILE1.TXT</a:t>
            </a:r>
            <a:endParaRPr sz="1400"/>
          </a:p>
          <a:p>
            <a:pPr indent="0" lvl="0" marL="360000" rtl="0" algn="l">
              <a:lnSpc>
                <a:spcPct val="115000"/>
              </a:lnSpc>
              <a:spcBef>
                <a:spcPts val="1200"/>
              </a:spcBef>
              <a:spcAft>
                <a:spcPts val="0"/>
              </a:spcAft>
              <a:buSzPts val="990"/>
              <a:buNone/>
            </a:pPr>
            <a:r>
              <a:rPr lang="en-GB" sz="1400" u="sng"/>
              <a:t>Mappings:</a:t>
            </a:r>
            <a:r>
              <a:rPr lang="en-GB" sz="1400"/>
              <a:t> M_MAP_PROJECT_AGG_FLATFILE</a:t>
            </a:r>
            <a:endParaRPr sz="1400"/>
          </a:p>
          <a:p>
            <a:pPr indent="0" lvl="0" marL="360000" rtl="0" algn="l">
              <a:lnSpc>
                <a:spcPct val="115000"/>
              </a:lnSpc>
              <a:spcBef>
                <a:spcPts val="1200"/>
              </a:spcBef>
              <a:spcAft>
                <a:spcPts val="0"/>
              </a:spcAft>
              <a:buSzPts val="990"/>
              <a:buNone/>
            </a:pPr>
            <a:r>
              <a:rPr lang="en-GB" sz="1400" u="sng"/>
              <a:t>Targets:</a:t>
            </a:r>
            <a:r>
              <a:rPr lang="en-GB" sz="1400"/>
              <a:t> PROJ_TRG7</a:t>
            </a:r>
            <a:endParaRPr sz="1400"/>
          </a:p>
          <a:p>
            <a:pPr indent="0" lvl="0" marL="360000" rtl="0" algn="l">
              <a:lnSpc>
                <a:spcPct val="115000"/>
              </a:lnSpc>
              <a:spcBef>
                <a:spcPts val="1200"/>
              </a:spcBef>
              <a:spcAft>
                <a:spcPts val="0"/>
              </a:spcAft>
              <a:buSzPts val="990"/>
              <a:buNone/>
            </a:pPr>
            <a:r>
              <a:rPr lang="en-GB" sz="1400" u="sng"/>
              <a:t>Session:</a:t>
            </a:r>
            <a:r>
              <a:rPr lang="en-GB" sz="1400"/>
              <a:t> S_M_MAP_PROJECT_AGG_FLATFILE</a:t>
            </a:r>
            <a:endParaRPr sz="1400"/>
          </a:p>
          <a:p>
            <a:pPr indent="0" lvl="0" marL="360000" rtl="0" algn="l">
              <a:lnSpc>
                <a:spcPct val="115000"/>
              </a:lnSpc>
              <a:spcBef>
                <a:spcPts val="1200"/>
              </a:spcBef>
              <a:spcAft>
                <a:spcPts val="0"/>
              </a:spcAft>
              <a:buSzPts val="990"/>
              <a:buNone/>
            </a:pPr>
            <a:r>
              <a:rPr lang="en-GB" sz="1400" u="sng"/>
              <a:t>Transformations:</a:t>
            </a:r>
            <a:r>
              <a:rPr lang="en-GB" sz="1400"/>
              <a:t>AGGREGATOR,EXPRESSION,SORTER</a:t>
            </a:r>
            <a:endParaRPr sz="1400"/>
          </a:p>
          <a:p>
            <a:pPr indent="0" lvl="0" marL="360000" rtl="0" algn="l">
              <a:lnSpc>
                <a:spcPct val="115000"/>
              </a:lnSpc>
              <a:spcBef>
                <a:spcPts val="1200"/>
              </a:spcBef>
              <a:spcAft>
                <a:spcPts val="0"/>
              </a:spcAft>
              <a:buNone/>
            </a:pPr>
            <a:r>
              <a:rPr b="1" lang="en-GB" sz="1400" u="sng"/>
              <a:t>Expected Results</a:t>
            </a:r>
            <a:r>
              <a:rPr b="1" lang="en-GB" sz="1400"/>
              <a:t>: </a:t>
            </a:r>
            <a:r>
              <a:rPr lang="en-GB" sz="1400"/>
              <a:t>Message in workflow manager status bar: “Workflow WF_S_M_MAP_PROJECT_AGG_FLATFILE is valid “</a:t>
            </a:r>
            <a:endParaRPr sz="1400"/>
          </a:p>
          <a:p>
            <a:pPr indent="0" lvl="0" marL="360000" rtl="0" algn="l">
              <a:lnSpc>
                <a:spcPct val="115000"/>
              </a:lnSpc>
              <a:spcBef>
                <a:spcPts val="1200"/>
              </a:spcBef>
              <a:spcAft>
                <a:spcPts val="0"/>
              </a:spcAft>
              <a:buNone/>
            </a:pPr>
            <a:r>
              <a:rPr b="1" lang="en-GB" sz="1400" u="sng"/>
              <a:t>Actual Results</a:t>
            </a:r>
            <a:r>
              <a:rPr b="1" lang="en-GB" sz="1400"/>
              <a:t>: </a:t>
            </a:r>
            <a:r>
              <a:rPr lang="en-GB" sz="1400"/>
              <a:t>Message in workflow manager status bar: “Workflow WF_S_M_MAP_PROJECT_AGG_FLATFILE  is valid “</a:t>
            </a:r>
            <a:endParaRPr sz="1400"/>
          </a:p>
          <a:p>
            <a:pPr indent="0" lvl="0" marL="360000" rtl="0" algn="l">
              <a:lnSpc>
                <a:spcPct val="115000"/>
              </a:lnSpc>
              <a:spcBef>
                <a:spcPts val="1200"/>
              </a:spcBef>
              <a:spcAft>
                <a:spcPts val="0"/>
              </a:spcAft>
              <a:buNone/>
            </a:pPr>
            <a:r>
              <a:rPr b="1" lang="en-GB" sz="1400" u="sng"/>
              <a:t>Remarks</a:t>
            </a:r>
            <a:r>
              <a:rPr b="1" lang="en-GB" sz="1400"/>
              <a:t>: Pass</a:t>
            </a:r>
            <a:endParaRPr b="1" sz="1400"/>
          </a:p>
          <a:p>
            <a:pPr indent="0" lvl="0" marL="540000" rtl="0" algn="l">
              <a:spcBef>
                <a:spcPts val="0"/>
              </a:spcBef>
              <a:spcAft>
                <a:spcPts val="0"/>
              </a:spcAft>
              <a:buSzPts val="990"/>
              <a:buNone/>
            </a:pPr>
            <a:r>
              <a:t/>
            </a:r>
            <a:endParaRPr sz="1400" u="sng"/>
          </a:p>
        </p:txBody>
      </p:sp>
      <p:sp>
        <p:nvSpPr>
          <p:cNvPr id="157" name="Google Shape;157;p28"/>
          <p:cNvSpPr txBox="1"/>
          <p:nvPr/>
        </p:nvSpPr>
        <p:spPr>
          <a:xfrm>
            <a:off x="647075" y="447975"/>
            <a:ext cx="5906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latin typeface="Roboto Slab"/>
                <a:ea typeface="Roboto Slab"/>
                <a:cs typeface="Roboto Slab"/>
                <a:sym typeface="Roboto Slab"/>
              </a:rPr>
              <a:t>TEST CASE:03</a:t>
            </a:r>
            <a:endParaRPr>
              <a:solidFill>
                <a:schemeClr val="dk1"/>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7900" y="1216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INTEGRATION TESTING</a:t>
            </a:r>
            <a:endParaRPr b="1" sz="2700"/>
          </a:p>
        </p:txBody>
      </p:sp>
      <p:sp>
        <p:nvSpPr>
          <p:cNvPr id="163" name="Google Shape;163;p29"/>
          <p:cNvSpPr txBox="1"/>
          <p:nvPr/>
        </p:nvSpPr>
        <p:spPr>
          <a:xfrm>
            <a:off x="451650" y="863850"/>
            <a:ext cx="84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4" name="Google Shape;164;p29"/>
          <p:cNvSpPr txBox="1"/>
          <p:nvPr/>
        </p:nvSpPr>
        <p:spPr>
          <a:xfrm>
            <a:off x="387900" y="939325"/>
            <a:ext cx="8259300" cy="3092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1200"/>
              </a:spcBef>
              <a:spcAft>
                <a:spcPts val="0"/>
              </a:spcAft>
              <a:buNone/>
            </a:pPr>
            <a:r>
              <a:rPr lang="en-GB">
                <a:solidFill>
                  <a:schemeClr val="dk1"/>
                </a:solidFill>
                <a:highlight>
                  <a:schemeClr val="lt1"/>
                </a:highlight>
                <a:latin typeface="Roboto Slab"/>
                <a:ea typeface="Roboto Slab"/>
                <a:cs typeface="Roboto Slab"/>
                <a:sym typeface="Roboto Slab"/>
              </a:rPr>
              <a:t>Integration</a:t>
            </a:r>
            <a:r>
              <a:rPr lang="en-GB">
                <a:solidFill>
                  <a:schemeClr val="dk1"/>
                </a:solidFill>
                <a:latin typeface="Roboto Slab"/>
                <a:ea typeface="Roboto Slab"/>
                <a:cs typeface="Roboto Slab"/>
                <a:sym typeface="Roboto Slab"/>
              </a:rPr>
              <a:t> testing is the second level of the software testing process comes after unit testing. In this testing, units or individual components of the software are tested in a group. The focus of the integration testing level is to expose defects at the time of interaction between integrated components or units.</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uFill>
                  <a:noFill/>
                </a:uFill>
                <a:latin typeface="Roboto Slab"/>
                <a:ea typeface="Roboto Slab"/>
                <a:cs typeface="Roboto Slab"/>
                <a:sym typeface="Roboto Slab"/>
                <a:hlinkClick r:id="rId3">
                  <a:extLst>
                    <a:ext uri="{A12FA001-AC4F-418D-AE19-62706E023703}">
                      <ahyp:hlinkClr val="tx"/>
                    </a:ext>
                  </a:extLst>
                </a:hlinkClick>
              </a:rPr>
              <a:t>Unit testing</a:t>
            </a:r>
            <a:r>
              <a:rPr lang="en-GB">
                <a:solidFill>
                  <a:schemeClr val="dk1"/>
                </a:solidFill>
                <a:latin typeface="Roboto Slab"/>
                <a:ea typeface="Roboto Slab"/>
                <a:cs typeface="Roboto Slab"/>
                <a:sym typeface="Roboto Slab"/>
              </a:rPr>
              <a:t> uses modules for testing purpose, and these modules are combined and tested in integration testing. The Software is developed with a number of software modules that are coded by different coders or programmers. The goal of integration testing is to check the correctness of communication among all the modules.</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1200"/>
              </a:spcAft>
              <a:buNone/>
            </a:pPr>
            <a:r>
              <a:t/>
            </a:r>
            <a:endParaRPr>
              <a:solidFill>
                <a:schemeClr val="dk1"/>
              </a:solidFill>
              <a:latin typeface="Roboto Slab"/>
              <a:ea typeface="Roboto Slab"/>
              <a:cs typeface="Roboto Slab"/>
              <a:sym typeface="Roboto Slab"/>
            </a:endParaRPr>
          </a:p>
        </p:txBody>
      </p:sp>
      <p:sp>
        <p:nvSpPr>
          <p:cNvPr id="165" name="Google Shape;165;p29"/>
          <p:cNvSpPr txBox="1"/>
          <p:nvPr/>
        </p:nvSpPr>
        <p:spPr>
          <a:xfrm>
            <a:off x="387900" y="3691450"/>
            <a:ext cx="81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Slab"/>
                <a:ea typeface="Roboto Slab"/>
                <a:cs typeface="Roboto Slab"/>
                <a:sym typeface="Roboto Slab"/>
              </a:rPr>
              <a:t>Once all the components or modules are working independently, then we need to check the data flow between the dependent modules is known as </a:t>
            </a:r>
            <a:r>
              <a:rPr b="1" lang="en-GB">
                <a:solidFill>
                  <a:schemeClr val="dk1"/>
                </a:solidFill>
                <a:latin typeface="Roboto Slab"/>
                <a:ea typeface="Roboto Slab"/>
                <a:cs typeface="Roboto Slab"/>
                <a:sym typeface="Roboto Slab"/>
              </a:rPr>
              <a:t>integration testing</a:t>
            </a:r>
            <a:r>
              <a:rPr lang="en-GB">
                <a:solidFill>
                  <a:schemeClr val="dk1"/>
                </a:solidFill>
                <a:latin typeface="Roboto Slab"/>
                <a:ea typeface="Roboto Slab"/>
                <a:cs typeface="Roboto Slab"/>
                <a:sym typeface="Roboto Slab"/>
              </a:rPr>
              <a:t>.</a:t>
            </a:r>
            <a:endParaRPr>
              <a:solidFill>
                <a:schemeClr val="dk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468125" y="922225"/>
            <a:ext cx="8521200" cy="475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u="sng">
                <a:solidFill>
                  <a:schemeClr val="dk1"/>
                </a:solidFill>
                <a:latin typeface="Roboto Slab"/>
                <a:ea typeface="Roboto Slab"/>
                <a:cs typeface="Roboto Slab"/>
                <a:sym typeface="Roboto Slab"/>
              </a:rPr>
              <a:t>Source Tables</a:t>
            </a:r>
            <a:r>
              <a:rPr b="1" lang="en-GB">
                <a:solidFill>
                  <a:schemeClr val="dk1"/>
                </a:solidFill>
                <a:latin typeface="Roboto Slab"/>
                <a:ea typeface="Roboto Slab"/>
                <a:cs typeface="Roboto Slab"/>
                <a:sym typeface="Roboto Slab"/>
              </a:rPr>
              <a:t> </a:t>
            </a:r>
            <a:r>
              <a:rPr lang="en-GB">
                <a:solidFill>
                  <a:schemeClr val="dk1"/>
                </a:solidFill>
                <a:latin typeface="Roboto Slab"/>
                <a:ea typeface="Roboto Slab"/>
                <a:cs typeface="Roboto Slab"/>
                <a:sym typeface="Roboto Slab"/>
              </a:rPr>
              <a:t>: BOOK_DETAILS</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u="sng">
                <a:solidFill>
                  <a:schemeClr val="dk1"/>
                </a:solidFill>
                <a:latin typeface="Roboto Slab"/>
                <a:ea typeface="Roboto Slab"/>
                <a:cs typeface="Roboto Slab"/>
                <a:sym typeface="Roboto Slab"/>
              </a:rPr>
              <a:t>Target Tables </a:t>
            </a:r>
            <a:r>
              <a:rPr lang="en-GB">
                <a:solidFill>
                  <a:schemeClr val="dk1"/>
                </a:solidFill>
                <a:latin typeface="Roboto Slab"/>
                <a:ea typeface="Roboto Slab"/>
                <a:cs typeface="Roboto Slab"/>
                <a:sym typeface="Roboto Slab"/>
              </a:rPr>
              <a:t>: PROJ_TRG1_RANK1, PROJ_TRG1_RANK2</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u="sng">
                <a:solidFill>
                  <a:schemeClr val="dk1"/>
                </a:solidFill>
                <a:latin typeface="Roboto Slab"/>
                <a:ea typeface="Roboto Slab"/>
                <a:cs typeface="Roboto Slab"/>
                <a:sym typeface="Roboto Slab"/>
              </a:rPr>
              <a:t>Transformation: </a:t>
            </a:r>
            <a:r>
              <a:rPr lang="en-GB">
                <a:solidFill>
                  <a:schemeClr val="dk1"/>
                </a:solidFill>
                <a:latin typeface="Roboto Slab"/>
                <a:ea typeface="Roboto Slab"/>
                <a:cs typeface="Roboto Slab"/>
                <a:sym typeface="Roboto Slab"/>
              </a:rPr>
              <a:t>ROUTER,RANK</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b="1" lang="en-GB" u="sng">
                <a:solidFill>
                  <a:schemeClr val="dk1"/>
                </a:solidFill>
                <a:latin typeface="Roboto Slab"/>
                <a:ea typeface="Roboto Slab"/>
                <a:cs typeface="Roboto Slab"/>
                <a:sym typeface="Roboto Slab"/>
              </a:rPr>
              <a:t>Expected Result:</a:t>
            </a:r>
            <a:endParaRPr b="1" u="sng">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Check Mapping&gt; Mapping is validate</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Go to workflow &gt; Message in workflow manager status bar :  “WorkflowWF_S_M_MAP_PROJECT_ROUTER_RANK  is  valid”</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u="sng">
                <a:solidFill>
                  <a:schemeClr val="dk1"/>
                </a:solidFill>
                <a:latin typeface="Roboto Slab"/>
                <a:ea typeface="Roboto Slab"/>
                <a:cs typeface="Roboto Slab"/>
                <a:sym typeface="Roboto Slab"/>
              </a:rPr>
              <a:t>Actual Result:</a:t>
            </a:r>
            <a:endParaRPr b="1" u="sng">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Message in workflow manager status bar : ”Workflow WF_S_M_MAP_PROJECT_ROUTER_RANK  is  valid”</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Remarks</a:t>
            </a:r>
            <a:r>
              <a:rPr lang="en-GB">
                <a:solidFill>
                  <a:schemeClr val="dk1"/>
                </a:solidFill>
                <a:latin typeface="Roboto Slab"/>
                <a:ea typeface="Roboto Slab"/>
                <a:cs typeface="Roboto Slab"/>
                <a:sym typeface="Roboto Slab"/>
              </a:rPr>
              <a:t> </a:t>
            </a:r>
            <a:r>
              <a:rPr b="1" lang="en-GB">
                <a:solidFill>
                  <a:schemeClr val="dk1"/>
                </a:solidFill>
                <a:latin typeface="Roboto Slab"/>
                <a:ea typeface="Roboto Slab"/>
                <a:cs typeface="Roboto Slab"/>
                <a:sym typeface="Roboto Slab"/>
              </a:rPr>
              <a:t>: Pass</a:t>
            </a:r>
            <a:endParaRPr b="1">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latin typeface="Roboto"/>
              <a:ea typeface="Roboto"/>
              <a:cs typeface="Roboto"/>
              <a:sym typeface="Roboto"/>
            </a:endParaRPr>
          </a:p>
        </p:txBody>
      </p:sp>
      <p:sp>
        <p:nvSpPr>
          <p:cNvPr id="171" name="Google Shape;171;p30"/>
          <p:cNvSpPr txBox="1"/>
          <p:nvPr/>
        </p:nvSpPr>
        <p:spPr>
          <a:xfrm>
            <a:off x="468125" y="365025"/>
            <a:ext cx="6172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latin typeface="Roboto Slab"/>
                <a:ea typeface="Roboto Slab"/>
                <a:cs typeface="Roboto Slab"/>
                <a:sym typeface="Roboto Slab"/>
              </a:rPr>
              <a:t>TEST CASE:01</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nvSpPr>
        <p:spPr>
          <a:xfrm>
            <a:off x="502800" y="771800"/>
            <a:ext cx="8138400" cy="42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u="sng">
                <a:solidFill>
                  <a:schemeClr val="dk1"/>
                </a:solidFill>
                <a:latin typeface="Roboto Slab"/>
                <a:ea typeface="Roboto Slab"/>
                <a:cs typeface="Roboto Slab"/>
                <a:sym typeface="Roboto Slab"/>
              </a:rPr>
              <a:t>Source Tables </a:t>
            </a:r>
            <a:r>
              <a:rPr lang="en-GB">
                <a:solidFill>
                  <a:schemeClr val="dk1"/>
                </a:solidFill>
                <a:latin typeface="Roboto Slab"/>
                <a:ea typeface="Roboto Slab"/>
                <a:cs typeface="Roboto Slab"/>
                <a:sym typeface="Roboto Slab"/>
              </a:rPr>
              <a:t>:</a:t>
            </a:r>
            <a:r>
              <a:rPr b="1" lang="en-GB">
                <a:solidFill>
                  <a:schemeClr val="dk1"/>
                </a:solidFill>
                <a:latin typeface="Roboto Slab"/>
                <a:ea typeface="Roboto Slab"/>
                <a:cs typeface="Roboto Slab"/>
                <a:sym typeface="Roboto Slab"/>
              </a:rPr>
              <a:t> </a:t>
            </a:r>
            <a:r>
              <a:rPr lang="en-GB">
                <a:solidFill>
                  <a:schemeClr val="dk1"/>
                </a:solidFill>
                <a:latin typeface="Roboto Slab"/>
                <a:ea typeface="Roboto Slab"/>
                <a:cs typeface="Roboto Slab"/>
                <a:sym typeface="Roboto Slab"/>
              </a:rPr>
              <a:t>SALES_DETAILS</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u="sng">
                <a:solidFill>
                  <a:schemeClr val="dk1"/>
                </a:solidFill>
                <a:latin typeface="Roboto Slab"/>
                <a:ea typeface="Roboto Slab"/>
                <a:cs typeface="Roboto Slab"/>
                <a:sym typeface="Roboto Slab"/>
              </a:rPr>
              <a:t>Target Tables</a:t>
            </a:r>
            <a:r>
              <a:rPr lang="en-GB">
                <a:solidFill>
                  <a:schemeClr val="dk1"/>
                </a:solidFill>
                <a:latin typeface="Roboto Slab"/>
                <a:ea typeface="Roboto Slab"/>
                <a:cs typeface="Roboto Slab"/>
                <a:sym typeface="Roboto Slab"/>
              </a:rPr>
              <a:t> : PROJ_TRG3_FILTER</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u="sng">
                <a:solidFill>
                  <a:schemeClr val="dk1"/>
                </a:solidFill>
                <a:latin typeface="Roboto Slab"/>
                <a:ea typeface="Roboto Slab"/>
                <a:cs typeface="Roboto Slab"/>
                <a:sym typeface="Roboto Slab"/>
              </a:rPr>
              <a:t>Transformation</a:t>
            </a:r>
            <a:r>
              <a:rPr lang="en-GB">
                <a:solidFill>
                  <a:schemeClr val="dk1"/>
                </a:solidFill>
                <a:latin typeface="Roboto Slab"/>
                <a:ea typeface="Roboto Slab"/>
                <a:cs typeface="Roboto Slab"/>
                <a:sym typeface="Roboto Slab"/>
              </a:rPr>
              <a:t>:Sorter,Expression,Aggregator,Filter</a:t>
            </a:r>
            <a:endParaRPr b="1">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Expected Result:</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Check Mapping&gt; Mapping is validate</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Go to workflow &gt; Message in workflow manager status bar: “Workflow </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WF_S_M_MAP_PROJECT_FILTER_AGG is valid”</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b="1" lang="en-GB">
                <a:solidFill>
                  <a:schemeClr val="dk1"/>
                </a:solidFill>
                <a:latin typeface="Roboto Slab"/>
                <a:ea typeface="Roboto Slab"/>
                <a:cs typeface="Roboto Slab"/>
                <a:sym typeface="Roboto Slab"/>
              </a:rPr>
              <a:t>Actual Result:</a:t>
            </a:r>
            <a:endParaRPr b="1">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Message in workflow manager status bar : “Workflow WF_S_M_MAP_PROJECT_FILTER_AGG  is valid</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1200"/>
              </a:spcAft>
              <a:buNone/>
            </a:pPr>
            <a:r>
              <a:rPr b="1" lang="en-GB">
                <a:solidFill>
                  <a:schemeClr val="dk1"/>
                </a:solidFill>
                <a:latin typeface="Roboto Slab"/>
                <a:ea typeface="Roboto Slab"/>
                <a:cs typeface="Roboto Slab"/>
                <a:sym typeface="Roboto Slab"/>
              </a:rPr>
              <a:t>Remarks</a:t>
            </a:r>
            <a:r>
              <a:rPr lang="en-GB">
                <a:solidFill>
                  <a:schemeClr val="dk1"/>
                </a:solidFill>
                <a:latin typeface="Roboto Slab"/>
                <a:ea typeface="Roboto Slab"/>
                <a:cs typeface="Roboto Slab"/>
                <a:sym typeface="Roboto Slab"/>
              </a:rPr>
              <a:t> : </a:t>
            </a:r>
            <a:r>
              <a:rPr b="1" lang="en-GB">
                <a:solidFill>
                  <a:schemeClr val="dk1"/>
                </a:solidFill>
                <a:latin typeface="Roboto Slab"/>
                <a:ea typeface="Roboto Slab"/>
                <a:cs typeface="Roboto Slab"/>
                <a:sym typeface="Roboto Slab"/>
              </a:rPr>
              <a:t>Pass</a:t>
            </a:r>
            <a:endParaRPr>
              <a:solidFill>
                <a:schemeClr val="dk1"/>
              </a:solidFill>
              <a:latin typeface="Times New Roman"/>
              <a:ea typeface="Times New Roman"/>
              <a:cs typeface="Times New Roman"/>
              <a:sym typeface="Times New Roman"/>
            </a:endParaRPr>
          </a:p>
        </p:txBody>
      </p:sp>
      <p:sp>
        <p:nvSpPr>
          <p:cNvPr id="177" name="Google Shape;177;p31"/>
          <p:cNvSpPr txBox="1"/>
          <p:nvPr/>
        </p:nvSpPr>
        <p:spPr>
          <a:xfrm>
            <a:off x="514350" y="298650"/>
            <a:ext cx="594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latin typeface="Roboto Slab"/>
                <a:ea typeface="Roboto Slab"/>
                <a:cs typeface="Roboto Slab"/>
                <a:sym typeface="Roboto Slab"/>
              </a:rPr>
              <a:t>TEST CASE:02</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393250" y="345850"/>
            <a:ext cx="6826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a:solidFill>
                  <a:schemeClr val="dk1"/>
                </a:solidFill>
                <a:latin typeface="Roboto Slab"/>
                <a:ea typeface="Roboto Slab"/>
                <a:cs typeface="Roboto Slab"/>
                <a:sym typeface="Roboto Slab"/>
              </a:rPr>
              <a:t>Problem Description:</a:t>
            </a:r>
            <a:endParaRPr b="1" sz="2700">
              <a:solidFill>
                <a:schemeClr val="dk1"/>
              </a:solidFill>
              <a:latin typeface="Roboto Slab"/>
              <a:ea typeface="Roboto Slab"/>
              <a:cs typeface="Roboto Slab"/>
              <a:sym typeface="Roboto Slab"/>
            </a:endParaRPr>
          </a:p>
        </p:txBody>
      </p:sp>
      <p:sp>
        <p:nvSpPr>
          <p:cNvPr id="70" name="Google Shape;70;p14"/>
          <p:cNvSpPr txBox="1"/>
          <p:nvPr/>
        </p:nvSpPr>
        <p:spPr>
          <a:xfrm>
            <a:off x="1505125" y="2488800"/>
            <a:ext cx="68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1" name="Google Shape;71;p14"/>
          <p:cNvSpPr txBox="1"/>
          <p:nvPr/>
        </p:nvSpPr>
        <p:spPr>
          <a:xfrm>
            <a:off x="545175" y="1137725"/>
            <a:ext cx="821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Slab"/>
                <a:ea typeface="Roboto Slab"/>
                <a:cs typeface="Roboto Slab"/>
                <a:sym typeface="Roboto Slab"/>
              </a:rPr>
              <a:t>‘Book &amp; Read’ is newly opened bookstore.  As part of the design, they want the database to capture information about all books and all that includes its title,publication date,No of pages &amp; MRP.  Additionally, there is also information stored about the book’s publisher, that includes publisher name, and publisher address. A single publisher can publish multiple books. Information on the authors of the book is also stored and that includes the author’s name and address.  Either a single author or several author can write any single book.</a:t>
            </a:r>
            <a:endParaRPr>
              <a:solidFill>
                <a:schemeClr val="dk1"/>
              </a:solidFill>
              <a:latin typeface="Roboto Slab"/>
              <a:ea typeface="Roboto Slab"/>
              <a:cs typeface="Roboto Slab"/>
              <a:sym typeface="Roboto Slab"/>
            </a:endParaRPr>
          </a:p>
        </p:txBody>
      </p:sp>
      <p:sp>
        <p:nvSpPr>
          <p:cNvPr id="72" name="Google Shape;72;p14"/>
          <p:cNvSpPr txBox="1"/>
          <p:nvPr/>
        </p:nvSpPr>
        <p:spPr>
          <a:xfrm>
            <a:off x="507000" y="2998300"/>
            <a:ext cx="813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Slab"/>
                <a:ea typeface="Roboto Slab"/>
                <a:cs typeface="Roboto Slab"/>
                <a:sym typeface="Roboto Slab"/>
              </a:rPr>
              <a:t>Information on sales is stored that includes customer details like Age,Gender,Address etc. It also contains data about the quantity of books purchased for each book, Total price &amp; Discount if any.  With all this data available, ‘Book  &amp; Read’ now wants to identify customer preferences and emerging trends for a more focused business approach.</a:t>
            </a:r>
            <a:endParaRPr>
              <a:solidFill>
                <a:schemeClr val="dk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537250" y="703650"/>
            <a:ext cx="8368200" cy="4913100"/>
          </a:xfrm>
          <a:prstGeom prst="rect">
            <a:avLst/>
          </a:prstGeom>
        </p:spPr>
        <p:txBody>
          <a:bodyPr anchorCtr="0" anchor="b" bIns="91425" lIns="90000" spcFirstLastPara="1" rIns="91425" wrap="square" tIns="91425">
            <a:spAutoFit/>
          </a:bodyPr>
          <a:lstStyle/>
          <a:p>
            <a:pPr indent="0" lvl="0" marL="0" rtl="0" algn="just">
              <a:lnSpc>
                <a:spcPct val="115000"/>
              </a:lnSpc>
              <a:spcBef>
                <a:spcPts val="1200"/>
              </a:spcBef>
              <a:spcAft>
                <a:spcPts val="0"/>
              </a:spcAft>
              <a:buSzPts val="990"/>
              <a:buNone/>
            </a:pPr>
            <a:r>
              <a:rPr lang="en-GB" sz="1400" u="sng"/>
              <a:t>Source Tables </a:t>
            </a:r>
            <a:r>
              <a:rPr lang="en-GB" sz="1400"/>
              <a:t>: TRG_FLATFILE1.TXT</a:t>
            </a:r>
            <a:endParaRPr sz="1400"/>
          </a:p>
          <a:p>
            <a:pPr indent="0" lvl="0" marL="0" rtl="0" algn="just">
              <a:lnSpc>
                <a:spcPct val="115000"/>
              </a:lnSpc>
              <a:spcBef>
                <a:spcPts val="1200"/>
              </a:spcBef>
              <a:spcAft>
                <a:spcPts val="0"/>
              </a:spcAft>
              <a:buSzPts val="990"/>
              <a:buNone/>
            </a:pPr>
            <a:r>
              <a:rPr lang="en-GB" sz="1400" u="sng"/>
              <a:t>Target Tables</a:t>
            </a:r>
            <a:r>
              <a:rPr lang="en-GB" sz="1400"/>
              <a:t> :  PROJ_TRG7</a:t>
            </a:r>
            <a:endParaRPr sz="1400"/>
          </a:p>
          <a:p>
            <a:pPr indent="0" lvl="0" marL="0" rtl="0" algn="just">
              <a:lnSpc>
                <a:spcPct val="115000"/>
              </a:lnSpc>
              <a:spcBef>
                <a:spcPts val="1200"/>
              </a:spcBef>
              <a:spcAft>
                <a:spcPts val="0"/>
              </a:spcAft>
              <a:buSzPts val="990"/>
              <a:buNone/>
            </a:pPr>
            <a:r>
              <a:rPr lang="en-GB" sz="1400" u="sng"/>
              <a:t>Transformation</a:t>
            </a:r>
            <a:r>
              <a:rPr lang="en-GB" sz="1400"/>
              <a:t>: AGGREGATOR, EXPRESSION</a:t>
            </a:r>
            <a:endParaRPr sz="1400"/>
          </a:p>
          <a:p>
            <a:pPr indent="0" lvl="0" marL="0" rtl="0" algn="just">
              <a:lnSpc>
                <a:spcPct val="115000"/>
              </a:lnSpc>
              <a:spcBef>
                <a:spcPts val="1200"/>
              </a:spcBef>
              <a:spcAft>
                <a:spcPts val="0"/>
              </a:spcAft>
              <a:buNone/>
            </a:pPr>
            <a:r>
              <a:rPr b="1" lang="en-GB" sz="1400" u="sng"/>
              <a:t>Expected Result:</a:t>
            </a:r>
            <a:endParaRPr b="1" sz="1400" u="sng"/>
          </a:p>
          <a:p>
            <a:pPr indent="0" lvl="0" marL="0" rtl="0" algn="just">
              <a:lnSpc>
                <a:spcPct val="115000"/>
              </a:lnSpc>
              <a:spcBef>
                <a:spcPts val="1200"/>
              </a:spcBef>
              <a:spcAft>
                <a:spcPts val="0"/>
              </a:spcAft>
              <a:buNone/>
            </a:pPr>
            <a:r>
              <a:rPr lang="en-GB" sz="1400"/>
              <a:t>Check Mapping&gt; Mapping is validate</a:t>
            </a:r>
            <a:endParaRPr sz="1400"/>
          </a:p>
          <a:p>
            <a:pPr indent="0" lvl="0" marL="0" rtl="0" algn="l">
              <a:lnSpc>
                <a:spcPct val="115000"/>
              </a:lnSpc>
              <a:spcBef>
                <a:spcPts val="1200"/>
              </a:spcBef>
              <a:spcAft>
                <a:spcPts val="0"/>
              </a:spcAft>
              <a:buNone/>
            </a:pPr>
            <a:r>
              <a:rPr lang="en-GB" sz="1400"/>
              <a:t>Go to workflow &gt; Message in workflow manager status bar:“Workflow WF_S_M_MAP_PROJECT_AGG_FLATFILE is valid”</a:t>
            </a:r>
            <a:endParaRPr sz="1400"/>
          </a:p>
          <a:p>
            <a:pPr indent="0" lvl="0" marL="0" rtl="0" algn="l">
              <a:lnSpc>
                <a:spcPct val="115000"/>
              </a:lnSpc>
              <a:spcBef>
                <a:spcPts val="1200"/>
              </a:spcBef>
              <a:spcAft>
                <a:spcPts val="0"/>
              </a:spcAft>
              <a:buNone/>
            </a:pPr>
            <a:r>
              <a:rPr b="1" lang="en-GB" sz="1400" u="sng"/>
              <a:t>Actual Result:</a:t>
            </a:r>
            <a:endParaRPr b="1" sz="1400" u="sng"/>
          </a:p>
          <a:p>
            <a:pPr indent="0" lvl="0" marL="0" rtl="0" algn="l">
              <a:lnSpc>
                <a:spcPct val="115000"/>
              </a:lnSpc>
              <a:spcBef>
                <a:spcPts val="1200"/>
              </a:spcBef>
              <a:spcAft>
                <a:spcPts val="0"/>
              </a:spcAft>
              <a:buNone/>
            </a:pPr>
            <a:r>
              <a:rPr lang="en-GB" sz="1400"/>
              <a:t>Message in workflow manager status bar : ”Workflow WF_S_M_MAP_PROJECT_AGG_FLATFILE is valid”</a:t>
            </a:r>
            <a:endParaRPr sz="1400"/>
          </a:p>
          <a:p>
            <a:pPr indent="0" lvl="0" marL="0" rtl="0" algn="l">
              <a:lnSpc>
                <a:spcPct val="115000"/>
              </a:lnSpc>
              <a:spcBef>
                <a:spcPts val="1200"/>
              </a:spcBef>
              <a:spcAft>
                <a:spcPts val="0"/>
              </a:spcAft>
              <a:buNone/>
            </a:pPr>
            <a:r>
              <a:rPr b="1" lang="en-GB" sz="1400"/>
              <a:t>Remarks</a:t>
            </a:r>
            <a:r>
              <a:rPr lang="en-GB" sz="1400"/>
              <a:t> : </a:t>
            </a:r>
            <a:r>
              <a:rPr b="1" lang="en-GB" sz="1400"/>
              <a:t>Pass</a:t>
            </a:r>
            <a:endParaRPr b="1" sz="1400"/>
          </a:p>
          <a:p>
            <a:pPr indent="0" lvl="0" marL="0" rtl="0" algn="just">
              <a:lnSpc>
                <a:spcPct val="115000"/>
              </a:lnSpc>
              <a:spcBef>
                <a:spcPts val="1200"/>
              </a:spcBef>
              <a:spcAft>
                <a:spcPts val="0"/>
              </a:spcAft>
              <a:buSzPts val="990"/>
              <a:buNone/>
            </a:pPr>
            <a:r>
              <a:t/>
            </a:r>
            <a:endParaRPr sz="1400"/>
          </a:p>
          <a:p>
            <a:pPr indent="0" lvl="0" marL="89999" rtl="0" algn="l">
              <a:spcBef>
                <a:spcPts val="1200"/>
              </a:spcBef>
              <a:spcAft>
                <a:spcPts val="0"/>
              </a:spcAft>
              <a:buSzPts val="990"/>
              <a:buNone/>
            </a:pPr>
            <a:r>
              <a:t/>
            </a:r>
            <a:endParaRPr sz="1400"/>
          </a:p>
        </p:txBody>
      </p:sp>
      <p:sp>
        <p:nvSpPr>
          <p:cNvPr id="183" name="Google Shape;183;p32"/>
          <p:cNvSpPr txBox="1"/>
          <p:nvPr/>
        </p:nvSpPr>
        <p:spPr>
          <a:xfrm>
            <a:off x="613900" y="195750"/>
            <a:ext cx="6039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latin typeface="Roboto Slab"/>
                <a:ea typeface="Roboto Slab"/>
                <a:cs typeface="Roboto Slab"/>
                <a:sym typeface="Roboto Slab"/>
              </a:rPr>
              <a:t>TEST CASE:03</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4294967295" type="title"/>
          </p:nvPr>
        </p:nvSpPr>
        <p:spPr>
          <a:xfrm>
            <a:off x="387900" y="3056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REGRESSION TESTING</a:t>
            </a:r>
            <a:endParaRPr b="1" sz="2700"/>
          </a:p>
        </p:txBody>
      </p:sp>
      <p:sp>
        <p:nvSpPr>
          <p:cNvPr id="189" name="Google Shape;189;p33"/>
          <p:cNvSpPr txBox="1"/>
          <p:nvPr/>
        </p:nvSpPr>
        <p:spPr>
          <a:xfrm>
            <a:off x="387900" y="991725"/>
            <a:ext cx="8259300" cy="1391400"/>
          </a:xfrm>
          <a:prstGeom prst="rect">
            <a:avLst/>
          </a:prstGeom>
          <a:noFill/>
          <a:ln>
            <a:noFill/>
          </a:ln>
        </p:spPr>
        <p:txBody>
          <a:bodyPr anchorCtr="0" anchor="t" bIns="91425" lIns="90000" spcFirstLastPara="1" rIns="91425" wrap="square" tIns="91425">
            <a:spAutoFit/>
          </a:bodyPr>
          <a:lstStyle/>
          <a:p>
            <a:pPr indent="0" lvl="0" marL="0" rtl="0" algn="just">
              <a:lnSpc>
                <a:spcPct val="115000"/>
              </a:lnSpc>
              <a:spcBef>
                <a:spcPts val="1200"/>
              </a:spcBef>
              <a:spcAft>
                <a:spcPts val="1200"/>
              </a:spcAft>
              <a:buNone/>
            </a:pPr>
            <a:r>
              <a:rPr lang="en-GB">
                <a:solidFill>
                  <a:schemeClr val="dk1"/>
                </a:solidFill>
                <a:latin typeface="Roboto Slab"/>
                <a:ea typeface="Roboto Slab"/>
                <a:cs typeface="Roboto Slab"/>
                <a:sym typeface="Roboto Slab"/>
              </a:rPr>
              <a:t>The  goal of Regression testing is to verify that the data in the source table will remain same before and after the mapping.Regression testing is a black box testing techniques.It is used to authenticate a code change in the software does not impact the existing functionality of the  source table.Regression testing is making sure that </a:t>
            </a:r>
            <a:r>
              <a:rPr lang="en-GB">
                <a:solidFill>
                  <a:schemeClr val="dk1"/>
                </a:solidFill>
                <a:latin typeface="Roboto Slab"/>
                <a:ea typeface="Roboto Slab"/>
                <a:cs typeface="Roboto Slab"/>
                <a:sym typeface="Roboto Slab"/>
              </a:rPr>
              <a:t>the</a:t>
            </a:r>
            <a:r>
              <a:rPr lang="en-GB">
                <a:solidFill>
                  <a:schemeClr val="dk1"/>
                </a:solidFill>
                <a:latin typeface="Roboto Slab"/>
                <a:ea typeface="Roboto Slab"/>
                <a:cs typeface="Roboto Slab"/>
                <a:sym typeface="Roboto Slab"/>
              </a:rPr>
              <a:t> source table works fine with new functionality,bug fixes,or any change in the existing feature.</a:t>
            </a:r>
            <a:endParaRPr>
              <a:solidFill>
                <a:schemeClr val="dk1"/>
              </a:solidFill>
              <a:latin typeface="Roboto Slab"/>
              <a:ea typeface="Roboto Slab"/>
              <a:cs typeface="Roboto Slab"/>
              <a:sym typeface="Roboto Slab"/>
            </a:endParaRPr>
          </a:p>
        </p:txBody>
      </p:sp>
      <p:sp>
        <p:nvSpPr>
          <p:cNvPr id="190" name="Google Shape;190;p33"/>
          <p:cNvSpPr txBox="1"/>
          <p:nvPr/>
        </p:nvSpPr>
        <p:spPr>
          <a:xfrm>
            <a:off x="387900" y="2499975"/>
            <a:ext cx="81192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a:solidFill>
                  <a:schemeClr val="dk1"/>
                </a:solidFill>
                <a:latin typeface="Roboto Slab"/>
                <a:ea typeface="Roboto Slab"/>
                <a:cs typeface="Roboto Slab"/>
                <a:sym typeface="Roboto Slab"/>
              </a:rPr>
              <a:t>Regression testing is a type of software testing.Test cases are re-executed to check the previous functionality of the </a:t>
            </a:r>
            <a:r>
              <a:rPr lang="en-GB">
                <a:solidFill>
                  <a:schemeClr val="dk1"/>
                </a:solidFill>
                <a:latin typeface="Roboto Slab"/>
                <a:ea typeface="Roboto Slab"/>
                <a:cs typeface="Roboto Slab"/>
                <a:sym typeface="Roboto Slab"/>
              </a:rPr>
              <a:t>application</a:t>
            </a:r>
            <a:r>
              <a:rPr lang="en-GB">
                <a:solidFill>
                  <a:schemeClr val="dk1"/>
                </a:solidFill>
                <a:latin typeface="Roboto Slab"/>
                <a:ea typeface="Roboto Slab"/>
                <a:cs typeface="Roboto Slab"/>
                <a:sym typeface="Roboto Slab"/>
              </a:rPr>
              <a:t> is working fine, and the new changes have not produced any bugs.</a:t>
            </a:r>
            <a:endParaRPr>
              <a:solidFill>
                <a:schemeClr val="dk1"/>
              </a:solidFill>
              <a:latin typeface="Roboto Slab"/>
              <a:ea typeface="Roboto Slab"/>
              <a:cs typeface="Roboto Slab"/>
              <a:sym typeface="Roboto Slab"/>
            </a:endParaRPr>
          </a:p>
        </p:txBody>
      </p:sp>
      <p:sp>
        <p:nvSpPr>
          <p:cNvPr id="191" name="Google Shape;191;p33"/>
          <p:cNvSpPr txBox="1"/>
          <p:nvPr/>
        </p:nvSpPr>
        <p:spPr>
          <a:xfrm flipH="1" rot="10800000">
            <a:off x="588625" y="2171550"/>
            <a:ext cx="1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nvSpPr>
        <p:spPr>
          <a:xfrm>
            <a:off x="549750" y="179600"/>
            <a:ext cx="8461200" cy="5877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750">
                <a:solidFill>
                  <a:schemeClr val="dk1"/>
                </a:solidFill>
                <a:latin typeface="Times New Roman"/>
                <a:ea typeface="Times New Roman"/>
                <a:cs typeface="Times New Roman"/>
                <a:sym typeface="Times New Roman"/>
              </a:rPr>
              <a:t>1</a:t>
            </a:r>
            <a:r>
              <a:rPr b="1" lang="en-GB">
                <a:solidFill>
                  <a:schemeClr val="dk1"/>
                </a:solidFill>
                <a:latin typeface="Roboto Slab"/>
                <a:ea typeface="Roboto Slab"/>
                <a:cs typeface="Roboto Slab"/>
                <a:sym typeface="Roboto Slab"/>
              </a:rPr>
              <a:t>) Test Case ID: T1</a:t>
            </a:r>
            <a:endParaRPr b="1" u="sng">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None/>
            </a:pPr>
            <a:r>
              <a:rPr lang="en-GB">
                <a:solidFill>
                  <a:schemeClr val="dk1"/>
                </a:solidFill>
                <a:latin typeface="Roboto Slab"/>
                <a:ea typeface="Roboto Slab"/>
                <a:cs typeface="Roboto Slab"/>
                <a:sym typeface="Roboto Slab"/>
              </a:rPr>
              <a:t>Test Case Purpose:Validate Mapping M_MAPP_PROJECT_ROUTER_RANK,Validate Workflow, WF_M_MAPP_PROJECT_ROUTER_RANK</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        Input Value/Test Data:</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        Source Tables </a:t>
            </a:r>
            <a:r>
              <a:rPr lang="en-GB">
                <a:solidFill>
                  <a:schemeClr val="dk1"/>
                </a:solidFill>
                <a:latin typeface="Roboto Slab"/>
                <a:ea typeface="Roboto Slab"/>
                <a:cs typeface="Roboto Slab"/>
                <a:sym typeface="Roboto Slab"/>
              </a:rPr>
              <a:t>: BOOK_DETAILS</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         Target Tables </a:t>
            </a:r>
            <a:r>
              <a:rPr lang="en-GB">
                <a:solidFill>
                  <a:schemeClr val="dk1"/>
                </a:solidFill>
                <a:latin typeface="Roboto Slab"/>
                <a:ea typeface="Roboto Slab"/>
                <a:cs typeface="Roboto Slab"/>
                <a:sym typeface="Roboto Slab"/>
              </a:rPr>
              <a:t>:PROJ_TRG1_RANK1,PROJ_TRG1_RANK2</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b="1" lang="en-GB">
                <a:solidFill>
                  <a:schemeClr val="dk1"/>
                </a:solidFill>
                <a:latin typeface="Roboto Slab"/>
                <a:ea typeface="Roboto Slab"/>
                <a:cs typeface="Roboto Slab"/>
                <a:sym typeface="Roboto Slab"/>
              </a:rPr>
              <a:t>         Transformation:ROUTER,RANK</a:t>
            </a:r>
            <a:endParaRPr b="1">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b="1" lang="en-GB">
                <a:solidFill>
                  <a:schemeClr val="dk1"/>
                </a:solidFill>
                <a:latin typeface="Roboto Slab"/>
                <a:ea typeface="Roboto Slab"/>
                <a:cs typeface="Roboto Slab"/>
                <a:sym typeface="Roboto Slab"/>
              </a:rPr>
              <a:t>         Expected Result:</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         </a:t>
            </a:r>
            <a:r>
              <a:rPr lang="en-GB">
                <a:solidFill>
                  <a:schemeClr val="dk1"/>
                </a:solidFill>
                <a:latin typeface="Roboto Slab"/>
                <a:ea typeface="Roboto Slab"/>
                <a:cs typeface="Roboto Slab"/>
                <a:sym typeface="Roboto Slab"/>
              </a:rPr>
              <a:t>Check Mapping&gt; Mapping is validate</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         Go to workflow &gt; Message in workflow manager status bar: “Workflow </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         </a:t>
            </a:r>
            <a:r>
              <a:rPr lang="en-GB">
                <a:solidFill>
                  <a:schemeClr val="dk1"/>
                </a:solidFill>
                <a:latin typeface="Roboto Slab"/>
                <a:ea typeface="Roboto Slab"/>
                <a:cs typeface="Roboto Slab"/>
                <a:sym typeface="Roboto Slab"/>
              </a:rPr>
              <a:t>WF_S_M_MAP_PROJECT_ROUTER_RANK is valid”</a:t>
            </a:r>
            <a:r>
              <a:rPr lang="en-GB">
                <a:solidFill>
                  <a:schemeClr val="dk1"/>
                </a:solidFill>
                <a:latin typeface="Roboto Slab"/>
                <a:ea typeface="Roboto Slab"/>
                <a:cs typeface="Roboto Slab"/>
                <a:sym typeface="Roboto Slab"/>
              </a:rPr>
              <a:t>                         </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b="1">
              <a:solidFill>
                <a:schemeClr val="dk1"/>
              </a:solidFill>
              <a:latin typeface="Roboto Slab"/>
              <a:ea typeface="Roboto Slab"/>
              <a:cs typeface="Roboto Slab"/>
              <a:sym typeface="Roboto Slab"/>
            </a:endParaRPr>
          </a:p>
        </p:txBody>
      </p:sp>
      <p:sp>
        <p:nvSpPr>
          <p:cNvPr id="197" name="Google Shape;197;p34"/>
          <p:cNvSpPr txBox="1"/>
          <p:nvPr/>
        </p:nvSpPr>
        <p:spPr>
          <a:xfrm>
            <a:off x="549750" y="3196500"/>
            <a:ext cx="8265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nvSpPr>
        <p:spPr>
          <a:xfrm>
            <a:off x="636650" y="209275"/>
            <a:ext cx="7526100" cy="29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a:solidFill>
                  <a:schemeClr val="dk1"/>
                </a:solidFill>
                <a:latin typeface="Roboto Slab"/>
                <a:ea typeface="Roboto Slab"/>
                <a:cs typeface="Roboto Slab"/>
                <a:sym typeface="Roboto Slab"/>
              </a:rPr>
              <a:t>Actual Result:</a:t>
            </a:r>
            <a:endParaRPr b="1">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Message in workflow manager status bar : ”Workflow WF_S_M_MAP_PROJECT_ROUTER_RANK  is  valid”</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Remarks</a:t>
            </a:r>
            <a:r>
              <a:rPr lang="en-GB">
                <a:solidFill>
                  <a:schemeClr val="dk1"/>
                </a:solidFill>
                <a:latin typeface="Roboto Slab"/>
                <a:ea typeface="Roboto Slab"/>
                <a:cs typeface="Roboto Slab"/>
                <a:sym typeface="Roboto Slab"/>
              </a:rPr>
              <a:t> </a:t>
            </a:r>
            <a:r>
              <a:rPr b="1" lang="en-GB">
                <a:solidFill>
                  <a:schemeClr val="dk1"/>
                </a:solidFill>
                <a:latin typeface="Roboto Slab"/>
                <a:ea typeface="Roboto Slab"/>
                <a:cs typeface="Roboto Slab"/>
                <a:sym typeface="Roboto Slab"/>
              </a:rPr>
              <a:t>: Pass</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Tester comments:</a:t>
            </a:r>
            <a:r>
              <a:rPr lang="en-GB">
                <a:solidFill>
                  <a:schemeClr val="dk1"/>
                </a:solidFill>
                <a:latin typeface="Roboto Slab"/>
                <a:ea typeface="Roboto Slab"/>
                <a:cs typeface="Roboto Slab"/>
                <a:sym typeface="Roboto Slab"/>
              </a:rPr>
              <a:t>Retrieved the data from source table SALES_DETAILS and grouped it in 2 categories BID , Title, MRP  using transformations. The source table SALES_DETAILS contains 66 rows of data. The date remains the same after the transformation.</a:t>
            </a:r>
            <a:endParaRPr>
              <a:solidFill>
                <a:schemeClr val="dk1"/>
              </a:solidFill>
              <a:latin typeface="Roboto Slab"/>
              <a:ea typeface="Roboto Slab"/>
              <a:cs typeface="Roboto Slab"/>
              <a:sym typeface="Roboto Slab"/>
            </a:endParaRPr>
          </a:p>
          <a:p>
            <a:pPr indent="0" lvl="0" marL="0" marR="0" rtl="0" algn="l">
              <a:lnSpc>
                <a:spcPct val="115000"/>
              </a:lnSpc>
              <a:spcBef>
                <a:spcPts val="1200"/>
              </a:spcBef>
              <a:spcAft>
                <a:spcPts val="0"/>
              </a:spcAft>
              <a:buNone/>
            </a:pPr>
            <a:r>
              <a:t/>
            </a:r>
            <a:endParaRPr>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None/>
            </a:pPr>
            <a:r>
              <a:t/>
            </a:r>
            <a:endParaRPr b="1">
              <a:solidFill>
                <a:schemeClr val="dk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nvSpPr>
        <p:spPr>
          <a:xfrm>
            <a:off x="742800" y="350325"/>
            <a:ext cx="62646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a:latin typeface="Times New Roman"/>
              <a:ea typeface="Times New Roman"/>
              <a:cs typeface="Times New Roman"/>
              <a:sym typeface="Times New Roman"/>
            </a:endParaRPr>
          </a:p>
        </p:txBody>
      </p:sp>
      <p:sp>
        <p:nvSpPr>
          <p:cNvPr id="208" name="Google Shape;208;p36"/>
          <p:cNvSpPr txBox="1"/>
          <p:nvPr/>
        </p:nvSpPr>
        <p:spPr>
          <a:xfrm>
            <a:off x="464575" y="239475"/>
            <a:ext cx="8511600" cy="43731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en-GB">
                <a:solidFill>
                  <a:schemeClr val="dk1"/>
                </a:solidFill>
                <a:latin typeface="Roboto Slab"/>
                <a:ea typeface="Roboto Slab"/>
                <a:cs typeface="Roboto Slab"/>
                <a:sym typeface="Roboto Slab"/>
              </a:rPr>
              <a:t>2) Test Case ID: T2</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Test Case Purpose: Validate Mapping,  M_MAP_PROJECT_FILTER_AGG,Validate Workflow, WF_S_ M_MAP_PROJECT_FILTER_AGG</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u="sng">
                <a:solidFill>
                  <a:schemeClr val="dk1"/>
                </a:solidFill>
                <a:latin typeface="Roboto Slab"/>
                <a:ea typeface="Roboto Slab"/>
                <a:cs typeface="Roboto Slab"/>
                <a:sym typeface="Roboto Slab"/>
              </a:rPr>
              <a:t>Input Value/Test Data:</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Source Tables : </a:t>
            </a:r>
            <a:r>
              <a:rPr lang="en-GB">
                <a:solidFill>
                  <a:schemeClr val="dk1"/>
                </a:solidFill>
                <a:latin typeface="Roboto Slab"/>
                <a:ea typeface="Roboto Slab"/>
                <a:cs typeface="Roboto Slab"/>
                <a:sym typeface="Roboto Slab"/>
              </a:rPr>
              <a:t>SALES_DETAILS</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Target Tables </a:t>
            </a:r>
            <a:r>
              <a:rPr lang="en-GB">
                <a:solidFill>
                  <a:schemeClr val="dk1"/>
                </a:solidFill>
                <a:latin typeface="Roboto Slab"/>
                <a:ea typeface="Roboto Slab"/>
                <a:cs typeface="Roboto Slab"/>
                <a:sym typeface="Roboto Slab"/>
              </a:rPr>
              <a:t>: PROJ_TRG3_FILTER</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latin typeface="Roboto Slab"/>
                <a:ea typeface="Roboto Slab"/>
                <a:cs typeface="Roboto Slab"/>
                <a:sym typeface="Roboto Slab"/>
              </a:rPr>
              <a:t> </a:t>
            </a:r>
            <a:r>
              <a:rPr b="1" lang="en-GB">
                <a:solidFill>
                  <a:schemeClr val="dk1"/>
                </a:solidFill>
                <a:latin typeface="Roboto Slab"/>
                <a:ea typeface="Roboto Slab"/>
                <a:cs typeface="Roboto Slab"/>
                <a:sym typeface="Roboto Slab"/>
              </a:rPr>
              <a:t>Transformation:</a:t>
            </a:r>
            <a:r>
              <a:rPr lang="en-GB">
                <a:solidFill>
                  <a:schemeClr val="dk1"/>
                </a:solidFill>
                <a:latin typeface="Roboto Slab"/>
                <a:ea typeface="Roboto Slab"/>
                <a:cs typeface="Roboto Slab"/>
                <a:sym typeface="Roboto Slab"/>
              </a:rPr>
              <a:t> SORTER, EXPRESSION,AGGREGATOR,FILTER.</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u="sng">
                <a:solidFill>
                  <a:schemeClr val="dk1"/>
                </a:solidFill>
                <a:latin typeface="Roboto Slab"/>
                <a:ea typeface="Roboto Slab"/>
                <a:cs typeface="Roboto Slab"/>
                <a:sym typeface="Roboto Slab"/>
              </a:rPr>
              <a:t>Expected Result:</a:t>
            </a:r>
            <a:endParaRPr b="1" u="sng">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Check Mapping&gt; Mapping is validate</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Go to workflow &gt; Message in workflow manager status bar: “Workflow WF_S_M_MAP_PROJECT_FILTER_AGG is valid”</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1200"/>
              </a:spcAft>
              <a:buNone/>
            </a:pPr>
            <a:r>
              <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nvSpPr>
        <p:spPr>
          <a:xfrm>
            <a:off x="421050" y="335250"/>
            <a:ext cx="8301900" cy="259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u="sng">
                <a:solidFill>
                  <a:schemeClr val="dk1"/>
                </a:solidFill>
                <a:latin typeface="Roboto Slab"/>
                <a:ea typeface="Roboto Slab"/>
                <a:cs typeface="Roboto Slab"/>
                <a:sym typeface="Roboto Slab"/>
              </a:rPr>
              <a:t>Actual Result:</a:t>
            </a:r>
            <a:endParaRPr b="1" u="sng">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Message in workflow manager status bar : “Workflow WF_S_M_MAP_PROJECT_FILTER_AGG  is valid”</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Remarks</a:t>
            </a:r>
            <a:r>
              <a:rPr lang="en-GB">
                <a:solidFill>
                  <a:schemeClr val="dk1"/>
                </a:solidFill>
                <a:latin typeface="Roboto Slab"/>
                <a:ea typeface="Roboto Slab"/>
                <a:cs typeface="Roboto Slab"/>
                <a:sym typeface="Roboto Slab"/>
              </a:rPr>
              <a:t> : </a:t>
            </a:r>
            <a:r>
              <a:rPr b="1" lang="en-GB">
                <a:solidFill>
                  <a:schemeClr val="dk1"/>
                </a:solidFill>
                <a:latin typeface="Roboto Slab"/>
                <a:ea typeface="Roboto Slab"/>
                <a:cs typeface="Roboto Slab"/>
                <a:sym typeface="Roboto Slab"/>
              </a:rPr>
              <a:t>Pass</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1200"/>
              </a:spcAft>
              <a:buNone/>
            </a:pPr>
            <a:r>
              <a:rPr b="1" lang="en-GB">
                <a:solidFill>
                  <a:schemeClr val="dk1"/>
                </a:solidFill>
                <a:latin typeface="Roboto Slab"/>
                <a:ea typeface="Roboto Slab"/>
                <a:cs typeface="Roboto Slab"/>
                <a:sym typeface="Roboto Slab"/>
              </a:rPr>
              <a:t>Tester comments:</a:t>
            </a:r>
            <a:r>
              <a:rPr lang="en-GB">
                <a:solidFill>
                  <a:schemeClr val="dk1"/>
                </a:solidFill>
                <a:latin typeface="Roboto Slab"/>
                <a:ea typeface="Roboto Slab"/>
                <a:cs typeface="Roboto Slab"/>
                <a:sym typeface="Roboto Slab"/>
              </a:rPr>
              <a:t>Retrieved the data from the SALES_DETAILS and sorted,aggregated to find the bill the customer has to pay. This data will be useful to know billing details of each customer. The source table SALES_DETAILS contains 66 rows of data. The date remains the same after the transformation.</a:t>
            </a:r>
            <a:endParaRPr>
              <a:solidFill>
                <a:schemeClr val="dk1"/>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nvSpPr>
        <p:spPr>
          <a:xfrm>
            <a:off x="634225" y="317825"/>
            <a:ext cx="76101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a:solidFill>
                  <a:schemeClr val="dk1"/>
                </a:solidFill>
                <a:latin typeface="Roboto Slab"/>
                <a:ea typeface="Roboto Slab"/>
                <a:cs typeface="Roboto Slab"/>
                <a:sym typeface="Roboto Slab"/>
              </a:rPr>
              <a:t>3) Test Case ID: T3</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Test Case Purpose: Validate Mapping,  M_MAP_PROJECT_AGG_FLATFILE,Validate Workflow, WF_S_ M_MAP_PROJECT_AGG_FLATFILE </a:t>
            </a:r>
            <a:endParaRPr b="1" u="sng">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u="sng">
                <a:solidFill>
                  <a:schemeClr val="dk1"/>
                </a:solidFill>
                <a:latin typeface="Roboto Slab"/>
                <a:ea typeface="Roboto Slab"/>
                <a:cs typeface="Roboto Slab"/>
                <a:sym typeface="Roboto Slab"/>
              </a:rPr>
              <a:t>Input Value/Test Data:</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Source Tables : </a:t>
            </a:r>
            <a:r>
              <a:rPr lang="en-GB">
                <a:solidFill>
                  <a:schemeClr val="dk1"/>
                </a:solidFill>
                <a:latin typeface="Roboto Slab"/>
                <a:ea typeface="Roboto Slab"/>
                <a:cs typeface="Roboto Slab"/>
                <a:sym typeface="Roboto Slab"/>
              </a:rPr>
              <a:t>TRG_FLATFILE1.TXT</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Target Tables </a:t>
            </a:r>
            <a:r>
              <a:rPr lang="en-GB">
                <a:solidFill>
                  <a:schemeClr val="dk1"/>
                </a:solidFill>
                <a:latin typeface="Roboto Slab"/>
                <a:ea typeface="Roboto Slab"/>
                <a:cs typeface="Roboto Slab"/>
                <a:sym typeface="Roboto Slab"/>
              </a:rPr>
              <a:t>:  PROJ_TRG7</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Transformation:</a:t>
            </a:r>
            <a:r>
              <a:rPr lang="en-GB">
                <a:solidFill>
                  <a:schemeClr val="dk1"/>
                </a:solidFill>
                <a:latin typeface="Roboto Slab"/>
                <a:ea typeface="Roboto Slab"/>
                <a:cs typeface="Roboto Slab"/>
                <a:sym typeface="Roboto Slab"/>
              </a:rPr>
              <a:t>AG</a:t>
            </a:r>
            <a:r>
              <a:rPr lang="en-GB">
                <a:solidFill>
                  <a:schemeClr val="dk1"/>
                </a:solidFill>
                <a:latin typeface="Roboto Slab"/>
                <a:ea typeface="Roboto Slab"/>
                <a:cs typeface="Roboto Slab"/>
                <a:sym typeface="Roboto Slab"/>
              </a:rPr>
              <a:t>GREGATOR,EXPRESSION</a:t>
            </a:r>
            <a:endParaRPr>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u="sng">
                <a:solidFill>
                  <a:schemeClr val="dk1"/>
                </a:solidFill>
                <a:latin typeface="Roboto Slab"/>
                <a:ea typeface="Roboto Slab"/>
                <a:cs typeface="Roboto Slab"/>
                <a:sym typeface="Roboto Slab"/>
              </a:rPr>
              <a:t>Expected Result:</a:t>
            </a:r>
            <a:endParaRPr b="1" u="sng">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lang="en-GB">
                <a:solidFill>
                  <a:schemeClr val="dk1"/>
                </a:solidFill>
                <a:latin typeface="Roboto Slab"/>
                <a:ea typeface="Roboto Slab"/>
                <a:cs typeface="Roboto Slab"/>
                <a:sym typeface="Roboto Slab"/>
              </a:rPr>
              <a:t>Check Mapping&gt; Mapping is validate</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1200"/>
              </a:spcAft>
              <a:buNone/>
            </a:pPr>
            <a:r>
              <a:rPr lang="en-GB">
                <a:solidFill>
                  <a:schemeClr val="dk1"/>
                </a:solidFill>
                <a:latin typeface="Roboto Slab"/>
                <a:ea typeface="Roboto Slab"/>
                <a:cs typeface="Roboto Slab"/>
                <a:sym typeface="Roboto Slab"/>
              </a:rPr>
              <a:t>Go to workflow &gt; Message in workflow manager status bar:“Workflow WF_S_M_MAP_PROJECT_AGG_FLATFILE is valid”</a:t>
            </a:r>
            <a:endParaRPr>
              <a:solidFill>
                <a:schemeClr val="dk1"/>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nvSpPr>
        <p:spPr>
          <a:xfrm>
            <a:off x="417450" y="407600"/>
            <a:ext cx="8309100" cy="29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u="sng">
                <a:solidFill>
                  <a:schemeClr val="dk1"/>
                </a:solidFill>
                <a:latin typeface="Roboto Slab"/>
                <a:ea typeface="Roboto Slab"/>
                <a:cs typeface="Roboto Slab"/>
                <a:sym typeface="Roboto Slab"/>
              </a:rPr>
              <a:t>Actual Result:</a:t>
            </a:r>
            <a:endParaRPr b="1" u="sng">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n-GB">
                <a:solidFill>
                  <a:schemeClr val="dk1"/>
                </a:solidFill>
                <a:latin typeface="Roboto Slab"/>
                <a:ea typeface="Roboto Slab"/>
                <a:cs typeface="Roboto Slab"/>
                <a:sym typeface="Roboto Slab"/>
              </a:rPr>
              <a:t>Message in workflow manager status bar : ”Workflow WF_S_M_MAP_PROJECT_AGG_FLATFILE is valid”</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b="1" lang="en-GB">
                <a:solidFill>
                  <a:schemeClr val="dk1"/>
                </a:solidFill>
                <a:latin typeface="Roboto Slab"/>
                <a:ea typeface="Roboto Slab"/>
                <a:cs typeface="Roboto Slab"/>
                <a:sym typeface="Roboto Slab"/>
              </a:rPr>
              <a:t>Remarks</a:t>
            </a:r>
            <a:r>
              <a:rPr lang="en-GB">
                <a:solidFill>
                  <a:schemeClr val="dk1"/>
                </a:solidFill>
                <a:latin typeface="Roboto Slab"/>
                <a:ea typeface="Roboto Slab"/>
                <a:cs typeface="Roboto Slab"/>
                <a:sym typeface="Roboto Slab"/>
              </a:rPr>
              <a:t> : </a:t>
            </a:r>
            <a:r>
              <a:rPr b="1" lang="en-GB">
                <a:solidFill>
                  <a:schemeClr val="dk1"/>
                </a:solidFill>
                <a:latin typeface="Roboto Slab"/>
                <a:ea typeface="Roboto Slab"/>
                <a:cs typeface="Roboto Slab"/>
                <a:sym typeface="Roboto Slab"/>
              </a:rPr>
              <a:t>Pass</a:t>
            </a:r>
            <a:endParaRPr b="1">
              <a:solidFill>
                <a:schemeClr val="dk1"/>
              </a:solidFill>
              <a:latin typeface="Roboto Slab"/>
              <a:ea typeface="Roboto Slab"/>
              <a:cs typeface="Roboto Slab"/>
              <a:sym typeface="Roboto Slab"/>
            </a:endParaRPr>
          </a:p>
          <a:p>
            <a:pPr indent="0" lvl="0" marL="0" rtl="0" algn="just">
              <a:lnSpc>
                <a:spcPct val="115000"/>
              </a:lnSpc>
              <a:spcBef>
                <a:spcPts val="1200"/>
              </a:spcBef>
              <a:spcAft>
                <a:spcPts val="0"/>
              </a:spcAft>
              <a:buNone/>
            </a:pPr>
            <a:r>
              <a:rPr b="1" lang="en-GB">
                <a:solidFill>
                  <a:schemeClr val="dk1"/>
                </a:solidFill>
                <a:latin typeface="Roboto Slab"/>
                <a:ea typeface="Roboto Slab"/>
                <a:cs typeface="Roboto Slab"/>
                <a:sym typeface="Roboto Slab"/>
              </a:rPr>
              <a:t>Tester comments:</a:t>
            </a:r>
            <a:r>
              <a:rPr lang="en-GB">
                <a:solidFill>
                  <a:schemeClr val="dk1"/>
                </a:solidFill>
                <a:latin typeface="Roboto Slab"/>
                <a:ea typeface="Roboto Slab"/>
                <a:cs typeface="Roboto Slab"/>
                <a:sym typeface="Roboto Slab"/>
              </a:rPr>
              <a:t>Retrieved the data from TRG_FLATFILE1.TXT and used the aggregator transformation on the data. This data is used to find the mostly sold out book and also the books which are not sold at least once. The target flat file contains 66 rows of data. The data remains the same after the transformation. </a:t>
            </a:r>
            <a:r>
              <a:rPr b="1" lang="en-GB">
                <a:solidFill>
                  <a:schemeClr val="dk1"/>
                </a:solidFill>
                <a:latin typeface="Roboto Slab"/>
                <a:ea typeface="Roboto Slab"/>
                <a:cs typeface="Roboto Slab"/>
                <a:sym typeface="Roboto Slab"/>
              </a:rPr>
              <a:t> </a:t>
            </a:r>
            <a:endParaRPr>
              <a:solidFill>
                <a:schemeClr val="dk1"/>
              </a:solidFill>
              <a:latin typeface="Roboto Slab"/>
              <a:ea typeface="Roboto Slab"/>
              <a:cs typeface="Roboto Slab"/>
              <a:sym typeface="Roboto Slab"/>
            </a:endParaRPr>
          </a:p>
          <a:p>
            <a:pPr indent="0" lvl="0" marL="0" marR="0" rtl="0" algn="l">
              <a:lnSpc>
                <a:spcPct val="115000"/>
              </a:lnSpc>
              <a:spcBef>
                <a:spcPts val="1200"/>
              </a:spcBef>
              <a:spcAft>
                <a:spcPts val="1200"/>
              </a:spcAft>
              <a:buNone/>
            </a:pPr>
            <a:r>
              <a:t/>
            </a:r>
            <a:endParaRPr>
              <a:solidFill>
                <a:schemeClr val="dk1"/>
              </a:solidFill>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460950" y="1591675"/>
            <a:ext cx="8222100" cy="114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GB" sz="2700"/>
              <a:t>THANK YOU</a:t>
            </a:r>
            <a:endParaRPr b="1"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62375" y="161125"/>
            <a:ext cx="8520600" cy="60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t>ER DIAGRAM</a:t>
            </a:r>
            <a:endParaRPr b="1"/>
          </a:p>
        </p:txBody>
      </p:sp>
      <p:pic>
        <p:nvPicPr>
          <p:cNvPr id="78" name="Google Shape;78;p15"/>
          <p:cNvPicPr preferRelativeResize="0"/>
          <p:nvPr/>
        </p:nvPicPr>
        <p:blipFill>
          <a:blip r:embed="rId3">
            <a:alphaModFix/>
          </a:blip>
          <a:stretch>
            <a:fillRect/>
          </a:stretch>
        </p:blipFill>
        <p:spPr>
          <a:xfrm>
            <a:off x="476500" y="893300"/>
            <a:ext cx="6054475" cy="4124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99550"/>
            <a:ext cx="8457900" cy="4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033"/>
              <a:t>MAPPINGS</a:t>
            </a:r>
            <a:endParaRPr b="1" sz="3033"/>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1755"/>
          </a:p>
        </p:txBody>
      </p:sp>
      <p:pic>
        <p:nvPicPr>
          <p:cNvPr id="84" name="Google Shape;84;p16"/>
          <p:cNvPicPr preferRelativeResize="0"/>
          <p:nvPr/>
        </p:nvPicPr>
        <p:blipFill>
          <a:blip r:embed="rId3">
            <a:alphaModFix/>
          </a:blip>
          <a:stretch>
            <a:fillRect/>
          </a:stretch>
        </p:blipFill>
        <p:spPr>
          <a:xfrm>
            <a:off x="498425" y="1746075"/>
            <a:ext cx="8347501" cy="3144575"/>
          </a:xfrm>
          <a:prstGeom prst="rect">
            <a:avLst/>
          </a:prstGeom>
          <a:noFill/>
          <a:ln>
            <a:noFill/>
          </a:ln>
        </p:spPr>
      </p:pic>
      <p:sp>
        <p:nvSpPr>
          <p:cNvPr id="85" name="Google Shape;85;p16"/>
          <p:cNvSpPr txBox="1"/>
          <p:nvPr/>
        </p:nvSpPr>
        <p:spPr>
          <a:xfrm>
            <a:off x="518550" y="858300"/>
            <a:ext cx="834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sz="1600">
                <a:solidFill>
                  <a:schemeClr val="dk1"/>
                </a:solidFill>
                <a:latin typeface="Roboto Slab"/>
                <a:ea typeface="Roboto Slab"/>
                <a:cs typeface="Roboto Slab"/>
                <a:sym typeface="Roboto Slab"/>
              </a:rPr>
              <a:t>Finding the costliest and cheapest book in the store.</a:t>
            </a:r>
            <a:endParaRPr sz="1800">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8900" y="135675"/>
            <a:ext cx="8368200" cy="5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700"/>
              <a:t>OUTPUTS</a:t>
            </a:r>
            <a:endParaRPr b="1" sz="2700"/>
          </a:p>
        </p:txBody>
      </p:sp>
      <p:sp>
        <p:nvSpPr>
          <p:cNvPr id="91" name="Google Shape;91;p17"/>
          <p:cNvSpPr txBox="1"/>
          <p:nvPr/>
        </p:nvSpPr>
        <p:spPr>
          <a:xfrm>
            <a:off x="318900" y="700875"/>
            <a:ext cx="770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Roboto Slab"/>
                <a:ea typeface="Roboto Slab"/>
                <a:cs typeface="Roboto Slab"/>
                <a:sym typeface="Roboto Slab"/>
              </a:rPr>
              <a:t>CHEAPEST BOOKS LIST:</a:t>
            </a:r>
            <a:endParaRPr sz="1600">
              <a:solidFill>
                <a:schemeClr val="dk1"/>
              </a:solidFill>
              <a:latin typeface="Roboto Slab"/>
              <a:ea typeface="Roboto Slab"/>
              <a:cs typeface="Roboto Slab"/>
              <a:sym typeface="Roboto Slab"/>
            </a:endParaRPr>
          </a:p>
        </p:txBody>
      </p:sp>
      <p:pic>
        <p:nvPicPr>
          <p:cNvPr id="92" name="Google Shape;92;p17"/>
          <p:cNvPicPr preferRelativeResize="0"/>
          <p:nvPr/>
        </p:nvPicPr>
        <p:blipFill>
          <a:blip r:embed="rId3">
            <a:alphaModFix/>
          </a:blip>
          <a:stretch>
            <a:fillRect/>
          </a:stretch>
        </p:blipFill>
        <p:spPr>
          <a:xfrm>
            <a:off x="1382825" y="1241225"/>
            <a:ext cx="6378375" cy="3737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1233300" y="1222675"/>
            <a:ext cx="6853351" cy="3556449"/>
          </a:xfrm>
          <a:prstGeom prst="rect">
            <a:avLst/>
          </a:prstGeom>
          <a:noFill/>
          <a:ln>
            <a:noFill/>
          </a:ln>
        </p:spPr>
      </p:pic>
      <p:sp>
        <p:nvSpPr>
          <p:cNvPr id="98" name="Google Shape;98;p18"/>
          <p:cNvSpPr txBox="1"/>
          <p:nvPr/>
        </p:nvSpPr>
        <p:spPr>
          <a:xfrm>
            <a:off x="518550" y="378400"/>
            <a:ext cx="7568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Roboto Slab"/>
                <a:ea typeface="Roboto Slab"/>
                <a:cs typeface="Roboto Slab"/>
                <a:sym typeface="Roboto Slab"/>
              </a:rPr>
              <a:t>COSTLIEST BOOKS LIST:</a:t>
            </a:r>
            <a:endParaRPr sz="1600">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47750" y="5701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600"/>
              <a:t>Finding the bill that customer has to pay.</a:t>
            </a:r>
            <a:endParaRPr sz="1600"/>
          </a:p>
        </p:txBody>
      </p:sp>
      <p:pic>
        <p:nvPicPr>
          <p:cNvPr id="104" name="Google Shape;104;p19"/>
          <p:cNvPicPr preferRelativeResize="0"/>
          <p:nvPr/>
        </p:nvPicPr>
        <p:blipFill>
          <a:blip r:embed="rId3">
            <a:alphaModFix/>
          </a:blip>
          <a:stretch>
            <a:fillRect/>
          </a:stretch>
        </p:blipFill>
        <p:spPr>
          <a:xfrm>
            <a:off x="152400" y="1612663"/>
            <a:ext cx="8839199" cy="191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23377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OUTPUT</a:t>
            </a:r>
            <a:endParaRPr b="1" sz="2700"/>
          </a:p>
        </p:txBody>
      </p:sp>
      <p:pic>
        <p:nvPicPr>
          <p:cNvPr id="110" name="Google Shape;110;p20"/>
          <p:cNvPicPr preferRelativeResize="0"/>
          <p:nvPr/>
        </p:nvPicPr>
        <p:blipFill>
          <a:blip r:embed="rId3">
            <a:alphaModFix/>
          </a:blip>
          <a:stretch>
            <a:fillRect/>
          </a:stretch>
        </p:blipFill>
        <p:spPr>
          <a:xfrm>
            <a:off x="1525875" y="1198425"/>
            <a:ext cx="5924550" cy="367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55775" y="265475"/>
            <a:ext cx="8368200" cy="444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600"/>
              <a:t>Finding the most popular books?</a:t>
            </a:r>
            <a:endParaRPr sz="1600"/>
          </a:p>
        </p:txBody>
      </p:sp>
      <p:pic>
        <p:nvPicPr>
          <p:cNvPr id="116" name="Google Shape;116;p21"/>
          <p:cNvPicPr preferRelativeResize="0"/>
          <p:nvPr/>
        </p:nvPicPr>
        <p:blipFill>
          <a:blip r:embed="rId3">
            <a:alphaModFix/>
          </a:blip>
          <a:stretch>
            <a:fillRect/>
          </a:stretch>
        </p:blipFill>
        <p:spPr>
          <a:xfrm>
            <a:off x="152400" y="1045300"/>
            <a:ext cx="8574949" cy="351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