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6"/>
  </p:notesMasterIdLst>
  <p:sldIdLst>
    <p:sldId id="256" r:id="rId2"/>
    <p:sldId id="305" r:id="rId3"/>
    <p:sldId id="306" r:id="rId4"/>
    <p:sldId id="307" r:id="rId5"/>
    <p:sldId id="308" r:id="rId6"/>
    <p:sldId id="257" r:id="rId7"/>
    <p:sldId id="260" r:id="rId8"/>
    <p:sldId id="261" r:id="rId9"/>
    <p:sldId id="262" r:id="rId10"/>
    <p:sldId id="30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4" r:id="rId50"/>
    <p:sldId id="302" r:id="rId51"/>
    <p:sldId id="310" r:id="rId52"/>
    <p:sldId id="311" r:id="rId53"/>
    <p:sldId id="312" r:id="rId54"/>
    <p:sldId id="313" r:id="rId55"/>
    <p:sldId id="314" r:id="rId56"/>
    <p:sldId id="315" r:id="rId57"/>
    <p:sldId id="303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d5KtCYk38i68Ka42bTIlg==" hashData="jhdqVJyeFqzwVpCqQWvYs5Npbx0pmUgOW7f8pedgUH6vPLyWh5W+jDD8ypRx0hgIxfjA0bSMq30YmBgT/C+xJ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660"/>
  </p:normalViewPr>
  <p:slideViewPr>
    <p:cSldViewPr>
      <p:cViewPr varScale="1">
        <p:scale>
          <a:sx n="104" d="100"/>
          <a:sy n="104" d="100"/>
        </p:scale>
        <p:origin x="19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2990-0E13-4654-9890-274762C2CF8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5DDC2-5EA5-4421-9D62-83C5EE62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5DDC2-5EA5-4421-9D62-83C5EE62FEB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712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331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73711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639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19449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238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233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191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411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358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362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423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234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607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606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046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990600"/>
            <a:ext cx="6600451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600451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N. L. MUDEGOL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87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activities on F2 are initialized to 0 but F1 activities are initialized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input patterns must be binary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norm of vector is equal to the sum of the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|= 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>
                <a:blip r:embed="rId2"/>
                <a:stretch>
                  <a:fillRect l="-2000" t="-2839" r="-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2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an input vector I to F1 layer.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F1 layer activities as follows: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for 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…, M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51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output vector of F1 layer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1,  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&amp;0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for 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…, M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72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Propagate </a:t>
                </a:r>
                <a:r>
                  <a:rPr lang="en-US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to F2 layer and compute the activities using: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808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 value 1 as output to the neuron with maximum net input the winning neuron.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⁡{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sz="3000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32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m:rPr>
                                  <m:nor/>
                                </m:rPr>
                                <a:rPr lang="en-US" altLang="zh-CN" sz="3200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will be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01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524000"/>
            <a:ext cx="7010400" cy="4724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outputs are equal, i.e. all net inputs are same, then select the first neuron as a winner.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winning neuron.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8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Propagate output from F2 layer to F1 layer and calculate the net inputs from F2 to F1 layer as follows: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3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new activities according to following equation: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13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new output vector {S} as in step 2.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&amp;0,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for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…, M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938" t="-1677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33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8: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degree of match between input pattern and top-down template as: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938" t="-1677" r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930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anchor="ctr"/>
          <a:lstStyle/>
          <a:p>
            <a:pPr algn="ctr"/>
            <a:r>
              <a:rPr lang="en-GB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Architecture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699" name="Group 1"/>
          <p:cNvGrpSpPr>
            <a:grpSpLocks/>
          </p:cNvGrpSpPr>
          <p:nvPr/>
        </p:nvGrpSpPr>
        <p:grpSpPr bwMode="auto">
          <a:xfrm>
            <a:off x="381000" y="1066800"/>
            <a:ext cx="8391525" cy="5715000"/>
            <a:chOff x="381000" y="762000"/>
            <a:chExt cx="8391525" cy="5715000"/>
          </a:xfrm>
        </p:grpSpPr>
        <p:pic>
          <p:nvPicPr>
            <p:cNvPr id="29700" name="Picture 4" descr="D:\Amrita\Clg Data\Sub\Sem II\SC\Module 3- Unsupervised\ART1 structu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762000"/>
              <a:ext cx="8391525" cy="533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895600" y="6096000"/>
              <a:ext cx="2895600" cy="381000"/>
            </a:xfrm>
            <a:prstGeom prst="rect">
              <a:avLst/>
            </a:prstGeom>
            <a:solidFill>
              <a:srgbClr val="CC9EC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618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9:</a:t>
                </a:r>
              </a:p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l-GR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mark </a:t>
                </a:r>
                <a:r>
                  <a:rPr lang="en-US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inactive, zero the outputs of F2 layer and return to step 1 using the original pattern.</a:t>
                </a:r>
              </a:p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is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 than or equal to</a:t>
                </a:r>
                <a:r>
                  <a:rPr lang="en-US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continue.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769" t="-1677" r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24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bottom-up weights on </a:t>
                </a:r>
                <a:r>
                  <a:rPr lang="en-US" sz="30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only</a:t>
                </a:r>
                <a:r>
                  <a:rPr lang="en-US" sz="3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−1+|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𝑎𝑐𝑡𝑖𝑣𝑒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𝑖𝑛𝑎𝑐𝑡𝑖𝑣𝑒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93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756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11: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top-down weights coming from </a:t>
                </a:r>
                <a:r>
                  <a:rPr lang="en-US" sz="30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J</a:t>
                </a:r>
                <a:r>
                  <a:rPr lang="en-US" sz="3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all F1 layer neurons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1,        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𝑎𝑐𝑡𝑖𝑣𝑒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 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𝑖𝑛𝑎𝑐𝑡𝑖𝑣𝑒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93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17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7238999" cy="4724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12: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input pattern.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Restore all inactive F2 layer neurons.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step 1 with new input pattern.</a:t>
            </a:r>
          </a:p>
        </p:txBody>
      </p:sp>
    </p:spTree>
    <p:extLst>
      <p:ext uri="{BB962C8B-B14F-4D97-AF65-F5344CB8AC3E}">
        <p14:creationId xmlns:p14="http://schemas.microsoft.com/office/powerpoint/2010/main" val="118756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input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</m:d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0 0 0 1 0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0 0 1 0 1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Parameters: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5, N = 6;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1, B = 1.5, C = 5, D = 0.9;</a:t>
                </a:r>
              </a:p>
              <a:p>
                <a:pPr marL="0" indent="0">
                  <a:buNone/>
                </a:pPr>
                <a:r>
                  <a:rPr lang="el-GR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0.9 and L =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1938" t="-1677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319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Top-down weights: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td] &gt; (B-1)/D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[td]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(1.5−1)</m:t>
                        </m:r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0.9</m:t>
                        </m:r>
                      </m:den>
                    </m:f>
                    <m:r>
                      <a:rPr lang="en-IN" sz="4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+0.2=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𝟕𝟓𝟔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 rotWithShape="0">
                <a:blip r:embed="rId2"/>
                <a:stretch>
                  <a:fillRect l="-2949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067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Top-down weights: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5∗6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  0.756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.756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0.756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180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Bottom-up weights: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L/(L - 1 + M)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4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(5)</m:t>
                        </m:r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5−1+5</m:t>
                        </m:r>
                      </m:den>
                    </m:f>
                    <m:r>
                      <a:rPr lang="en-IN" sz="4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−0.1=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IN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𝟒𝟓𝟔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24000"/>
                <a:ext cx="7238999" cy="4724400"/>
              </a:xfrm>
              <a:blipFill>
                <a:blip r:embed="rId2"/>
                <a:stretch>
                  <a:fillRect l="-2949" t="-1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83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Bottom-up weights: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6∗5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.456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56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3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21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select the first input pattern.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[I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</m:t>
                          </m:r>
                        </m:e>
                        <m:sup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&lt;0 0 0 1 0&gt;</m:t>
                      </m:r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10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of ART1 consists of following: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(Input/ Comparison layer) 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node for each layer as a gain control unit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(Output layer / Recognition layer)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connection (F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connection (F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Inhibitory connections (-)(F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control unit)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Excitatory connections (+)(gain control to layer)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Inhibitory connections (from 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reset node)</a:t>
            </a:r>
          </a:p>
          <a:p>
            <a:pPr marL="798513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Excitatory connections (from reset node to F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layer)</a:t>
            </a:r>
          </a:p>
        </p:txBody>
      </p:sp>
    </p:spTree>
    <p:extLst>
      <p:ext uri="{BB962C8B-B14F-4D97-AF65-F5344CB8AC3E}">
        <p14:creationId xmlns:p14="http://schemas.microsoft.com/office/powerpoint/2010/main" val="2335120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F1 layer activities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1+1</m:t>
                        </m:r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1+1.5</m:t>
                            </m:r>
                          </m:e>
                        </m:d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+5</m:t>
                        </m:r>
                      </m:den>
                    </m:f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8.5</m:t>
                        </m:r>
                      </m:den>
                    </m:f>
                    <m:r>
                      <a:rPr lang="en-IN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=0.118</m:t>
                    </m:r>
                  </m:oMath>
                </a14:m>
                <a:r>
                  <a:rPr lang="en-I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&lt;0 0 0 0.118 0&gt;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61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09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Vector of F1 layer is: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(If 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0, set it to 1; otherwise 0)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32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&lt;0  0  0  1  0&gt;</a:t>
                </a: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35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activities at F2 layer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474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0.456    0.456   0.456  0.456   0.456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</m:eqAr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{T}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6*1</a:t>
                </a:r>
                <a:r>
                  <a:rPr lang="en-I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9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0.456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2002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65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vector u such that neuron with maximum net input will have value 1 and others will have value 0.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all 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same value. So, take the first neuron as winner.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p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&lt;1 0 0 0 0 0&gt;</m:t>
                      </m:r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29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{V}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21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{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IN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∗1</m:t>
                          </m:r>
                        </m:sub>
                      </m:sSub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IN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0.756   0.756  0.756   0.756   0.756   0.756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0.756   0.756   0.756   0.756   0.756   0.756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0.756   0.756   0.756   0.756   0.756   0.756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0.756   0.756   0.756   0.756   0.756   0.756</m:t>
                            </m:r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0.756   0.756   0.756   0.756   0.756   0.756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0.756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412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new activities at F1 layer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sub>
                      </m:sSub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0+</m:t>
                          </m:r>
                          <m:d>
                            <m:d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0.9∗0.756</m:t>
                              </m:r>
                            </m:e>
                          </m:d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−1.5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1+1</m:t>
                          </m:r>
                          <m:d>
                            <m:d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0+</m:t>
                              </m:r>
                              <m:d>
                                <m:dPr>
                                  <m:ctrlPr>
                                    <a:rPr lang="en-IN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0.9∗0.756</m:t>
                                  </m:r>
                                </m:e>
                              </m:d>
                            </m:e>
                          </m:d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+5</m:t>
                          </m:r>
                        </m:den>
                      </m:f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−0.8196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6.6804</m:t>
                          </m:r>
                        </m:den>
                      </m:f>
                    </m:oMath>
                  </m:oMathPara>
                </a14:m>
                <a:endParaRPr lang="en-IN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-0.123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2634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5∗1</m:t>
                          </m:r>
                        </m:sub>
                      </m:sSub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−0.123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−0.123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−0.123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0.023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−0.123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&lt;−0.123 −0.123 −0.123  0.023 −0.123&gt;</m:t>
                      </m:r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11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calculate new output vector S.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(If 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0, set it to 1; otherwise 0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IN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5∗1</m:t>
                          </m:r>
                        </m:sub>
                      </m:sSub>
                      <m:r>
                        <a:rPr lang="en-IN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0  0  0  1  0 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5181600"/>
              </a:xfrm>
              <a:blipFill rotWithShape="0">
                <a:blip r:embed="rId2"/>
                <a:stretch>
                  <a:fillRect l="-1848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93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decision is indicated by a single recognition layer neuron which fires.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synaptic weights are modifiable between two layers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layer neurons have inhibitory connections that allow for competition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vigilance,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layer neuron is compared with original input vector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vigilance falls below a threshold, new cluster must be created &amp; input vector is stored in that cluster. </a:t>
            </a:r>
          </a:p>
        </p:txBody>
      </p:sp>
    </p:spTree>
    <p:extLst>
      <p:ext uri="{BB962C8B-B14F-4D97-AF65-F5344CB8AC3E}">
        <p14:creationId xmlns:p14="http://schemas.microsoft.com/office/powerpoint/2010/main" val="1137636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1533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8: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degree of match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|S| = 1  and |I|=1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num>
                      <m:den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IN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1/1 = 1 &gt; r = 0.9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153399" cy="4724400"/>
              </a:xfrm>
              <a:blipFill rotWithShape="0">
                <a:blip r:embed="rId2"/>
                <a:stretch>
                  <a:fillRect l="-1720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467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degree of matching is greater than r there is no reset.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can say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resonance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reached for the given input pattern.</a:t>
            </a:r>
          </a:p>
        </p:txBody>
      </p:sp>
    </p:spTree>
    <p:extLst>
      <p:ext uri="{BB962C8B-B14F-4D97-AF65-F5344CB8AC3E}">
        <p14:creationId xmlns:p14="http://schemas.microsoft.com/office/powerpoint/2010/main" val="1953114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bottom-up weights on J only as follows:</a:t>
                </a: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−1+|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𝑎𝑐𝑡𝑖𝑣𝑒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𝑖𝑛𝑎𝑐𝑡𝑖𝑣𝑒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23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only neuron 4 has value 1 i.e. it is active and all others are inactive.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−1+|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den>
                      </m:f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4+1</m:t>
                          </m:r>
                        </m:den>
                      </m:f>
                      <m:r>
                        <a:rPr lang="en-IN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all others will be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 r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31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updated weight matrix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6∗5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0            0            0            1            0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0.456   0.456   0.456   0.456   0.456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679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11: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update the top-down weight matrix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1,        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𝑎𝑐𝑡𝑖𝑣𝑒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&amp;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𝑖𝑛𝑎𝑐𝑡𝑖𝑣𝑒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also, only 4</a:t>
                </a:r>
                <a:r>
                  <a:rPr lang="en-US" sz="3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will have value 1 and others will have value 0.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96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11: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updated weight matrix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5∗6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0   0.756   0.756   0.756   0.756   0.756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0   0.756   0.756   0.756   0.756   0.756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0   0.756   0.756   0.756   0.756   0.756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1   0.756   0.756   0.756   0.756   0.756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0   0.756   0.756   0.756   0.756   0.756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7924799" cy="4724400"/>
              </a:xfrm>
              <a:blipFill rotWithShape="0">
                <a:blip r:embed="rId2"/>
                <a:stretch>
                  <a:fillRect l="-1848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68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12: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input pattern. Restore all inactive F2 neurons and start from step 1 with new input pattern.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7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FAST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considers two types of learning:</a:t>
            </a:r>
          </a:p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LEARNING: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 occurs fast relative to the length of time a pattern is presented to the network for learning.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reach equilibrium very fast on  each learning.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pattern gets classified to the correct cluster without requiring reset mechanism.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ART1</a:t>
            </a:r>
          </a:p>
        </p:txBody>
      </p:sp>
    </p:spTree>
    <p:extLst>
      <p:ext uri="{BB962C8B-B14F-4D97-AF65-F5344CB8AC3E}">
        <p14:creationId xmlns:p14="http://schemas.microsoft.com/office/powerpoint/2010/main" val="2716093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FAST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LEARNING: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ART1, inputs and outputs are binary.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input patterns are more related because of only 2 values (0 and 1).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most of the pattern classification is done without or few number of reset operations.</a:t>
            </a:r>
          </a:p>
        </p:txBody>
      </p:sp>
    </p:spTree>
    <p:extLst>
      <p:ext uri="{BB962C8B-B14F-4D97-AF65-F5344CB8AC3E}">
        <p14:creationId xmlns:p14="http://schemas.microsoft.com/office/powerpoint/2010/main" val="1815095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ART1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Two-Third rule is used to determine the activity of F1 layer neuron.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input sources to F1 layer neuron:</a:t>
            </a:r>
          </a:p>
          <a:p>
            <a:pPr marL="693738" indent="-347663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Input</a:t>
            </a:r>
          </a:p>
          <a:p>
            <a:pPr marL="693738" indent="-347663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of Gain control (G1)</a:t>
            </a:r>
          </a:p>
          <a:p>
            <a:pPr marL="693738" indent="-347663"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of F2 layer neuron (R)</a:t>
            </a:r>
          </a:p>
          <a:p>
            <a:pPr marL="346075" indent="0"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gain control unit &amp; 2/3 rule together ensure proper response from the input layer neuron.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Vigilance parameter is used to determine the activity of reset unit.</a:t>
            </a:r>
          </a:p>
          <a:p>
            <a:pPr>
              <a:buFont typeface="Arial" charset="0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Activated when match is not found among existing patterns during classification. 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27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FAST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LEARNING: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 occurs slow relative to the length of time a pattern is presented to the network for learning.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reach equilibrium very slow on  each learning.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input pattern to correct cluster requires many resets.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ART2</a:t>
            </a:r>
          </a:p>
        </p:txBody>
      </p:sp>
    </p:spTree>
    <p:extLst>
      <p:ext uri="{BB962C8B-B14F-4D97-AF65-F5344CB8AC3E}">
        <p14:creationId xmlns:p14="http://schemas.microsoft.com/office/powerpoint/2010/main" val="1937060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90678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parts to the simulator, but four are shown here: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ART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  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 Panel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Error graph (not always used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Log (optional)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" y="2895600"/>
            <a:ext cx="905351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2895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specific simulation, the input is a 5x7 grid of nodes that represent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upper-case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in the English alphabet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35 (5x7) nodes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best hypothesized letter learned so far, and 26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F2 layer, each representing a possible letter in the alphabet.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962400"/>
            <a:ext cx="9067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We want the Java NNS to recognize the letter “Z”.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26 nodes in the F2 layer are numbered 71 – 96.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looking through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source, I found that “Z” corresponds to node 85.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NNS should select that as the winning node as it should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to any hypothesis made by the F2 layer.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Input to the ART is the letter “Z”.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Each node in F2 represents a letter to be matched against.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ρ = 0.1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12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90600"/>
            <a:ext cx="4043363" cy="571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ART1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poorly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this?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layer shows the input was “Z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layer is not even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Node 72 in the F2 layer is selected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being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probable letter.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node 85.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went wrong?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3" y="838200"/>
            <a:ext cx="5024437" cy="56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3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90600"/>
            <a:ext cx="4043364" cy="57150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The vigilance parameter 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too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(ρ=0.1). As a result,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general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memories were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was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correctly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to ρ=0.9, we see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in the F1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Z” and node 85 in the F2 layer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selected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being the most likely letter.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it takes a bit longer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vigilance value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one.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3" y="685800"/>
            <a:ext cx="501014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8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01" y="16691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Simulator (JNNS)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42962"/>
            <a:ext cx="9220199" cy="60150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Very nice and neat graphical user interface.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Supports 25+ neural network architectures.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Cross platform.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Efficient and memory inexpensive.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Multiple errors and poor error handling (program crashed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instruction manual (authors keep telling you to refer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Not all functionality is explained, leaving the user at a loss at times.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Adds “temporary” files to the user’s machine without deleting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announcing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29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APLLICATIONS OF ART1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799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Users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4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case of having a dynamic website consisting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components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access each component a certain number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times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 redesign the website to provide the most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to that specific user without being impractical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implementation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the question behind: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Neural Network Clustering of Web Users (see reference: Santosh K.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Rangarajan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Kiran 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Balagani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Rastko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R.Selmic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Iyengar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"Adaptive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Web Users," Computer, Vol. 37, No. 4, pp. 34-40, Apr., 2004).</a:t>
            </a:r>
          </a:p>
        </p:txBody>
      </p:sp>
    </p:spTree>
    <p:extLst>
      <p:ext uri="{BB962C8B-B14F-4D97-AF65-F5344CB8AC3E}">
        <p14:creationId xmlns:p14="http://schemas.microsoft.com/office/powerpoint/2010/main" val="1068643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Define:</a:t>
            </a:r>
          </a:p>
          <a:p>
            <a:pPr marL="40005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 = 200: Number of unique components – F1 layer</a:t>
            </a:r>
          </a:p>
          <a:p>
            <a:pPr marL="40005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N: Num. of organizational clusters that users are grouped into – F2 layer</a:t>
            </a:r>
          </a:p>
          <a:p>
            <a:pPr marL="40005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 = 70: Number of users</a:t>
            </a:r>
          </a:p>
        </p:txBody>
      </p:sp>
    </p:spTree>
    <p:extLst>
      <p:ext uri="{BB962C8B-B14F-4D97-AF65-F5344CB8AC3E}">
        <p14:creationId xmlns:p14="http://schemas.microsoft.com/office/powerpoint/2010/main" val="4260760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524000"/>
            <a:ext cx="7010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actual algorithm we need to set some parameters and must determine the size of the F1 and F2 layer.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consider,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 in F1 Layer = 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 in F2 layer =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information for each component, per user, can be found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logs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on the backend server.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Extract the web logs pertaining to the given user.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Extract usage for each possible component using the logs.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After assigning weights to each component based on usage, use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to determine best possible combination for that user.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this process for each user to achieve the best grouping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F2 layer.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a layer of clusters of organizational types where each user is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1670712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143000"/>
            <a:ext cx="8458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8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5181600"/>
            <a:ext cx="8196263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(a) shows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within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cluster formed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K-Means Clustering.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(b) shows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between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0136"/>
            <a:ext cx="807720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9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Web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453438" cy="5638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Vigilance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0.3 through 0.5 were used, producing between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distinct clusters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clustering for each user ranged from 82% to 97%, with an error producing one user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 Accuracy was determined by checking the usage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user for 13 days after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experiment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conducted and comparing usage.</a:t>
            </a:r>
          </a:p>
        </p:txBody>
      </p:sp>
    </p:spTree>
    <p:extLst>
      <p:ext uri="{BB962C8B-B14F-4D97-AF65-F5344CB8AC3E}">
        <p14:creationId xmlns:p14="http://schemas.microsoft.com/office/powerpoint/2010/main" val="3288099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228600"/>
            <a:ext cx="6589199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453438" cy="5638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Stability – Plasticity Dilemma.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memories or incorporates new information based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predefined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vigilance parameter.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vigilance produces more detailed memories, lower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vigilance produces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general memories.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ART2, ARTMAP, Fuzzy ART, etc.</a:t>
            </a:r>
          </a:p>
        </p:txBody>
      </p:sp>
    </p:spTree>
    <p:extLst>
      <p:ext uri="{BB962C8B-B14F-4D97-AF65-F5344CB8AC3E}">
        <p14:creationId xmlns:p14="http://schemas.microsoft.com/office/powerpoint/2010/main" val="98002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7238999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are: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and 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satisfy following constraints: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≥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≥ 0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Max(D, 1) &lt; B &lt;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D+1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must be chosen to satisfy the above constraint to implement 2/3 rule successfully to distinguish between TD &amp; BU weights.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7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Top-down weight initialization:</a:t>
                </a:r>
              </a:p>
              <a:p>
                <a:pPr marL="0" indent="0">
                  <a:buNone/>
                </a:pP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𝑇𝑜𝑝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𝑑𝑜𝑤𝑛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𝑤𝑒𝑖𝑔h𝑡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𝑚𝑎𝑡𝑟𝑖𝑥</m:t>
                      </m:r>
                    </m:oMath>
                  </m:oMathPara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𝑡𝑑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524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Bottom-up weight initialization:</a:t>
                </a:r>
              </a:p>
              <a:p>
                <a:pPr marL="0" indent="0">
                  <a:buNone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𝐵𝑜𝑡𝑡𝑜𝑚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𝑤𝑒𝑖𝑔h𝑡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𝑚𝑎𝑡𝑟𝑖𝑥</m:t>
                      </m:r>
                    </m:oMath>
                  </m:oMathPara>
                </a14:m>
                <a:endParaRPr lang="en-US" sz="29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0&lt;</m:t>
                      </m:r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1524000"/>
                <a:ext cx="7010400" cy="4724400"/>
              </a:xfrm>
              <a:blipFill rotWithShape="0">
                <a:blip r:embed="rId2"/>
                <a:stretch>
                  <a:fillRect l="-2000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0350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C333A"/>
    </a:dk2>
    <a:lt2>
      <a:srgbClr val="D6ECED"/>
    </a:lt2>
    <a:accent1>
      <a:srgbClr val="DE32DE"/>
    </a:accent1>
    <a:accent2>
      <a:srgbClr val="F42B8A"/>
    </a:accent2>
    <a:accent3>
      <a:srgbClr val="349FE7"/>
    </a:accent3>
    <a:accent4>
      <a:srgbClr val="565FF8"/>
    </a:accent4>
    <a:accent5>
      <a:srgbClr val="876BE7"/>
    </a:accent5>
    <a:accent6>
      <a:srgbClr val="F268C2"/>
    </a:accent6>
    <a:hlink>
      <a:srgbClr val="F55CF9"/>
    </a:hlink>
    <a:folHlink>
      <a:srgbClr val="E8A0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2121</Words>
  <Application>Microsoft Office PowerPoint</Application>
  <PresentationFormat>On-screen Show (4:3)</PresentationFormat>
  <Paragraphs>375</Paragraphs>
  <Slides>64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幼圆</vt:lpstr>
      <vt:lpstr>Wisp</vt:lpstr>
      <vt:lpstr>ART1 NETWORK</vt:lpstr>
      <vt:lpstr>ART1 Architecture</vt:lpstr>
      <vt:lpstr>PowerPoint Presentation</vt:lpstr>
      <vt:lpstr>PowerPoint Presentation</vt:lpstr>
      <vt:lpstr>Features of ART1</vt:lpstr>
      <vt:lpstr>ART1</vt:lpstr>
      <vt:lpstr>ART1</vt:lpstr>
      <vt:lpstr>ART1</vt:lpstr>
      <vt:lpstr>ART1</vt:lpstr>
      <vt:lpstr>ART1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ART1 ALGORITHM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SLOW AND FAST LEARNING</vt:lpstr>
      <vt:lpstr>SLOW AND FAST LEARNING</vt:lpstr>
      <vt:lpstr>SLOW AND FAST LEARNING</vt:lpstr>
      <vt:lpstr>ART Simulator (JNNS)</vt:lpstr>
      <vt:lpstr>ART Simulator (JNNS)</vt:lpstr>
      <vt:lpstr>ART Simulator (JNNS)</vt:lpstr>
      <vt:lpstr>ART Simulator (JNNS)</vt:lpstr>
      <vt:lpstr>ART Simulator (JNNS)</vt:lpstr>
      <vt:lpstr>ART Simulator (JNNS)</vt:lpstr>
      <vt:lpstr>APLLICATIONS OF ART1</vt:lpstr>
      <vt:lpstr>Clustering Web Users</vt:lpstr>
      <vt:lpstr>Clustering Web Users…</vt:lpstr>
      <vt:lpstr>Clustering Web Users…</vt:lpstr>
      <vt:lpstr>Clustering Web Users…</vt:lpstr>
      <vt:lpstr>Clustering Web Users…</vt:lpstr>
      <vt:lpstr>Clustering Web Users…</vt:lpstr>
      <vt:lpstr>ART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Nandinee</dc:creator>
  <cp:lastModifiedBy>Nandini</cp:lastModifiedBy>
  <cp:revision>225</cp:revision>
  <dcterms:created xsi:type="dcterms:W3CDTF">2006-08-16T00:00:00Z</dcterms:created>
  <dcterms:modified xsi:type="dcterms:W3CDTF">2024-02-23T05:30:08Z</dcterms:modified>
</cp:coreProperties>
</file>