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7"/>
  </p:notesMasterIdLst>
  <p:sldIdLst>
    <p:sldId id="256" r:id="rId2"/>
    <p:sldId id="283" r:id="rId3"/>
    <p:sldId id="284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6" r:id="rId14"/>
    <p:sldId id="287" r:id="rId15"/>
    <p:sldId id="288" r:id="rId16"/>
    <p:sldId id="289" r:id="rId17"/>
    <p:sldId id="285" r:id="rId18"/>
    <p:sldId id="257" r:id="rId19"/>
    <p:sldId id="259" r:id="rId20"/>
    <p:sldId id="260" r:id="rId21"/>
    <p:sldId id="279" r:id="rId22"/>
    <p:sldId id="280" r:id="rId23"/>
    <p:sldId id="281" r:id="rId24"/>
    <p:sldId id="290" r:id="rId25"/>
    <p:sldId id="291" r:id="rId26"/>
    <p:sldId id="292" r:id="rId27"/>
    <p:sldId id="282" r:id="rId28"/>
    <p:sldId id="258" r:id="rId29"/>
    <p:sldId id="293" r:id="rId30"/>
    <p:sldId id="261" r:id="rId31"/>
    <p:sldId id="262" r:id="rId32"/>
    <p:sldId id="263" r:id="rId33"/>
    <p:sldId id="278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xc87wzqSJ/8vzp3Vzht3w==" hashData="YcWZ0V6x0uy66T7RvE8deSv6UsuaWcyCUKbEE586jQ9cuecD/sadNx4EJ6whGp/T/bePiDpASV4cc15n9MjJA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065F3-4369-49B6-94C3-E434FF78CB7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5F9CD-64C3-4F66-9190-6F74C625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F9CD-64C3-4F66-9190-6F74C6255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F9CD-64C3-4F66-9190-6F74C62553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F9CD-64C3-4F66-9190-6F74C62553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F9CD-64C3-4F66-9190-6F74C62553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F9CD-64C3-4F66-9190-6F74C62553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1FAC-183B-48D4-8510-8399415DF706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BF6-1386-4E7C-B051-A916AF751984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A7F-68F5-4775-B3D5-7530A411D5BA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A319-5969-4A1C-AFBD-96080ACBB69A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E5B0-448C-4EF5-9F26-BB676500EC01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AD3-D2E3-4F18-A611-7724977260A0}" type="datetime1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2C56-693B-40DB-99D3-26FDCC51322A}" type="datetime1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0214-A94F-47E6-8A25-320A14927449}" type="datetime1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C2-4A2A-4FEE-B3DA-FF21A3775132}" type="datetime1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A74-0DCC-4D01-B090-C24F183D9E83}" type="datetime1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ED65C6A-6950-46A9-87C2-15046932F1A0}" type="datetime1">
              <a:rPr lang="en-IN" smtClean="0"/>
              <a:t>22-02-2024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BA54C5-6C38-449D-B91C-4C4E1151FA65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0C20AB6-A939-41A3-BFA8-53B3326D67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med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93394"/>
          </a:xfrm>
        </p:spPr>
        <p:txBody>
          <a:bodyPr anchor="t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MODULE-3: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8627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0"/>
            <a:ext cx="10015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1986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0" y="2286005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TiffanyEF-MediumItalic" pitchFamily="50" charset="0"/>
              </a:rPr>
              <a:t>Based on shape</a:t>
            </a:r>
          </a:p>
        </p:txBody>
      </p:sp>
    </p:spTree>
    <p:extLst>
      <p:ext uri="{BB962C8B-B14F-4D97-AF65-F5344CB8AC3E}">
        <p14:creationId xmlns:p14="http://schemas.microsoft.com/office/powerpoint/2010/main" val="12340976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ffanyEF-MediumItalic" pitchFamily="50" charset="0"/>
              </a:rPr>
              <a:t>Based on Color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5715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4818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13" y="1913482"/>
            <a:ext cx="724001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04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552312"/>
            <a:ext cx="10012217" cy="48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20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5" y="1546927"/>
            <a:ext cx="9559635" cy="48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10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3" y="1551708"/>
            <a:ext cx="9984509" cy="51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77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900" y="1480897"/>
            <a:ext cx="8825658" cy="1793394"/>
          </a:xfrm>
        </p:spPr>
        <p:txBody>
          <a:bodyPr anchor="t"/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43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40"/>
            <a:ext cx="10972800" cy="1252728"/>
          </a:xfr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694157"/>
            <a:ext cx="11487150" cy="4935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unsupervised network, desired output is not  presented to the network.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the system must learn on its own by discovering various features in the input patterns.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say there is no teacher in this method.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also called as ‘self-organizing networks’.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69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4157"/>
            <a:ext cx="10972800" cy="5057162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classifying a new pattern, network checks its similarity with patterns that are already classified.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measure the similarity such as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Familiarity, PCA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clustering, feature mapping,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Prototyping, Encoding etc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based on various criteria a pattern may be classified into more than one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628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>
              <a:buClr>
                <a:schemeClr val="accent1"/>
              </a:buClr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Self -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Organizing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 Architecture 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ART1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study on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Anomaly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etection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2762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694158"/>
            <a:ext cx="9872437" cy="3957850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only one of several neurons should fire.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network adds a structure which will force the network to fire only one neuron at a time.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called as ‘competition’.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Students’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879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4"/>
          </a:xfrm>
        </p:spPr>
        <p:txBody>
          <a:bodyPr vert="horz" lIns="54864" tIns="91440" rtlCol="0">
            <a:noAutofit/>
          </a:bodyPr>
          <a:lstStyle/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Familiarity:</a:t>
            </a:r>
          </a:p>
          <a:p>
            <a:pPr marL="925830" lvl="1" indent="-51435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continuous-valued output could tell us how similar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pattern is to typical or average patterns seen in the past.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lvl="1" indent="-51435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would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learn what is typical.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PCA:</a:t>
            </a:r>
          </a:p>
          <a:p>
            <a:pPr marL="925830" lvl="1" indent="-51435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 directions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patterns’ correlation matrix.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800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96"/>
            <a:ext cx="12192000" cy="5592704"/>
          </a:xfrm>
        </p:spPr>
        <p:txBody>
          <a:bodyPr vert="horz" lIns="54864" tIns="91440" rtlCol="0">
            <a:noAutofit/>
          </a:bodyPr>
          <a:lstStyle/>
          <a:p>
            <a:pPr marL="633222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</a:t>
            </a:r>
          </a:p>
          <a:p>
            <a:pPr marL="925830" lvl="1" indent="-514350">
              <a:lnSpc>
                <a:spcPct val="12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categories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to be found by the network on the basis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in the input patterns.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lvl="1" indent="-514350">
              <a:lnSpc>
                <a:spcPct val="125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or nearby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would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be classified as a single output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33222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Prototyping:</a:t>
            </a:r>
          </a:p>
          <a:p>
            <a:pPr marL="925830" lvl="1" indent="-514350">
              <a:lnSpc>
                <a:spcPct val="12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might form categories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in clustering,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give us as output a prototype or exemplar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lvl="1" indent="-514350">
              <a:lnSpc>
                <a:spcPct val="125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then have the function o f an associative memory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653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6720"/>
            <a:ext cx="12192000" cy="5592704"/>
          </a:xfrm>
        </p:spPr>
        <p:txBody>
          <a:bodyPr vert="horz" lIns="54864" tIns="91440" rtlCol="0">
            <a:noAutofit/>
          </a:bodyPr>
          <a:lstStyle/>
          <a:p>
            <a:pPr marL="633222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</a:p>
          <a:p>
            <a:pPr marL="925830" lvl="1" indent="-514350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could be an encoded version o f the input,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bits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keeping as much relevant information as possible.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lvl="1" indent="-514350">
              <a:lnSpc>
                <a:spcPct val="125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prior to transmission over a limited-bandwidth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channel.</a:t>
            </a:r>
          </a:p>
          <a:p>
            <a:pPr marL="633222" indent="-514350">
              <a:lnSpc>
                <a:spcPct val="125000"/>
              </a:lnSpc>
              <a:buFont typeface="+mj-lt"/>
              <a:buAutoNum type="arabicPeriod" startAt="6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Mapping:</a:t>
            </a:r>
          </a:p>
          <a:p>
            <a:pPr marL="925830" lvl="1" indent="-514350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output units had a fixed geometrical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(e.g. 2D 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only one on at a time, they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map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patterns to different points in this arrangement.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965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40"/>
            <a:ext cx="10972800" cy="1252728"/>
          </a:xfr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9" y="1486825"/>
            <a:ext cx="3990110" cy="4782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09" y="1649483"/>
            <a:ext cx="3873091" cy="445752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129" y="1537930"/>
            <a:ext cx="4151890" cy="4939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based on the pattern matching.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identify the similar pattern or a features and makes the clusters.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7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40"/>
            <a:ext cx="10972800" cy="1252728"/>
          </a:xfr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25</a:t>
            </a:fld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129" y="1537930"/>
            <a:ext cx="4151890" cy="4939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finds the dependencies of one data item to another data item and map them such that they will maximize your profit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381" y="1641363"/>
            <a:ext cx="587774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23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40"/>
            <a:ext cx="10972800" cy="1252728"/>
          </a:xfr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614234"/>
            <a:ext cx="11545911" cy="44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38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600200"/>
            <a:ext cx="11501438" cy="5272087"/>
          </a:xfrm>
        </p:spPr>
        <p:txBody>
          <a:bodyPr vert="horz" lIns="54864" tIns="91440" rtlCol="0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may be useful even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 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would be possible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back-propagation is extremely slow, in part because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weight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layer depends on all the other weights in all the other layers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training a network with supervised learning, it may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advisable to allow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subsequent unsupervised learning so that the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adapt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gradual changes or drift in its environment or sensor readings.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388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099" y="1721877"/>
            <a:ext cx="9872437" cy="5025287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Maxnet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Mexican Hat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Net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Kohonen self-organizing feature map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Resonance Theory (ART)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Vector Quantization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272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5" y="1721878"/>
            <a:ext cx="11388436" cy="4826704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may never know the method of how the data was sorted by the algorithm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less accurate outputs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provided may not be what the user was expecting due to data interpretation mismatch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obtained has to be understood by the user and mapped with corresponding labels.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823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27104"/>
            <a:ext cx="10769600" cy="1673352"/>
          </a:xfrm>
        </p:spPr>
        <p:txBody>
          <a:bodyPr rtlCol="0" anchor="ctr">
            <a:normAutofit/>
          </a:bodyPr>
          <a:lstStyle/>
          <a:p>
            <a:pPr>
              <a:defRPr/>
            </a:pPr>
            <a:r>
              <a:rPr lang="en-GB" sz="5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Clustering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805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 ADAPTIVE RESONANCE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708013"/>
            <a:ext cx="9872437" cy="5043306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Stephen Grossberg and Gail Carpenter in 1987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network, based on competition to form clusters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to solve the problem of instability occurring in feed-forward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852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666447"/>
            <a:ext cx="11703367" cy="5066862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during training of neural network?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pattern is presented several times to the net.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pattern may be placed in one cluster for the first time and then on a different cluster next time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Changes in the cluster weights due to other pattern.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as ‘instability’ of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6139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6430"/>
            <a:ext cx="12192000" cy="5184889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during training of neural network?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presenting same patterns to the net doesn’t allow the network to learn a new pattern easily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problem of plasticity of network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Net to respond to a new pattern equally at any stage of learning is called plasticity.</a:t>
            </a:r>
          </a:p>
          <a:p>
            <a:pPr lvl="1"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”Stability-Plasticity Dilemma”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841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33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85148"/>
            <a:ext cx="6738938" cy="3158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987" y="5057775"/>
            <a:ext cx="1314451" cy="1609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149" y="4829171"/>
            <a:ext cx="1547814" cy="1828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963" y="4709158"/>
            <a:ext cx="209523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87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666447"/>
            <a:ext cx="9872437" cy="4498826"/>
          </a:xfrm>
        </p:spPr>
        <p:txBody>
          <a:bodyPr vert="horz" lIns="54864" tIns="91440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nets are designed to be both stable and plastic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reducing the learning rate for the same pattern.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Plasticity: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feedback mechanism from competitive layer to the input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17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666447"/>
            <a:ext cx="9872437" cy="4498826"/>
          </a:xfrm>
        </p:spPr>
        <p:txBody>
          <a:bodyPr vert="horz" lIns="54864" t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ART1: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Binary input vectors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ART2: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Real valued input vectors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ARTMAP: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version of Binary ART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ART: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of ART and Fuzzy Logic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ARTMAP: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Fuzzy ART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0AB6-A939-41A3-BFA8-53B3326D67D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0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TiffanyEF-MediumItalic" pitchFamily="50" charset="0"/>
              </a:rPr>
              <a:t>Datasets</a:t>
            </a:r>
            <a:endParaRPr lang="en-US" altLang="en-US" b="1" dirty="0" smtClean="0">
              <a:latin typeface="TiffanyEF-MediumItalic" pitchFamily="50" charset="0"/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idx="1"/>
          </p:nvPr>
        </p:nvSpPr>
        <p:spPr>
          <a:xfrm>
            <a:off x="328612" y="1632772"/>
            <a:ext cx="11401425" cy="4684565"/>
          </a:xfrm>
        </p:spPr>
        <p:txBody>
          <a:bodyPr vert="horz" wrap="square" lIns="0" tIns="0" rIns="317400" bIns="158700" rtlCol="0" anchor="ctr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b="1" dirty="0" smtClean="0">
                <a:solidFill>
                  <a:srgbClr val="333333"/>
                </a:solidFill>
                <a:latin typeface="Georgia" panose="02040502050405020303" pitchFamily="18" charset="0"/>
              </a:rPr>
              <a:t>Training Set: 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a set of examples used for learning, where the target value is known.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b="1" dirty="0" smtClean="0">
                <a:solidFill>
                  <a:srgbClr val="333333"/>
                </a:solidFill>
                <a:latin typeface="Georgia" panose="02040502050405020303" pitchFamily="18" charset="0"/>
              </a:rPr>
              <a:t>Validation Set: 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A set of examples used to tune the architecture of a classifier and estimate the error.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b="1" dirty="0" smtClean="0">
                <a:solidFill>
                  <a:srgbClr val="333333"/>
                </a:solidFill>
                <a:latin typeface="Georgia" panose="02040502050405020303" pitchFamily="18" charset="0"/>
              </a:rPr>
              <a:t>Test Set: 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Used only to assess the performance of a module. It is never used during the training process so that the error on the test set provides an unbiased estimate of the generalization error.</a:t>
            </a:r>
            <a:endParaRPr lang="en-US" alt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5124" name="AutoShape 3" descr="https://encrypted-tbn0.gstatic.com/images?q=tbn:ANd9GcQ4ixOTslF7GzOCLdF-OuuWrazuRVBKJlIwBJtxLsnDLjz98Ru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5" name="AutoShape 5" descr="https://encrypted-tbn0.gstatic.com/images?q=tbn:ANd9GcQ4ixOTslF7GzOCLdF-OuuWrazuRVBKJlIwBJtxLsnDLjz98Ru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873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idx="1"/>
          </p:nvPr>
        </p:nvSpPr>
        <p:spPr>
          <a:xfrm>
            <a:off x="328612" y="1953122"/>
            <a:ext cx="11401425" cy="4222900"/>
          </a:xfrm>
        </p:spPr>
        <p:txBody>
          <a:bodyPr vert="horz" wrap="square" lIns="0" tIns="0" rIns="317400" bIns="158700" rtlCol="0" anchor="ctr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Classification:</a:t>
            </a:r>
          </a:p>
          <a:p>
            <a:pPr marL="749808" lvl="1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Divides sample in classes.</a:t>
            </a:r>
          </a:p>
          <a:p>
            <a:pPr marL="749808" lvl="1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Uses a trained set of previously labeled data.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 smtClean="0">
                <a:solidFill>
                  <a:srgbClr val="333333"/>
                </a:solidFill>
                <a:latin typeface="Georgia" panose="02040502050405020303" pitchFamily="18" charset="0"/>
              </a:rPr>
              <a:t>Clustering:</a:t>
            </a:r>
          </a:p>
          <a:p>
            <a:pPr marL="749808" lvl="1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Partitioning of a data set into subsets(clusters) so that data in each subset ideally share some common characteristics. 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5124" name="AutoShape 3" descr="https://encrypted-tbn0.gstatic.com/images?q=tbn:ANd9GcQ4ixOTslF7GzOCLdF-OuuWrazuRVBKJlIwBJtxLsnDLjz98Ru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5" name="AutoShape 5" descr="https://encrypted-tbn0.gstatic.com/images?q=tbn:ANd9GcQ4ixOTslF7GzOCLdF-OuuWrazuRVBKJlIwBJtxLsnDLjz98Ru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71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 b="1" smtClean="0">
                <a:latin typeface="TiffanyEF-MediumItalic" pitchFamily="50" charset="0"/>
              </a:rPr>
              <a:t>Classification</a:t>
            </a:r>
          </a:p>
        </p:txBody>
      </p:sp>
      <p:sp>
        <p:nvSpPr>
          <p:cNvPr id="5123" name="Rectangle 1"/>
          <p:cNvSpPr>
            <a:spLocks noGrp="1" noChangeArrowheads="1"/>
          </p:cNvSpPr>
          <p:nvPr>
            <p:ph idx="1"/>
          </p:nvPr>
        </p:nvSpPr>
        <p:spPr>
          <a:xfrm>
            <a:off x="212436" y="1424608"/>
            <a:ext cx="11600873" cy="1452911"/>
          </a:xfrm>
        </p:spPr>
        <p:txBody>
          <a:bodyPr vert="horz" wrap="square" lIns="0" tIns="0" rIns="317400" bIns="158700" rtlCol="0" anchor="ctr">
            <a:spAutoFit/>
          </a:bodyPr>
          <a:lstStyle/>
          <a:p>
            <a:pPr marL="285750" indent="-285750">
              <a:spcBef>
                <a:spcPct val="0"/>
              </a:spcBef>
              <a:buFontTx/>
              <a:buChar char="•"/>
            </a:pP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Suppose </a:t>
            </a: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you have a basket filled with some fresh 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fruits.  </a:t>
            </a: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Your task is to arrange the same type of fruits at one place.</a:t>
            </a: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 Suppose the fruits are </a:t>
            </a:r>
            <a:r>
              <a:rPr lang="en-US" altLang="en-US" sz="2800" b="1" dirty="0">
                <a:solidFill>
                  <a:srgbClr val="333333"/>
                </a:solidFill>
                <a:latin typeface="Georgia" panose="02040502050405020303" pitchFamily="18" charset="0"/>
              </a:rPr>
              <a:t>apple, banana, cherry, grape etc.</a:t>
            </a:r>
            <a:endParaRPr lang="en-US" alt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5124" name="AutoShape 3" descr="https://encrypted-tbn0.gstatic.com/images?q=tbn:ANd9GcQ4ixOTslF7GzOCLdF-OuuWrazuRVBKJlIwBJtxLsnDLjz98Ru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5" name="AutoShape 5" descr="https://encrypted-tbn0.gstatic.com/images?q=tbn:ANd9GcQ4ixOTslF7GzOCLdF-OuuWrazuRVBKJlIwBJtxLsnDLjz98Ru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126" name="Picture 7" descr="http://player.slideplayer.com/11/3238773/data/images/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69997"/>
            <a:ext cx="9227127" cy="359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3877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18306" y="1756789"/>
            <a:ext cx="11355388" cy="44053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already know from your previous work that, the shape of each and every fruit, so it is easy to arrange the same type of fruits at one place.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your previous work is called as </a:t>
            </a:r>
            <a:r>
              <a:rPr lang="en-US" alt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(train data).</a:t>
            </a:r>
            <a:endParaRPr lang="en-US" alt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already learn the things from train data, i.e. if some fruit have so and so features it is grape, like that for each and every fruit</a:t>
            </a:r>
            <a:r>
              <a:rPr lang="en-US" alt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ffanyEF-MediumItalic" pitchFamily="50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408924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157168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ffanyEF-MediumItalic" pitchFamily="50" charset="0"/>
              </a:rPr>
              <a:t>Clustering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585912"/>
            <a:ext cx="12192000" cy="52720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In this, you don't  know any thing about these fruits, you are first time seeing them.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So how will you arrange the same type of fruits?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You will take one fruit and you will select any physical character of that particular fruit. E.g. color/shape.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Then you will arrange them based on color, then the  groups will be 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something </a:t>
            </a: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like this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:</a:t>
            </a:r>
            <a:endParaRPr lang="en-US" alt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RED COLOR GROUP: apples &amp; cherry.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GREEN COLOR GROUP: bananas &amp; grapes</a:t>
            </a:r>
            <a:r>
              <a:rPr lang="en-US" altLang="en-US" sz="28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.</a:t>
            </a:r>
            <a:endParaRPr lang="en-US" alt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259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81132" y="100016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ffanyEF-MediumItalic" pitchFamily="50" charset="0"/>
              </a:rPr>
              <a:t>Clustering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97769" y="1585913"/>
            <a:ext cx="9796462" cy="4754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You can take another physical character as size, so the groups will be some thing like this:</a:t>
            </a:r>
            <a:b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alt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RED COLOR AND BIG SIZE: apple.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RED COLOR AND SMALL SIZE: cherry fruits.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GREEN COLOR AND BIG SIZE: bananas.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GREEN COLOR AND SMALL SIZE: grapes.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518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1083</Words>
  <Application>Microsoft Office PowerPoint</Application>
  <PresentationFormat>Widescreen</PresentationFormat>
  <Paragraphs>152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Corbel</vt:lpstr>
      <vt:lpstr>Georgia</vt:lpstr>
      <vt:lpstr>TiffanyEF-MediumItalic</vt:lpstr>
      <vt:lpstr>Times New Roman</vt:lpstr>
      <vt:lpstr>Wingdings</vt:lpstr>
      <vt:lpstr>Wingdings 2</vt:lpstr>
      <vt:lpstr>Wingdings 3</vt:lpstr>
      <vt:lpstr>Module</vt:lpstr>
      <vt:lpstr>MODULE-3: UNSUPERVISED LEARNING</vt:lpstr>
      <vt:lpstr>Contents:</vt:lpstr>
      <vt:lpstr>Classification &amp; Clustering</vt:lpstr>
      <vt:lpstr>Datasets</vt:lpstr>
      <vt:lpstr>PowerPoint Presentation</vt:lpstr>
      <vt:lpstr>Classification</vt:lpstr>
      <vt:lpstr>Classification</vt:lpstr>
      <vt:lpstr>Clustering</vt:lpstr>
      <vt:lpstr>Clustering</vt:lpstr>
      <vt:lpstr>PowerPoint Presentation</vt:lpstr>
      <vt:lpstr>Based on shape</vt:lpstr>
      <vt:lpstr>Based on Color</vt:lpstr>
      <vt:lpstr>PowerPoint Presentation</vt:lpstr>
      <vt:lpstr>PowerPoint Presentation</vt:lpstr>
      <vt:lpstr>PowerPoint Presentation</vt:lpstr>
      <vt:lpstr>PowerPoint Presentation</vt:lpstr>
      <vt:lpstr>UNSUPERVISED LEARNING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Disadvantages</vt:lpstr>
      <vt:lpstr>ART: ADAPTIVE RESONANCE THEORY</vt:lpstr>
      <vt:lpstr>ART: CONTINUED…</vt:lpstr>
      <vt:lpstr>ART: CONTINUED…</vt:lpstr>
      <vt:lpstr>ART: CONTINUED…</vt:lpstr>
      <vt:lpstr>ART: CONTINUED…</vt:lpstr>
      <vt:lpstr>ART: TYPES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NETWORKS</dc:title>
  <dc:creator>Nandinee</dc:creator>
  <cp:lastModifiedBy>Nandini</cp:lastModifiedBy>
  <cp:revision>143</cp:revision>
  <dcterms:created xsi:type="dcterms:W3CDTF">2017-02-06T16:31:04Z</dcterms:created>
  <dcterms:modified xsi:type="dcterms:W3CDTF">2024-02-22T04:59:22Z</dcterms:modified>
</cp:coreProperties>
</file>