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Lst>
  <p:sldSz cx="18288000" cy="10287000"/>
  <p:notesSz cx="6858000" cy="9144000"/>
  <p:embeddedFontLst>
    <p:embeddedFont>
      <p:font typeface="Public Sans Bold" charset="1" panose="00000000000000000000"/>
      <p:regular r:id="rId13"/>
    </p:embeddedFont>
    <p:embeddedFont>
      <p:font typeface="Playfair Display" charset="1" panose="00000500000000000000"/>
      <p:regular r:id="rId14"/>
    </p:embeddedFont>
    <p:embeddedFont>
      <p:font typeface="Public Sans" charset="1" panose="00000000000000000000"/>
      <p:regular r:id="rId1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fonts/font13.fntdata" Type="http://schemas.openxmlformats.org/officeDocument/2006/relationships/font"/><Relationship Id="rId14" Target="fonts/font14.fntdata" Type="http://schemas.openxmlformats.org/officeDocument/2006/relationships/font"/><Relationship Id="rId15" Target="fonts/font15.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p:cSld>
    <p:bg>
      <p:bgPr>
        <a:solidFill>
          <a:srgbClr val="EFEEE7"/>
        </a:solidFill>
      </p:bgPr>
    </p:bg>
    <p:spTree>
      <p:nvGrpSpPr>
        <p:cNvPr id="1" name=""/>
        <p:cNvGrpSpPr/>
        <p:nvPr/>
      </p:nvGrpSpPr>
      <p:grpSpPr>
        <a:xfrm>
          <a:off x="0" y="0"/>
          <a:ext cx="0" cy="0"/>
          <a:chOff x="0" y="0"/>
          <a:chExt cx="0" cy="0"/>
        </a:xfrm>
      </p:grpSpPr>
      <p:sp>
        <p:nvSpPr>
          <p:cNvPr name="AutoShape 2" id="2"/>
          <p:cNvSpPr/>
          <p:nvPr/>
        </p:nvSpPr>
        <p:spPr>
          <a:xfrm flipV="true">
            <a:off x="1028706" y="4514765"/>
            <a:ext cx="16230594" cy="38509"/>
          </a:xfrm>
          <a:prstGeom prst="line">
            <a:avLst/>
          </a:prstGeom>
          <a:ln cap="flat" w="9525">
            <a:solidFill>
              <a:srgbClr val="2B2C30"/>
            </a:solidFill>
            <a:prstDash val="solid"/>
            <a:headEnd type="none" len="sm" w="sm"/>
            <a:tailEnd type="none" len="sm" w="sm"/>
          </a:ln>
        </p:spPr>
      </p:sp>
      <p:sp>
        <p:nvSpPr>
          <p:cNvPr name="TextBox 3" id="3"/>
          <p:cNvSpPr txBox="true"/>
          <p:nvPr/>
        </p:nvSpPr>
        <p:spPr>
          <a:xfrm rot="0">
            <a:off x="1006882" y="4776417"/>
            <a:ext cx="16230600" cy="322845"/>
          </a:xfrm>
          <a:prstGeom prst="rect">
            <a:avLst/>
          </a:prstGeom>
        </p:spPr>
        <p:txBody>
          <a:bodyPr anchor="t" rtlCol="false" tIns="0" lIns="0" bIns="0" rIns="0">
            <a:spAutoFit/>
          </a:bodyPr>
          <a:lstStyle/>
          <a:p>
            <a:pPr algn="l">
              <a:lnSpc>
                <a:spcPts val="2680"/>
              </a:lnSpc>
              <a:spcBef>
                <a:spcPct val="0"/>
              </a:spcBef>
            </a:pPr>
            <a:r>
              <a:rPr lang="en-US" b="true" sz="1914" spc="434">
                <a:solidFill>
                  <a:srgbClr val="2B2C30"/>
                </a:solidFill>
                <a:latin typeface="Public Sans Bold"/>
                <a:ea typeface="Public Sans Bold"/>
                <a:cs typeface="Public Sans Bold"/>
                <a:sym typeface="Public Sans Bold"/>
              </a:rPr>
              <a:t>THE PROJECT AIMS TO DETECT WHETHER MEDIA IS REAL OR FAKE USING DEEP LEARNING</a:t>
            </a:r>
          </a:p>
        </p:txBody>
      </p:sp>
      <p:sp>
        <p:nvSpPr>
          <p:cNvPr name="TextBox 4" id="4"/>
          <p:cNvSpPr txBox="true"/>
          <p:nvPr/>
        </p:nvSpPr>
        <p:spPr>
          <a:xfrm rot="0">
            <a:off x="850974" y="2543730"/>
            <a:ext cx="16408332" cy="1872770"/>
          </a:xfrm>
          <a:prstGeom prst="rect">
            <a:avLst/>
          </a:prstGeom>
        </p:spPr>
        <p:txBody>
          <a:bodyPr anchor="t" rtlCol="false" tIns="0" lIns="0" bIns="0" rIns="0">
            <a:spAutoFit/>
          </a:bodyPr>
          <a:lstStyle/>
          <a:p>
            <a:pPr algn="l">
              <a:lnSpc>
                <a:spcPts val="13795"/>
              </a:lnSpc>
            </a:pPr>
            <a:r>
              <a:rPr lang="en-US" sz="15159" spc="75">
                <a:solidFill>
                  <a:srgbClr val="2B2C30"/>
                </a:solidFill>
                <a:latin typeface="Playfair Display"/>
                <a:ea typeface="Playfair Display"/>
                <a:cs typeface="Playfair Display"/>
                <a:sym typeface="Playfair Display"/>
              </a:rPr>
              <a:t>Deepfake Detector</a:t>
            </a:r>
          </a:p>
        </p:txBody>
      </p:sp>
      <p:sp>
        <p:nvSpPr>
          <p:cNvPr name="TextBox 5" id="5"/>
          <p:cNvSpPr txBox="true"/>
          <p:nvPr/>
        </p:nvSpPr>
        <p:spPr>
          <a:xfrm rot="0">
            <a:off x="1016407" y="8917305"/>
            <a:ext cx="7862435" cy="426720"/>
          </a:xfrm>
          <a:prstGeom prst="rect">
            <a:avLst/>
          </a:prstGeom>
        </p:spPr>
        <p:txBody>
          <a:bodyPr anchor="t" rtlCol="false" tIns="0" lIns="0" bIns="0" rIns="0">
            <a:spAutoFit/>
          </a:bodyPr>
          <a:lstStyle/>
          <a:p>
            <a:pPr algn="l">
              <a:lnSpc>
                <a:spcPts val="3450"/>
              </a:lnSpc>
            </a:pPr>
            <a:r>
              <a:rPr lang="en-US" sz="2300">
                <a:solidFill>
                  <a:srgbClr val="2B2C30"/>
                </a:solidFill>
                <a:latin typeface="Public Sans"/>
                <a:ea typeface="Public Sans"/>
                <a:cs typeface="Public Sans"/>
                <a:sym typeface="Public Sans"/>
              </a:rPr>
              <a:t>VIRAJ SAWANT</a:t>
            </a:r>
          </a:p>
        </p:txBody>
      </p:sp>
    </p:spTree>
  </p:cSld>
  <p:clrMapOvr>
    <a:masterClrMapping/>
  </p:clrMapOvr>
</p:sld>
</file>

<file path=ppt/slides/slide2.xml><?xml version="1.0" encoding="utf-8"?>
<p:sld xmlns:p="http://schemas.openxmlformats.org/presentationml/2006/main" xmlns:a="http://schemas.openxmlformats.org/drawingml/2006/main">
  <p:cSld>
    <p:bg>
      <p:bgPr>
        <a:solidFill>
          <a:srgbClr val="EFEEE7"/>
        </a:solidFill>
      </p:bgPr>
    </p:bg>
    <p:spTree>
      <p:nvGrpSpPr>
        <p:cNvPr id="1" name=""/>
        <p:cNvGrpSpPr/>
        <p:nvPr/>
      </p:nvGrpSpPr>
      <p:grpSpPr>
        <a:xfrm>
          <a:off x="0" y="0"/>
          <a:ext cx="0" cy="0"/>
          <a:chOff x="0" y="0"/>
          <a:chExt cx="0" cy="0"/>
        </a:xfrm>
      </p:grpSpPr>
      <p:sp>
        <p:nvSpPr>
          <p:cNvPr name="TextBox 2" id="2"/>
          <p:cNvSpPr txBox="true"/>
          <p:nvPr/>
        </p:nvSpPr>
        <p:spPr>
          <a:xfrm rot="0">
            <a:off x="1016407" y="1490309"/>
            <a:ext cx="9509685" cy="5222235"/>
          </a:xfrm>
          <a:prstGeom prst="rect">
            <a:avLst/>
          </a:prstGeom>
        </p:spPr>
        <p:txBody>
          <a:bodyPr anchor="t" rtlCol="false" tIns="0" lIns="0" bIns="0" rIns="0">
            <a:spAutoFit/>
          </a:bodyPr>
          <a:lstStyle/>
          <a:p>
            <a:pPr algn="l">
              <a:lnSpc>
                <a:spcPts val="4615"/>
              </a:lnSpc>
            </a:pPr>
            <a:r>
              <a:rPr lang="en-US" sz="3550" spc="17">
                <a:solidFill>
                  <a:srgbClr val="2B2C30"/>
                </a:solidFill>
                <a:latin typeface="Playfair Display"/>
                <a:ea typeface="Playfair Display"/>
                <a:cs typeface="Playfair Display"/>
                <a:sym typeface="Playfair Display"/>
              </a:rPr>
              <a:t>Deepfakes are synthetic videos or images generated using AI, where a person’s face or voice is swapped or altered. These are often indistinguishable from real media and can be misused for spreading fake news, political manipulation, or cyber fraud. Our project focuses on building a system to automatically detect such manipulated content using deep learning techniques.</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EFEEE7"/>
        </a:solidFill>
      </p:bgPr>
    </p:bg>
    <p:spTree>
      <p:nvGrpSpPr>
        <p:cNvPr id="1" name=""/>
        <p:cNvGrpSpPr/>
        <p:nvPr/>
      </p:nvGrpSpPr>
      <p:grpSpPr>
        <a:xfrm>
          <a:off x="0" y="0"/>
          <a:ext cx="0" cy="0"/>
          <a:chOff x="0" y="0"/>
          <a:chExt cx="0" cy="0"/>
        </a:xfrm>
      </p:grpSpPr>
      <p:sp>
        <p:nvSpPr>
          <p:cNvPr name="Freeform 2" id="2"/>
          <p:cNvSpPr/>
          <p:nvPr/>
        </p:nvSpPr>
        <p:spPr>
          <a:xfrm flipH="false" flipV="false" rot="0">
            <a:off x="16701746" y="8616481"/>
            <a:ext cx="535737" cy="727544"/>
          </a:xfrm>
          <a:custGeom>
            <a:avLst/>
            <a:gdLst/>
            <a:ahLst/>
            <a:cxnLst/>
            <a:rect r="r" b="b" t="t" l="l"/>
            <a:pathLst>
              <a:path h="727544" w="535737">
                <a:moveTo>
                  <a:pt x="0" y="0"/>
                </a:moveTo>
                <a:lnTo>
                  <a:pt x="535736" y="0"/>
                </a:lnTo>
                <a:lnTo>
                  <a:pt x="535736" y="727544"/>
                </a:lnTo>
                <a:lnTo>
                  <a:pt x="0" y="72754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4990680" y="8630746"/>
            <a:ext cx="1682491" cy="713279"/>
          </a:xfrm>
          <a:prstGeom prst="rect">
            <a:avLst/>
          </a:prstGeom>
        </p:spPr>
        <p:txBody>
          <a:bodyPr anchor="t" rtlCol="false" tIns="0" lIns="0" bIns="0" rIns="0">
            <a:spAutoFit/>
          </a:bodyPr>
          <a:lstStyle/>
          <a:p>
            <a:pPr algn="l">
              <a:lnSpc>
                <a:spcPts val="2717"/>
              </a:lnSpc>
            </a:pPr>
            <a:r>
              <a:rPr lang="en-US" sz="2986" spc="14">
                <a:solidFill>
                  <a:srgbClr val="2B2C30"/>
                </a:solidFill>
                <a:latin typeface="Playfair Display"/>
                <a:ea typeface="Playfair Display"/>
                <a:cs typeface="Playfair Display"/>
                <a:sym typeface="Playfair Display"/>
              </a:rPr>
              <a:t>Ingoude Company</a:t>
            </a:r>
          </a:p>
        </p:txBody>
      </p:sp>
      <p:sp>
        <p:nvSpPr>
          <p:cNvPr name="TextBox 4" id="4"/>
          <p:cNvSpPr txBox="true"/>
          <p:nvPr/>
        </p:nvSpPr>
        <p:spPr>
          <a:xfrm rot="0">
            <a:off x="1028700" y="2068524"/>
            <a:ext cx="12153521" cy="7189776"/>
          </a:xfrm>
          <a:prstGeom prst="rect">
            <a:avLst/>
          </a:prstGeom>
        </p:spPr>
        <p:txBody>
          <a:bodyPr anchor="t" rtlCol="false" tIns="0" lIns="0" bIns="0" rIns="0">
            <a:spAutoFit/>
          </a:bodyPr>
          <a:lstStyle/>
          <a:p>
            <a:pPr algn="l" marL="977401" indent="-488700" lvl="1">
              <a:lnSpc>
                <a:spcPts val="5885"/>
              </a:lnSpc>
              <a:buFont typeface="Arial"/>
              <a:buChar char="•"/>
            </a:pPr>
            <a:r>
              <a:rPr lang="en-US" sz="4527" spc="22">
                <a:solidFill>
                  <a:srgbClr val="2B2C30"/>
                </a:solidFill>
                <a:latin typeface="Playfair Display"/>
                <a:ea typeface="Playfair Display"/>
                <a:cs typeface="Playfair Display"/>
                <a:sym typeface="Playfair Display"/>
              </a:rPr>
              <a:t>Collected dataset containing real and fake samples.</a:t>
            </a:r>
          </a:p>
          <a:p>
            <a:pPr algn="l" marL="977401" indent="-488700" lvl="1">
              <a:lnSpc>
                <a:spcPts val="5885"/>
              </a:lnSpc>
              <a:buFont typeface="Arial"/>
              <a:buChar char="•"/>
            </a:pPr>
            <a:r>
              <a:rPr lang="en-US" sz="4527" spc="22">
                <a:solidFill>
                  <a:srgbClr val="2B2C30"/>
                </a:solidFill>
                <a:latin typeface="Playfair Display"/>
                <a:ea typeface="Playfair Display"/>
                <a:cs typeface="Playfair Display"/>
                <a:sym typeface="Playfair Display"/>
              </a:rPr>
              <a:t>Preprocessed frames: resized, normalized, and converted to grayscale.</a:t>
            </a:r>
          </a:p>
          <a:p>
            <a:pPr algn="l" marL="977401" indent="-488700" lvl="1">
              <a:lnSpc>
                <a:spcPts val="5885"/>
              </a:lnSpc>
              <a:buFont typeface="Arial"/>
              <a:buChar char="•"/>
            </a:pPr>
            <a:r>
              <a:rPr lang="en-US" sz="4527" spc="22">
                <a:solidFill>
                  <a:srgbClr val="2B2C30"/>
                </a:solidFill>
                <a:latin typeface="Playfair Display"/>
                <a:ea typeface="Playfair Display"/>
                <a:cs typeface="Playfair Display"/>
                <a:sym typeface="Playfair Display"/>
              </a:rPr>
              <a:t>Built a CNN model for binary classification.</a:t>
            </a:r>
          </a:p>
          <a:p>
            <a:pPr algn="l" marL="977401" indent="-488700" lvl="1">
              <a:lnSpc>
                <a:spcPts val="5885"/>
              </a:lnSpc>
              <a:buFont typeface="Arial"/>
              <a:buChar char="•"/>
            </a:pPr>
            <a:r>
              <a:rPr lang="en-US" sz="4527" spc="22">
                <a:solidFill>
                  <a:srgbClr val="2B2C30"/>
                </a:solidFill>
                <a:latin typeface="Playfair Display"/>
                <a:ea typeface="Playfair Display"/>
                <a:cs typeface="Playfair Display"/>
                <a:sym typeface="Playfair Display"/>
              </a:rPr>
              <a:t>Split dataset into training and testing sets.</a:t>
            </a:r>
          </a:p>
          <a:p>
            <a:pPr algn="l" marL="977401" indent="-488700" lvl="1">
              <a:lnSpc>
                <a:spcPts val="5885"/>
              </a:lnSpc>
              <a:buFont typeface="Arial"/>
              <a:buChar char="•"/>
            </a:pPr>
            <a:r>
              <a:rPr lang="en-US" sz="4527" spc="22">
                <a:solidFill>
                  <a:srgbClr val="2B2C30"/>
                </a:solidFill>
                <a:latin typeface="Playfair Display"/>
                <a:ea typeface="Playfair Display"/>
                <a:cs typeface="Playfair Display"/>
                <a:sym typeface="Playfair Display"/>
              </a:rPr>
              <a:t>Evaluated using metrics like accuracy and precision.</a:t>
            </a:r>
          </a:p>
          <a:p>
            <a:pPr algn="l">
              <a:lnSpc>
                <a:spcPts val="4134"/>
              </a:lnSpc>
            </a:pPr>
          </a:p>
        </p:txBody>
      </p:sp>
      <p:sp>
        <p:nvSpPr>
          <p:cNvPr name="TextBox 5" id="5"/>
          <p:cNvSpPr txBox="true"/>
          <p:nvPr/>
        </p:nvSpPr>
        <p:spPr>
          <a:xfrm rot="0">
            <a:off x="1006871" y="942975"/>
            <a:ext cx="16230600" cy="651099"/>
          </a:xfrm>
          <a:prstGeom prst="rect">
            <a:avLst/>
          </a:prstGeom>
        </p:spPr>
        <p:txBody>
          <a:bodyPr anchor="t" rtlCol="false" tIns="0" lIns="0" bIns="0" rIns="0">
            <a:spAutoFit/>
          </a:bodyPr>
          <a:lstStyle/>
          <a:p>
            <a:pPr algn="l">
              <a:lnSpc>
                <a:spcPts val="5200"/>
              </a:lnSpc>
              <a:spcBef>
                <a:spcPct val="0"/>
              </a:spcBef>
            </a:pPr>
            <a:r>
              <a:rPr lang="en-US" b="true" sz="3714" spc="843">
                <a:solidFill>
                  <a:srgbClr val="2B2C30"/>
                </a:solidFill>
                <a:latin typeface="Public Sans Bold"/>
                <a:ea typeface="Public Sans Bold"/>
                <a:cs typeface="Public Sans Bold"/>
                <a:sym typeface="Public Sans Bold"/>
              </a:rPr>
              <a:t>METHODOLOGY</a:t>
            </a:r>
          </a:p>
        </p:txBody>
      </p:sp>
      <p:sp>
        <p:nvSpPr>
          <p:cNvPr name="AutoShape 6" id="6"/>
          <p:cNvSpPr/>
          <p:nvPr/>
        </p:nvSpPr>
        <p:spPr>
          <a:xfrm flipV="true">
            <a:off x="1028695" y="1760761"/>
            <a:ext cx="16230594" cy="38509"/>
          </a:xfrm>
          <a:prstGeom prst="line">
            <a:avLst/>
          </a:prstGeom>
          <a:ln cap="flat" w="9525">
            <a:solidFill>
              <a:srgbClr val="2B2C30"/>
            </a:solidFill>
            <a:prstDash val="solid"/>
            <a:headEnd type="none" len="sm" w="sm"/>
            <a:tailEnd type="none" len="sm" w="sm"/>
          </a:ln>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EFEEE7"/>
        </a:solidFill>
      </p:bgPr>
    </p:bg>
    <p:spTree>
      <p:nvGrpSpPr>
        <p:cNvPr id="1" name=""/>
        <p:cNvGrpSpPr/>
        <p:nvPr/>
      </p:nvGrpSpPr>
      <p:grpSpPr>
        <a:xfrm>
          <a:off x="0" y="0"/>
          <a:ext cx="0" cy="0"/>
          <a:chOff x="0" y="0"/>
          <a:chExt cx="0" cy="0"/>
        </a:xfrm>
      </p:grpSpPr>
      <p:sp>
        <p:nvSpPr>
          <p:cNvPr name="AutoShape 2" id="2"/>
          <p:cNvSpPr/>
          <p:nvPr/>
        </p:nvSpPr>
        <p:spPr>
          <a:xfrm flipV="true">
            <a:off x="1028695" y="1760761"/>
            <a:ext cx="16230594" cy="38509"/>
          </a:xfrm>
          <a:prstGeom prst="line">
            <a:avLst/>
          </a:prstGeom>
          <a:ln cap="flat" w="9525">
            <a:solidFill>
              <a:srgbClr val="2B2C30"/>
            </a:solidFill>
            <a:prstDash val="solid"/>
            <a:headEnd type="none" len="sm" w="sm"/>
            <a:tailEnd type="none" len="sm" w="sm"/>
          </a:ln>
        </p:spPr>
      </p:sp>
      <p:sp>
        <p:nvSpPr>
          <p:cNvPr name="Freeform 3" id="3"/>
          <p:cNvSpPr/>
          <p:nvPr/>
        </p:nvSpPr>
        <p:spPr>
          <a:xfrm flipH="false" flipV="false" rot="0">
            <a:off x="12179523" y="1965957"/>
            <a:ext cx="3757157" cy="8015268"/>
          </a:xfrm>
          <a:custGeom>
            <a:avLst/>
            <a:gdLst/>
            <a:ahLst/>
            <a:cxnLst/>
            <a:rect r="r" b="b" t="t" l="l"/>
            <a:pathLst>
              <a:path h="8015268" w="3757157">
                <a:moveTo>
                  <a:pt x="0" y="0"/>
                </a:moveTo>
                <a:lnTo>
                  <a:pt x="3757157" y="0"/>
                </a:lnTo>
                <a:lnTo>
                  <a:pt x="3757157" y="8015269"/>
                </a:lnTo>
                <a:lnTo>
                  <a:pt x="0" y="8015269"/>
                </a:lnTo>
                <a:lnTo>
                  <a:pt x="0" y="0"/>
                </a:lnTo>
                <a:close/>
              </a:path>
            </a:pathLst>
          </a:custGeom>
          <a:blipFill>
            <a:blip r:embed="rId2"/>
            <a:stretch>
              <a:fillRect l="0" t="0" r="0" b="0"/>
            </a:stretch>
          </a:blipFill>
        </p:spPr>
      </p:sp>
      <p:sp>
        <p:nvSpPr>
          <p:cNvPr name="TextBox 4" id="4"/>
          <p:cNvSpPr txBox="true"/>
          <p:nvPr/>
        </p:nvSpPr>
        <p:spPr>
          <a:xfrm rot="0">
            <a:off x="1028700" y="2097099"/>
            <a:ext cx="7941400" cy="3717262"/>
          </a:xfrm>
          <a:prstGeom prst="rect">
            <a:avLst/>
          </a:prstGeom>
        </p:spPr>
        <p:txBody>
          <a:bodyPr anchor="t" rtlCol="false" tIns="0" lIns="0" bIns="0" rIns="0">
            <a:spAutoFit/>
          </a:bodyPr>
          <a:lstStyle/>
          <a:p>
            <a:pPr algn="l" marL="638657" indent="-319329" lvl="1">
              <a:lnSpc>
                <a:spcPts val="3845"/>
              </a:lnSpc>
              <a:buFont typeface="Arial"/>
              <a:buChar char="•"/>
            </a:pPr>
            <a:r>
              <a:rPr lang="en-US" sz="2958" spc="14">
                <a:solidFill>
                  <a:srgbClr val="2B2C30"/>
                </a:solidFill>
                <a:latin typeface="Playfair Display"/>
                <a:ea typeface="Playfair Display"/>
                <a:cs typeface="Playfair Display"/>
                <a:sym typeface="Playfair Display"/>
              </a:rPr>
              <a:t>User uploads a video or image.</a:t>
            </a:r>
          </a:p>
          <a:p>
            <a:pPr algn="l" marL="638657" indent="-319329" lvl="1">
              <a:lnSpc>
                <a:spcPts val="3845"/>
              </a:lnSpc>
              <a:buFont typeface="Arial"/>
              <a:buChar char="•"/>
            </a:pPr>
            <a:r>
              <a:rPr lang="en-US" sz="2958" spc="14">
                <a:solidFill>
                  <a:srgbClr val="2B2C30"/>
                </a:solidFill>
                <a:latin typeface="Playfair Display"/>
                <a:ea typeface="Playfair Display"/>
                <a:cs typeface="Playfair Display"/>
                <a:sym typeface="Playfair Display"/>
              </a:rPr>
              <a:t>Frames are extracted from video (if applicable).</a:t>
            </a:r>
          </a:p>
          <a:p>
            <a:pPr algn="l" marL="638657" indent="-319329" lvl="1">
              <a:lnSpc>
                <a:spcPts val="3845"/>
              </a:lnSpc>
              <a:buFont typeface="Arial"/>
              <a:buChar char="•"/>
            </a:pPr>
            <a:r>
              <a:rPr lang="en-US" sz="2958" spc="14">
                <a:solidFill>
                  <a:srgbClr val="2B2C30"/>
                </a:solidFill>
                <a:latin typeface="Playfair Display"/>
                <a:ea typeface="Playfair Display"/>
                <a:cs typeface="Playfair Display"/>
                <a:sym typeface="Playfair Display"/>
              </a:rPr>
              <a:t>Images are p</a:t>
            </a:r>
            <a:r>
              <a:rPr lang="en-US" sz="2958" spc="14">
                <a:solidFill>
                  <a:srgbClr val="2B2C30"/>
                </a:solidFill>
                <a:latin typeface="Playfair Display"/>
                <a:ea typeface="Playfair Display"/>
                <a:cs typeface="Playfair Display"/>
                <a:sym typeface="Playfair Display"/>
              </a:rPr>
              <a:t>reprocessed before analysis.</a:t>
            </a:r>
          </a:p>
          <a:p>
            <a:pPr algn="l" marL="638657" indent="-319329" lvl="1">
              <a:lnSpc>
                <a:spcPts val="3845"/>
              </a:lnSpc>
              <a:buFont typeface="Arial"/>
              <a:buChar char="•"/>
            </a:pPr>
            <a:r>
              <a:rPr lang="en-US" sz="2958" spc="14">
                <a:solidFill>
                  <a:srgbClr val="2B2C30"/>
                </a:solidFill>
                <a:latin typeface="Playfair Display"/>
                <a:ea typeface="Playfair Display"/>
                <a:cs typeface="Playfair Display"/>
                <a:sym typeface="Playfair Display"/>
              </a:rPr>
              <a:t>CNN model predicts whether the media is real or fake.</a:t>
            </a:r>
          </a:p>
          <a:p>
            <a:pPr algn="l" marL="638657" indent="-319329" lvl="1">
              <a:lnSpc>
                <a:spcPts val="3845"/>
              </a:lnSpc>
              <a:buFont typeface="Arial"/>
              <a:buChar char="•"/>
            </a:pPr>
            <a:r>
              <a:rPr lang="en-US" sz="2958" spc="14">
                <a:solidFill>
                  <a:srgbClr val="2B2C30"/>
                </a:solidFill>
                <a:latin typeface="Playfair Display"/>
                <a:ea typeface="Playfair Display"/>
                <a:cs typeface="Playfair Display"/>
                <a:sym typeface="Playfair Display"/>
              </a:rPr>
              <a:t>Final result is displayed to the user.</a:t>
            </a:r>
          </a:p>
          <a:p>
            <a:pPr algn="l">
              <a:lnSpc>
                <a:spcPts val="2701"/>
              </a:lnSpc>
            </a:pPr>
          </a:p>
        </p:txBody>
      </p:sp>
      <p:sp>
        <p:nvSpPr>
          <p:cNvPr name="TextBox 5" id="5"/>
          <p:cNvSpPr txBox="true"/>
          <p:nvPr/>
        </p:nvSpPr>
        <p:spPr>
          <a:xfrm rot="0">
            <a:off x="1006871" y="942975"/>
            <a:ext cx="16230600" cy="651099"/>
          </a:xfrm>
          <a:prstGeom prst="rect">
            <a:avLst/>
          </a:prstGeom>
        </p:spPr>
        <p:txBody>
          <a:bodyPr anchor="t" rtlCol="false" tIns="0" lIns="0" bIns="0" rIns="0">
            <a:spAutoFit/>
          </a:bodyPr>
          <a:lstStyle/>
          <a:p>
            <a:pPr algn="l">
              <a:lnSpc>
                <a:spcPts val="5200"/>
              </a:lnSpc>
              <a:spcBef>
                <a:spcPct val="0"/>
              </a:spcBef>
            </a:pPr>
            <a:r>
              <a:rPr lang="en-US" b="true" sz="3714" spc="843">
                <a:solidFill>
                  <a:srgbClr val="2B2C30"/>
                </a:solidFill>
                <a:latin typeface="Public Sans Bold"/>
                <a:ea typeface="Public Sans Bold"/>
                <a:cs typeface="Public Sans Bold"/>
                <a:sym typeface="Public Sans Bold"/>
              </a:rPr>
              <a:t>HOW IT WORKS</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EFEEE7"/>
        </a:solidFill>
      </p:bgPr>
    </p:bg>
    <p:spTree>
      <p:nvGrpSpPr>
        <p:cNvPr id="1" name=""/>
        <p:cNvGrpSpPr/>
        <p:nvPr/>
      </p:nvGrpSpPr>
      <p:grpSpPr>
        <a:xfrm>
          <a:off x="0" y="0"/>
          <a:ext cx="0" cy="0"/>
          <a:chOff x="0" y="0"/>
          <a:chExt cx="0" cy="0"/>
        </a:xfrm>
      </p:grpSpPr>
      <p:sp>
        <p:nvSpPr>
          <p:cNvPr name="Freeform 2" id="2"/>
          <p:cNvSpPr/>
          <p:nvPr/>
        </p:nvSpPr>
        <p:spPr>
          <a:xfrm flipH="false" flipV="false" rot="0">
            <a:off x="16701746" y="8616481"/>
            <a:ext cx="535737" cy="727544"/>
          </a:xfrm>
          <a:custGeom>
            <a:avLst/>
            <a:gdLst/>
            <a:ahLst/>
            <a:cxnLst/>
            <a:rect r="r" b="b" t="t" l="l"/>
            <a:pathLst>
              <a:path h="727544" w="535737">
                <a:moveTo>
                  <a:pt x="0" y="0"/>
                </a:moveTo>
                <a:lnTo>
                  <a:pt x="535736" y="0"/>
                </a:lnTo>
                <a:lnTo>
                  <a:pt x="535736" y="727544"/>
                </a:lnTo>
                <a:lnTo>
                  <a:pt x="0" y="72754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4990680" y="8630746"/>
            <a:ext cx="1682491" cy="713279"/>
          </a:xfrm>
          <a:prstGeom prst="rect">
            <a:avLst/>
          </a:prstGeom>
        </p:spPr>
        <p:txBody>
          <a:bodyPr anchor="t" rtlCol="false" tIns="0" lIns="0" bIns="0" rIns="0">
            <a:spAutoFit/>
          </a:bodyPr>
          <a:lstStyle/>
          <a:p>
            <a:pPr algn="l">
              <a:lnSpc>
                <a:spcPts val="2717"/>
              </a:lnSpc>
            </a:pPr>
            <a:r>
              <a:rPr lang="en-US" sz="2986" spc="14">
                <a:solidFill>
                  <a:srgbClr val="2B2C30"/>
                </a:solidFill>
                <a:latin typeface="Playfair Display"/>
                <a:ea typeface="Playfair Display"/>
                <a:cs typeface="Playfair Display"/>
                <a:sym typeface="Playfair Display"/>
              </a:rPr>
              <a:t>Ingoude Company</a:t>
            </a:r>
          </a:p>
        </p:txBody>
      </p:sp>
      <p:sp>
        <p:nvSpPr>
          <p:cNvPr name="TextBox 4" id="4"/>
          <p:cNvSpPr txBox="true"/>
          <p:nvPr/>
        </p:nvSpPr>
        <p:spPr>
          <a:xfrm rot="0">
            <a:off x="1028700" y="2531680"/>
            <a:ext cx="12153521" cy="6448573"/>
          </a:xfrm>
          <a:prstGeom prst="rect">
            <a:avLst/>
          </a:prstGeom>
        </p:spPr>
        <p:txBody>
          <a:bodyPr anchor="t" rtlCol="false" tIns="0" lIns="0" bIns="0" rIns="0">
            <a:spAutoFit/>
          </a:bodyPr>
          <a:lstStyle/>
          <a:p>
            <a:pPr algn="l" marL="977401" indent="-488700" lvl="1">
              <a:lnSpc>
                <a:spcPts val="5885"/>
              </a:lnSpc>
              <a:buFont typeface="Arial"/>
              <a:buChar char="•"/>
            </a:pPr>
            <a:r>
              <a:rPr lang="en-US" sz="4527" spc="22">
                <a:solidFill>
                  <a:srgbClr val="2B2C30"/>
                </a:solidFill>
                <a:latin typeface="Playfair Display"/>
                <a:ea typeface="Playfair Display"/>
                <a:cs typeface="Playfair Display"/>
                <a:sym typeface="Playfair Display"/>
              </a:rPr>
              <a:t>Python for scripting and model development.</a:t>
            </a:r>
          </a:p>
          <a:p>
            <a:pPr algn="l" marL="977401" indent="-488700" lvl="1">
              <a:lnSpc>
                <a:spcPts val="5885"/>
              </a:lnSpc>
              <a:buFont typeface="Arial"/>
              <a:buChar char="•"/>
            </a:pPr>
            <a:r>
              <a:rPr lang="en-US" sz="4527" spc="22">
                <a:solidFill>
                  <a:srgbClr val="2B2C30"/>
                </a:solidFill>
                <a:latin typeface="Playfair Display"/>
                <a:ea typeface="Playfair Display"/>
                <a:cs typeface="Playfair Display"/>
                <a:sym typeface="Playfair Display"/>
              </a:rPr>
              <a:t>O</a:t>
            </a:r>
            <a:r>
              <a:rPr lang="en-US" sz="4527" spc="22">
                <a:solidFill>
                  <a:srgbClr val="2B2C30"/>
                </a:solidFill>
                <a:latin typeface="Playfair Display"/>
                <a:ea typeface="Playfair Display"/>
                <a:cs typeface="Playfair Display"/>
                <a:sym typeface="Playfair Display"/>
              </a:rPr>
              <a:t>penCV for image/video processing.</a:t>
            </a:r>
          </a:p>
          <a:p>
            <a:pPr algn="l" marL="977401" indent="-488700" lvl="1">
              <a:lnSpc>
                <a:spcPts val="5885"/>
              </a:lnSpc>
              <a:buFont typeface="Arial"/>
              <a:buChar char="•"/>
            </a:pPr>
            <a:r>
              <a:rPr lang="en-US" sz="4527" spc="22">
                <a:solidFill>
                  <a:srgbClr val="2B2C30"/>
                </a:solidFill>
                <a:latin typeface="Playfair Display"/>
                <a:ea typeface="Playfair Display"/>
                <a:cs typeface="Playfair Display"/>
                <a:sym typeface="Playfair Display"/>
              </a:rPr>
              <a:t>N</a:t>
            </a:r>
            <a:r>
              <a:rPr lang="en-US" sz="4527" spc="22">
                <a:solidFill>
                  <a:srgbClr val="2B2C30"/>
                </a:solidFill>
                <a:latin typeface="Playfair Display"/>
                <a:ea typeface="Playfair Display"/>
                <a:cs typeface="Playfair Display"/>
                <a:sym typeface="Playfair Display"/>
              </a:rPr>
              <a:t>umPy &amp; Pandas for data handling.</a:t>
            </a:r>
          </a:p>
          <a:p>
            <a:pPr algn="l" marL="977401" indent="-488700" lvl="1">
              <a:lnSpc>
                <a:spcPts val="5885"/>
              </a:lnSpc>
              <a:buFont typeface="Arial"/>
              <a:buChar char="•"/>
            </a:pPr>
            <a:r>
              <a:rPr lang="en-US" sz="4527" spc="22">
                <a:solidFill>
                  <a:srgbClr val="2B2C30"/>
                </a:solidFill>
                <a:latin typeface="Playfair Display"/>
                <a:ea typeface="Playfair Display"/>
                <a:cs typeface="Playfair Display"/>
                <a:sym typeface="Playfair Display"/>
              </a:rPr>
              <a:t>TensorF</a:t>
            </a:r>
            <a:r>
              <a:rPr lang="en-US" sz="4527" spc="22">
                <a:solidFill>
                  <a:srgbClr val="2B2C30"/>
                </a:solidFill>
                <a:latin typeface="Playfair Display"/>
                <a:ea typeface="Playfair Display"/>
                <a:cs typeface="Playfair Display"/>
                <a:sym typeface="Playfair Display"/>
              </a:rPr>
              <a:t>low/Keras for building the CNN model.</a:t>
            </a:r>
          </a:p>
          <a:p>
            <a:pPr algn="l" marL="977401" indent="-488700" lvl="1">
              <a:lnSpc>
                <a:spcPts val="5885"/>
              </a:lnSpc>
              <a:buFont typeface="Arial"/>
              <a:buChar char="•"/>
            </a:pPr>
            <a:r>
              <a:rPr lang="en-US" sz="4527" spc="22">
                <a:solidFill>
                  <a:srgbClr val="2B2C30"/>
                </a:solidFill>
                <a:latin typeface="Playfair Display"/>
                <a:ea typeface="Playfair Display"/>
                <a:cs typeface="Playfair Display"/>
                <a:sym typeface="Playfair Display"/>
              </a:rPr>
              <a:t>(Option</a:t>
            </a:r>
            <a:r>
              <a:rPr lang="en-US" sz="4527" spc="22">
                <a:solidFill>
                  <a:srgbClr val="2B2C30"/>
                </a:solidFill>
                <a:latin typeface="Playfair Display"/>
                <a:ea typeface="Playfair Display"/>
                <a:cs typeface="Playfair Display"/>
                <a:sym typeface="Playfair Display"/>
              </a:rPr>
              <a:t>al) Flask for web interface.</a:t>
            </a:r>
          </a:p>
          <a:p>
            <a:pPr algn="l">
              <a:lnSpc>
                <a:spcPts val="5885"/>
              </a:lnSpc>
            </a:pPr>
          </a:p>
          <a:p>
            <a:pPr algn="l">
              <a:lnSpc>
                <a:spcPts val="4134"/>
              </a:lnSpc>
            </a:pPr>
          </a:p>
        </p:txBody>
      </p:sp>
      <p:sp>
        <p:nvSpPr>
          <p:cNvPr name="TextBox 5" id="5"/>
          <p:cNvSpPr txBox="true"/>
          <p:nvPr/>
        </p:nvSpPr>
        <p:spPr>
          <a:xfrm rot="0">
            <a:off x="1006871" y="942975"/>
            <a:ext cx="16230600" cy="651099"/>
          </a:xfrm>
          <a:prstGeom prst="rect">
            <a:avLst/>
          </a:prstGeom>
        </p:spPr>
        <p:txBody>
          <a:bodyPr anchor="t" rtlCol="false" tIns="0" lIns="0" bIns="0" rIns="0">
            <a:spAutoFit/>
          </a:bodyPr>
          <a:lstStyle/>
          <a:p>
            <a:pPr algn="l">
              <a:lnSpc>
                <a:spcPts val="5200"/>
              </a:lnSpc>
              <a:spcBef>
                <a:spcPct val="0"/>
              </a:spcBef>
            </a:pPr>
            <a:r>
              <a:rPr lang="en-US" b="true" sz="3714" spc="843">
                <a:solidFill>
                  <a:srgbClr val="2B2C30"/>
                </a:solidFill>
                <a:latin typeface="Public Sans Bold"/>
                <a:ea typeface="Public Sans Bold"/>
                <a:cs typeface="Public Sans Bold"/>
                <a:sym typeface="Public Sans Bold"/>
              </a:rPr>
              <a:t>TECHNOLOGIES USED</a:t>
            </a:r>
          </a:p>
        </p:txBody>
      </p:sp>
      <p:sp>
        <p:nvSpPr>
          <p:cNvPr name="AutoShape 6" id="6"/>
          <p:cNvSpPr/>
          <p:nvPr/>
        </p:nvSpPr>
        <p:spPr>
          <a:xfrm flipV="true">
            <a:off x="1028695" y="1760761"/>
            <a:ext cx="16230594" cy="38509"/>
          </a:xfrm>
          <a:prstGeom prst="line">
            <a:avLst/>
          </a:prstGeom>
          <a:ln cap="flat" w="9525">
            <a:solidFill>
              <a:srgbClr val="2B2C30"/>
            </a:solidFill>
            <a:prstDash val="solid"/>
            <a:headEnd type="none" len="sm" w="sm"/>
            <a:tailEnd type="none" len="sm" w="sm"/>
          </a:ln>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EFEEE7"/>
        </a:solidFill>
      </p:bgPr>
    </p:bg>
    <p:spTree>
      <p:nvGrpSpPr>
        <p:cNvPr id="1" name=""/>
        <p:cNvGrpSpPr/>
        <p:nvPr/>
      </p:nvGrpSpPr>
      <p:grpSpPr>
        <a:xfrm>
          <a:off x="0" y="0"/>
          <a:ext cx="0" cy="0"/>
          <a:chOff x="0" y="0"/>
          <a:chExt cx="0" cy="0"/>
        </a:xfrm>
      </p:grpSpPr>
      <p:sp>
        <p:nvSpPr>
          <p:cNvPr name="Freeform 2" id="2"/>
          <p:cNvSpPr/>
          <p:nvPr/>
        </p:nvSpPr>
        <p:spPr>
          <a:xfrm flipH="false" flipV="false" rot="0">
            <a:off x="16701746" y="8616481"/>
            <a:ext cx="535737" cy="727544"/>
          </a:xfrm>
          <a:custGeom>
            <a:avLst/>
            <a:gdLst/>
            <a:ahLst/>
            <a:cxnLst/>
            <a:rect r="r" b="b" t="t" l="l"/>
            <a:pathLst>
              <a:path h="727544" w="535737">
                <a:moveTo>
                  <a:pt x="0" y="0"/>
                </a:moveTo>
                <a:lnTo>
                  <a:pt x="535736" y="0"/>
                </a:lnTo>
                <a:lnTo>
                  <a:pt x="535736" y="727544"/>
                </a:lnTo>
                <a:lnTo>
                  <a:pt x="0" y="72754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4990680" y="8630746"/>
            <a:ext cx="1682491" cy="713279"/>
          </a:xfrm>
          <a:prstGeom prst="rect">
            <a:avLst/>
          </a:prstGeom>
        </p:spPr>
        <p:txBody>
          <a:bodyPr anchor="t" rtlCol="false" tIns="0" lIns="0" bIns="0" rIns="0">
            <a:spAutoFit/>
          </a:bodyPr>
          <a:lstStyle/>
          <a:p>
            <a:pPr algn="l">
              <a:lnSpc>
                <a:spcPts val="2717"/>
              </a:lnSpc>
            </a:pPr>
            <a:r>
              <a:rPr lang="en-US" sz="2986" spc="14">
                <a:solidFill>
                  <a:srgbClr val="2B2C30"/>
                </a:solidFill>
                <a:latin typeface="Playfair Display"/>
                <a:ea typeface="Playfair Display"/>
                <a:cs typeface="Playfair Display"/>
                <a:sym typeface="Playfair Display"/>
              </a:rPr>
              <a:t>Ingoude Company</a:t>
            </a:r>
          </a:p>
        </p:txBody>
      </p:sp>
      <p:sp>
        <p:nvSpPr>
          <p:cNvPr name="TextBox 4" id="4"/>
          <p:cNvSpPr txBox="true"/>
          <p:nvPr/>
        </p:nvSpPr>
        <p:spPr>
          <a:xfrm rot="0">
            <a:off x="1028700" y="2531680"/>
            <a:ext cx="12153521" cy="4966167"/>
          </a:xfrm>
          <a:prstGeom prst="rect">
            <a:avLst/>
          </a:prstGeom>
        </p:spPr>
        <p:txBody>
          <a:bodyPr anchor="t" rtlCol="false" tIns="0" lIns="0" bIns="0" rIns="0">
            <a:spAutoFit/>
          </a:bodyPr>
          <a:lstStyle/>
          <a:p>
            <a:pPr algn="l" marL="977401" indent="-488700" lvl="1">
              <a:lnSpc>
                <a:spcPts val="5885"/>
              </a:lnSpc>
              <a:buFont typeface="Arial"/>
              <a:buChar char="•"/>
            </a:pPr>
            <a:r>
              <a:rPr lang="en-US" sz="4527" spc="22">
                <a:solidFill>
                  <a:srgbClr val="2B2C30"/>
                </a:solidFill>
                <a:latin typeface="Playfair Display"/>
                <a:ea typeface="Playfair Display"/>
                <a:cs typeface="Playfair Display"/>
                <a:sym typeface="Playfair Display"/>
              </a:rPr>
              <a:t>Dataset availability and imbalance.</a:t>
            </a:r>
          </a:p>
          <a:p>
            <a:pPr algn="l" marL="977401" indent="-488700" lvl="1">
              <a:lnSpc>
                <a:spcPts val="5885"/>
              </a:lnSpc>
              <a:buFont typeface="Arial"/>
              <a:buChar char="•"/>
            </a:pPr>
            <a:r>
              <a:rPr lang="en-US" sz="4527" spc="22">
                <a:solidFill>
                  <a:srgbClr val="2B2C30"/>
                </a:solidFill>
                <a:latin typeface="Playfair Display"/>
                <a:ea typeface="Playfair Display"/>
                <a:cs typeface="Playfair Display"/>
                <a:sym typeface="Playfair Display"/>
              </a:rPr>
              <a:t>Det</a:t>
            </a:r>
            <a:r>
              <a:rPr lang="en-US" sz="4527" spc="22">
                <a:solidFill>
                  <a:srgbClr val="2B2C30"/>
                </a:solidFill>
                <a:latin typeface="Playfair Display"/>
                <a:ea typeface="Playfair Display"/>
                <a:cs typeface="Playfair Display"/>
                <a:sym typeface="Playfair Display"/>
              </a:rPr>
              <a:t>ecting subtle, high-quality deepfakes.</a:t>
            </a:r>
          </a:p>
          <a:p>
            <a:pPr algn="l" marL="977401" indent="-488700" lvl="1">
              <a:lnSpc>
                <a:spcPts val="5885"/>
              </a:lnSpc>
              <a:buFont typeface="Arial"/>
              <a:buChar char="•"/>
            </a:pPr>
            <a:r>
              <a:rPr lang="en-US" sz="4527" spc="22">
                <a:solidFill>
                  <a:srgbClr val="2B2C30"/>
                </a:solidFill>
                <a:latin typeface="Playfair Display"/>
                <a:ea typeface="Playfair Display"/>
                <a:cs typeface="Playfair Display"/>
                <a:sym typeface="Playfair Display"/>
              </a:rPr>
              <a:t>Processing power limitations for training.</a:t>
            </a:r>
          </a:p>
          <a:p>
            <a:pPr algn="l" marL="977401" indent="-488700" lvl="1">
              <a:lnSpc>
                <a:spcPts val="5885"/>
              </a:lnSpc>
              <a:buFont typeface="Arial"/>
              <a:buChar char="•"/>
            </a:pPr>
            <a:r>
              <a:rPr lang="en-US" sz="4527" spc="22">
                <a:solidFill>
                  <a:srgbClr val="2B2C30"/>
                </a:solidFill>
                <a:latin typeface="Playfair Display"/>
                <a:ea typeface="Playfair Display"/>
                <a:cs typeface="Playfair Display"/>
                <a:sym typeface="Playfair Display"/>
              </a:rPr>
              <a:t>Ov</a:t>
            </a:r>
            <a:r>
              <a:rPr lang="en-US" sz="4527" spc="22">
                <a:solidFill>
                  <a:srgbClr val="2B2C30"/>
                </a:solidFill>
                <a:latin typeface="Playfair Display"/>
                <a:ea typeface="Playfair Display"/>
                <a:cs typeface="Playfair Display"/>
                <a:sym typeface="Playfair Display"/>
              </a:rPr>
              <a:t>erfitting due </a:t>
            </a:r>
            <a:r>
              <a:rPr lang="en-US" sz="4527" spc="22">
                <a:solidFill>
                  <a:srgbClr val="2B2C30"/>
                </a:solidFill>
                <a:latin typeface="Playfair Display"/>
                <a:ea typeface="Playfair Display"/>
                <a:cs typeface="Playfair Display"/>
                <a:sym typeface="Playfair Display"/>
              </a:rPr>
              <a:t>to sm</a:t>
            </a:r>
            <a:r>
              <a:rPr lang="en-US" sz="4527" spc="22">
                <a:solidFill>
                  <a:srgbClr val="2B2C30"/>
                </a:solidFill>
                <a:latin typeface="Playfair Display"/>
                <a:ea typeface="Playfair Display"/>
                <a:cs typeface="Playfair Display"/>
                <a:sym typeface="Playfair Display"/>
              </a:rPr>
              <a:t>all dataset size.</a:t>
            </a:r>
          </a:p>
          <a:p>
            <a:pPr algn="l">
              <a:lnSpc>
                <a:spcPts val="5885"/>
              </a:lnSpc>
            </a:pPr>
          </a:p>
          <a:p>
            <a:pPr algn="l">
              <a:lnSpc>
                <a:spcPts val="5885"/>
              </a:lnSpc>
            </a:pPr>
          </a:p>
          <a:p>
            <a:pPr algn="l">
              <a:lnSpc>
                <a:spcPts val="4134"/>
              </a:lnSpc>
            </a:pPr>
          </a:p>
        </p:txBody>
      </p:sp>
      <p:sp>
        <p:nvSpPr>
          <p:cNvPr name="TextBox 5" id="5"/>
          <p:cNvSpPr txBox="true"/>
          <p:nvPr/>
        </p:nvSpPr>
        <p:spPr>
          <a:xfrm rot="0">
            <a:off x="1006871" y="942975"/>
            <a:ext cx="16230600" cy="651099"/>
          </a:xfrm>
          <a:prstGeom prst="rect">
            <a:avLst/>
          </a:prstGeom>
        </p:spPr>
        <p:txBody>
          <a:bodyPr anchor="t" rtlCol="false" tIns="0" lIns="0" bIns="0" rIns="0">
            <a:spAutoFit/>
          </a:bodyPr>
          <a:lstStyle/>
          <a:p>
            <a:pPr algn="l">
              <a:lnSpc>
                <a:spcPts val="5200"/>
              </a:lnSpc>
              <a:spcBef>
                <a:spcPct val="0"/>
              </a:spcBef>
            </a:pPr>
            <a:r>
              <a:rPr lang="en-US" b="true" sz="3714" spc="843">
                <a:solidFill>
                  <a:srgbClr val="2B2C30"/>
                </a:solidFill>
                <a:latin typeface="Public Sans Bold"/>
                <a:ea typeface="Public Sans Bold"/>
                <a:cs typeface="Public Sans Bold"/>
                <a:sym typeface="Public Sans Bold"/>
              </a:rPr>
              <a:t>CHALLENGES AND DRAWBACKS</a:t>
            </a:r>
          </a:p>
        </p:txBody>
      </p:sp>
      <p:sp>
        <p:nvSpPr>
          <p:cNvPr name="AutoShape 6" id="6"/>
          <p:cNvSpPr/>
          <p:nvPr/>
        </p:nvSpPr>
        <p:spPr>
          <a:xfrm flipV="true">
            <a:off x="1028695" y="1760761"/>
            <a:ext cx="16230594" cy="38509"/>
          </a:xfrm>
          <a:prstGeom prst="line">
            <a:avLst/>
          </a:prstGeom>
          <a:ln cap="flat" w="9525">
            <a:solidFill>
              <a:srgbClr val="2B2C30"/>
            </a:solidFill>
            <a:prstDash val="solid"/>
            <a:headEnd type="none" len="sm" w="sm"/>
            <a:tailEnd type="none" len="sm" w="sm"/>
          </a:ln>
        </p:spPr>
      </p:sp>
    </p:spTree>
  </p:cSld>
  <p:clrMapOvr>
    <a:masterClrMapping/>
  </p:clrMapOvr>
</p:sld>
</file>

<file path=ppt/slides/slide7.xml><?xml version="1.0" encoding="utf-8"?>
<p:sld xmlns:p="http://schemas.openxmlformats.org/presentationml/2006/main" xmlns:a="http://schemas.openxmlformats.org/drawingml/2006/main">
  <p:cSld>
    <p:bg>
      <p:bgPr>
        <a:solidFill>
          <a:srgbClr val="EFEEE7"/>
        </a:solidFill>
      </p:bgPr>
    </p:bg>
    <p:spTree>
      <p:nvGrpSpPr>
        <p:cNvPr id="1" name=""/>
        <p:cNvGrpSpPr/>
        <p:nvPr/>
      </p:nvGrpSpPr>
      <p:grpSpPr>
        <a:xfrm>
          <a:off x="0" y="0"/>
          <a:ext cx="0" cy="0"/>
          <a:chOff x="0" y="0"/>
          <a:chExt cx="0" cy="0"/>
        </a:xfrm>
      </p:grpSpPr>
      <p:sp>
        <p:nvSpPr>
          <p:cNvPr name="AutoShape 2" id="2"/>
          <p:cNvSpPr/>
          <p:nvPr/>
        </p:nvSpPr>
        <p:spPr>
          <a:xfrm flipV="true">
            <a:off x="1028706" y="4514765"/>
            <a:ext cx="16230594" cy="38509"/>
          </a:xfrm>
          <a:prstGeom prst="line">
            <a:avLst/>
          </a:prstGeom>
          <a:ln cap="flat" w="9525">
            <a:solidFill>
              <a:srgbClr val="2B2C30"/>
            </a:solidFill>
            <a:prstDash val="solid"/>
            <a:headEnd type="none" len="sm" w="sm"/>
            <a:tailEnd type="none" len="sm" w="sm"/>
          </a:ln>
        </p:spPr>
      </p:sp>
      <p:sp>
        <p:nvSpPr>
          <p:cNvPr name="TextBox 3" id="3"/>
          <p:cNvSpPr txBox="true"/>
          <p:nvPr/>
        </p:nvSpPr>
        <p:spPr>
          <a:xfrm rot="0">
            <a:off x="850974" y="2332416"/>
            <a:ext cx="16408332" cy="2084083"/>
          </a:xfrm>
          <a:prstGeom prst="rect">
            <a:avLst/>
          </a:prstGeom>
        </p:spPr>
        <p:txBody>
          <a:bodyPr anchor="t" rtlCol="false" tIns="0" lIns="0" bIns="0" rIns="0">
            <a:spAutoFit/>
          </a:bodyPr>
          <a:lstStyle/>
          <a:p>
            <a:pPr algn="l">
              <a:lnSpc>
                <a:spcPts val="15250"/>
              </a:lnSpc>
            </a:pPr>
            <a:r>
              <a:rPr lang="en-US" sz="16758" spc="83">
                <a:solidFill>
                  <a:srgbClr val="2B2C30"/>
                </a:solidFill>
                <a:latin typeface="Playfair Display"/>
                <a:ea typeface="Playfair Display"/>
                <a:cs typeface="Playfair Display"/>
                <a:sym typeface="Playfair Display"/>
              </a:rPr>
              <a:t>Thank you!</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DAGhffyY_qI</dc:identifier>
  <dcterms:modified xsi:type="dcterms:W3CDTF">2011-08-01T06:04:30Z</dcterms:modified>
  <cp:revision>1</cp:revision>
  <dc:title>Cream Neutral Minimalist New Business Pitch Deck Presentation</dc:title>
</cp:coreProperties>
</file>