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9" r:id="rId7"/>
    <p:sldId id="268" r:id="rId8"/>
    <p:sldId id="269" r:id="rId9"/>
    <p:sldId id="260" r:id="rId10"/>
    <p:sldId id="261" r:id="rId11"/>
    <p:sldId id="264" r:id="rId12"/>
    <p:sldId id="271" r:id="rId13"/>
    <p:sldId id="272" r:id="rId14"/>
    <p:sldId id="262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8415" autoAdjust="0"/>
  </p:normalViewPr>
  <p:slideViewPr>
    <p:cSldViewPr snapToGrid="0" showGuides="1">
      <p:cViewPr varScale="1">
        <p:scale>
          <a:sx n="88" d="100"/>
          <a:sy n="88" d="100"/>
        </p:scale>
        <p:origin x="466" y="-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2/20/2022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35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51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67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52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2/20/2022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2/20/2022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2/20/2022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1e4lOJeqAc8" TargetMode="Externa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xmlns="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725"/>
            <a:ext cx="4424363" cy="33205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803" y="2927169"/>
            <a:ext cx="7233557" cy="832077"/>
          </a:xfrm>
        </p:spPr>
        <p:txBody>
          <a:bodyPr/>
          <a:lstStyle/>
          <a:p>
            <a:r>
              <a:rPr lang="en-US" dirty="0" smtClean="0"/>
              <a:t>6.1 </a:t>
            </a:r>
            <a:r>
              <a:rPr lang="en-IN" dirty="0"/>
              <a:t>Breadboard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0803" y="4239940"/>
            <a:ext cx="7401197" cy="819740"/>
          </a:xfrm>
        </p:spPr>
        <p:txBody>
          <a:bodyPr/>
          <a:lstStyle/>
          <a:p>
            <a:r>
              <a:rPr lang="en-US" dirty="0" smtClean="0"/>
              <a:t>Dhruvin modi – 201806100110016</a:t>
            </a:r>
          </a:p>
          <a:p>
            <a:r>
              <a:rPr lang="en-US" dirty="0" smtClean="0"/>
              <a:t>Ria soni - 201806100110017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37" y="2672430"/>
            <a:ext cx="2862366" cy="1011296"/>
          </a:xfrm>
        </p:spPr>
        <p:txBody>
          <a:bodyPr/>
          <a:lstStyle/>
          <a:p>
            <a:r>
              <a:rPr lang="en-US" dirty="0"/>
              <a:t>Solderable Breadboard</a:t>
            </a:r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81D3A918-98A7-4066-B28E-B473663F8F3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72" b="-2018"/>
          <a:stretch/>
        </p:blipFill>
        <p:spPr>
          <a:xfrm>
            <a:off x="4699296" y="811474"/>
            <a:ext cx="517140" cy="51795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331" y="1329432"/>
            <a:ext cx="3008434" cy="601087"/>
          </a:xfrm>
        </p:spPr>
        <p:txBody>
          <a:bodyPr/>
          <a:lstStyle/>
          <a:p>
            <a:r>
              <a:rPr lang="en-US" dirty="0"/>
              <a:t>Advantage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273" y="2163249"/>
            <a:ext cx="3756728" cy="3523448"/>
          </a:xfrm>
        </p:spPr>
        <p:txBody>
          <a:bodyPr/>
          <a:lstStyle/>
          <a:p>
            <a:r>
              <a:rPr lang="en-US" dirty="0"/>
              <a:t>These breadboards are robust and your circuit will be very secured on this type of </a:t>
            </a:r>
            <a:r>
              <a:rPr lang="en-US" dirty="0" smtClean="0"/>
              <a:t>breadboard.</a:t>
            </a:r>
          </a:p>
          <a:p>
            <a:endParaRPr lang="en-US" sz="1600" dirty="0"/>
          </a:p>
          <a:p>
            <a:r>
              <a:rPr lang="en-US" dirty="0"/>
              <a:t>Less cost and saves time while designing a circuit.</a:t>
            </a:r>
            <a:endParaRPr lang="en-US" sz="16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DEA952AA-034C-46B7-999E-31F46E9F36F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7" t="-6047" b="-1"/>
          <a:stretch/>
        </p:blipFill>
        <p:spPr>
          <a:xfrm>
            <a:off x="9285962" y="791455"/>
            <a:ext cx="511181" cy="53797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0BBB0D3-F4B5-4146-8064-6CACD6B0C1A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909225" y="1329431"/>
            <a:ext cx="3008434" cy="601087"/>
          </a:xfrm>
        </p:spPr>
        <p:txBody>
          <a:bodyPr/>
          <a:lstStyle/>
          <a:p>
            <a:r>
              <a:rPr lang="en-US" dirty="0"/>
              <a:t>Disadvantage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FD8FA4C-5CEC-4227-AE41-276B750EFDF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212184" y="2163249"/>
            <a:ext cx="3779520" cy="2548088"/>
          </a:xfrm>
        </p:spPr>
        <p:txBody>
          <a:bodyPr/>
          <a:lstStyle/>
          <a:p>
            <a:r>
              <a:rPr lang="en-US" dirty="0"/>
              <a:t>If there is any error occurs in the circuit then de-soldering may cause damage to </a:t>
            </a:r>
            <a:r>
              <a:rPr lang="en-US" dirty="0" smtClean="0"/>
              <a:t>components.</a:t>
            </a:r>
            <a:endParaRPr lang="en-US" sz="1600" dirty="0"/>
          </a:p>
          <a:p>
            <a:r>
              <a:rPr lang="en-US" dirty="0"/>
              <a:t>This board cannot be reused.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842" y="7037973"/>
            <a:ext cx="2743200" cy="249385"/>
          </a:xfrm>
        </p:spPr>
        <p:txBody>
          <a:bodyPr/>
          <a:lstStyle/>
          <a:p>
            <a:fld id="{48BB047D-A6CD-43AB-96F0-683C726B586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3213" y="-674130"/>
            <a:ext cx="4625574" cy="96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breadboard circuit to pcb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1e4lOJeqAc8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41121" y="1681760"/>
            <a:ext cx="8943702" cy="50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1" y="0"/>
            <a:ext cx="10058400" cy="68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36" y="3724993"/>
            <a:ext cx="10515600" cy="823232"/>
          </a:xfrm>
        </p:spPr>
        <p:txBody>
          <a:bodyPr/>
          <a:lstStyle/>
          <a:p>
            <a:r>
              <a:rPr lang="en-US" dirty="0"/>
              <a:t>What is breadboard?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Its a rectangular piece of plastic with a grid of holes that allows you to easily and quickly build electronic </a:t>
            </a:r>
            <a:r>
              <a:rPr lang="en-US" dirty="0" smtClean="0"/>
              <a:t>circuited </a:t>
            </a:r>
            <a:r>
              <a:rPr lang="en-US" dirty="0"/>
              <a:t>by </a:t>
            </a:r>
            <a:r>
              <a:rPr lang="en-US" dirty="0" smtClean="0"/>
              <a:t>pushing </a:t>
            </a:r>
            <a:r>
              <a:rPr lang="en-US" dirty="0"/>
              <a:t>electronic components into the holes.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are temporary work boards for </a:t>
            </a:r>
            <a:r>
              <a:rPr lang="en-US" dirty="0" smtClean="0"/>
              <a:t>functional </a:t>
            </a:r>
            <a:r>
              <a:rPr lang="en-US" dirty="0"/>
              <a:t>version of electronic circuits.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Solderless Images, Stock Photos &amp;amp; Vectors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7" y="205007"/>
            <a:ext cx="76676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-234157"/>
            <a:ext cx="4563923" cy="1975870"/>
          </a:xfrm>
        </p:spPr>
        <p:txBody>
          <a:bodyPr/>
          <a:lstStyle/>
          <a:p>
            <a:r>
              <a:rPr lang="en-US" dirty="0"/>
              <a:t>Where does this name came from?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5" y="1821091"/>
            <a:ext cx="4739807" cy="4891501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Engineers working on electronics before 1970 they did not have the thing we call a solderless breadboard.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Instead, they would build electronics by literally hammering nails into a wooden board which is used to cut bread or fruits, etc</a:t>
            </a:r>
            <a:r>
              <a:rPr lang="en-US" sz="1700" dirty="0" smtClean="0"/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The electronic parts would be nailed or glued to the board and electrical connections made by soldering or wrapping wire </a:t>
            </a:r>
            <a:r>
              <a:rPr lang="en-US" sz="1700" dirty="0" smtClean="0"/>
              <a:t>around </a:t>
            </a:r>
            <a:r>
              <a:rPr lang="en-US" sz="1700" dirty="0"/>
              <a:t>the nails</a:t>
            </a:r>
            <a:r>
              <a:rPr lang="en-US" sz="1700" dirty="0" smtClean="0"/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This was good for </a:t>
            </a:r>
            <a:r>
              <a:rPr lang="en-US" sz="1700" b="1" u="sng" dirty="0"/>
              <a:t>simple and small circuits </a:t>
            </a:r>
            <a:r>
              <a:rPr lang="en-US" sz="1700" dirty="0"/>
              <a:t>because the components were large but for complex one and by the time the components got smaller and smaller this became difficult as you couldn't easily nailed them down to a chunk of wood.</a:t>
            </a:r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What&amp;#39;s up with the name? | Breadboards for Beginners | Adafruit Learning 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01" y="1071154"/>
            <a:ext cx="6879299" cy="51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83219"/>
            <a:ext cx="4563923" cy="1975870"/>
          </a:xfrm>
        </p:spPr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5" y="1821091"/>
            <a:ext cx="4739807" cy="4891501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For a while in the 1960s to part of the 1980s, engineers and makers used some other </a:t>
            </a:r>
            <a:r>
              <a:rPr lang="en-US" dirty="0" smtClean="0"/>
              <a:t>techniques </a:t>
            </a:r>
            <a:r>
              <a:rPr lang="en-US" dirty="0"/>
              <a:t>like wire-wrapping which solved </a:t>
            </a:r>
            <a:r>
              <a:rPr lang="en-US" dirty="0" smtClean="0"/>
              <a:t>the 'complex </a:t>
            </a:r>
            <a:r>
              <a:rPr lang="en-US" dirty="0"/>
              <a:t>circuits' issue but was still semi-permanent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With practice, wire-wrap prototyping could be fast but took a while to get used to</a:t>
            </a:r>
            <a:r>
              <a:rPr lang="en-US" dirty="0" smtClean="0"/>
              <a:t>:</a:t>
            </a:r>
          </a:p>
          <a:p>
            <a:pPr marL="971550" lvl="1" indent="-285750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parts were wrapped on the opposite side of the board so you would constantly flip back and forth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marL="971550" lvl="1" indent="-285750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undoing or fixing a wire wrap could be annoying if there were other wires wrapped onto the same pin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marL="971550" lvl="1" indent="-285750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reusing a wire-wrap board was a real pain since all the wires would have to be carefully unwrapped or cut.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6" name="Picture 4" descr="components_wirewr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16" y="1413997"/>
            <a:ext cx="6858083" cy="459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57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83219"/>
            <a:ext cx="4563923" cy="1975870"/>
          </a:xfrm>
        </p:spPr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5" y="1821091"/>
            <a:ext cx="4739807" cy="4891501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1971 - The Breadboard Is Invented! by Ronald J Portugal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It was quickly called the "Solder-less" Breadboard because no soldering is required to use it, and then </a:t>
            </a:r>
            <a:r>
              <a:rPr lang="en-US" dirty="0" smtClean="0"/>
              <a:t>shortened </a:t>
            </a:r>
            <a:r>
              <a:rPr lang="en-US" dirty="0"/>
              <a:t>to plain Breadboard since nobody uses a "solder-full" breadboard.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components_patn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3" r="13014"/>
          <a:stretch/>
        </p:blipFill>
        <p:spPr bwMode="auto">
          <a:xfrm>
            <a:off x="6061166" y="600162"/>
            <a:ext cx="545156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breadboard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4659924" cy="34545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Breadboards are classified into two types like a </a:t>
            </a:r>
            <a:r>
              <a:rPr lang="en-US" b="1" dirty="0"/>
              <a:t>solderless breadboard </a:t>
            </a:r>
            <a:r>
              <a:rPr lang="en-US" dirty="0"/>
              <a:t>and a </a:t>
            </a:r>
            <a:r>
              <a:rPr lang="en-US" b="1" dirty="0"/>
              <a:t>solder-able breadboard</a:t>
            </a:r>
            <a:r>
              <a:rPr lang="en-US" dirty="0"/>
              <a:t>.</a:t>
            </a:r>
            <a:endParaRPr lang="en-US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 descr="Solderless Breadboard | Breadboard PCB | KJMIndia.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" r="5440"/>
          <a:stretch/>
        </p:blipFill>
        <p:spPr bwMode="auto">
          <a:xfrm>
            <a:off x="0" y="627885"/>
            <a:ext cx="5620871" cy="481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366894"/>
            <a:ext cx="5445369" cy="1114784"/>
          </a:xfrm>
        </p:spPr>
        <p:txBody>
          <a:bodyPr/>
          <a:lstStyle/>
          <a:p>
            <a:r>
              <a:rPr lang="en-US" dirty="0"/>
              <a:t>Solderless Breadboards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2496537"/>
            <a:ext cx="11465169" cy="4091362"/>
          </a:xfrm>
        </p:spPr>
        <p:txBody>
          <a:bodyPr/>
          <a:lstStyle/>
          <a:p>
            <a:r>
              <a:rPr lang="en-US" sz="1700" dirty="0"/>
              <a:t>This is the most commonly used breadboard for prototyping as well as testing electronic circuits without soldering the components.</a:t>
            </a:r>
          </a:p>
          <a:p>
            <a:r>
              <a:rPr lang="en-US" sz="1700" dirty="0"/>
              <a:t>The circuits on these breadboards are not permanent so we can check &amp; test the functionality of a circuit before confirming its design </a:t>
            </a:r>
            <a:r>
              <a:rPr lang="en-US" sz="1700" dirty="0" smtClean="0"/>
              <a:t>onto </a:t>
            </a:r>
            <a:r>
              <a:rPr lang="en-US" sz="1700" dirty="0"/>
              <a:t>a PCB</a:t>
            </a:r>
            <a:r>
              <a:rPr lang="en-US" sz="1700" dirty="0" smtClean="0"/>
              <a:t>. These </a:t>
            </a:r>
            <a:r>
              <a:rPr lang="en-US" sz="1700" dirty="0"/>
              <a:t>breadboards include rows &amp; columns with holes that allow the leads of components &amp; wire gauges. </a:t>
            </a:r>
            <a:endParaRPr lang="en-US" sz="1700" dirty="0" smtClean="0"/>
          </a:p>
          <a:p>
            <a:r>
              <a:rPr lang="en-US" sz="1700" dirty="0"/>
              <a:t>If the terminal of the component does not place into the hole of a breadboard, then a connecting wire can be soldered to the lead of a </a:t>
            </a:r>
            <a:r>
              <a:rPr lang="en-US" sz="1700" dirty="0" smtClean="0"/>
              <a:t>component </a:t>
            </a:r>
            <a:r>
              <a:rPr lang="en-US" sz="1700" dirty="0"/>
              <a:t>that will insert in the breadboard hole.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Solderless breadboards are typically rated for 1A @ 5V, or 5 W</a:t>
            </a:r>
            <a:r>
              <a:rPr lang="en-US" dirty="0" smtClean="0"/>
              <a:t>.</a:t>
            </a:r>
          </a:p>
          <a:p>
            <a:r>
              <a:rPr lang="en-US" dirty="0"/>
              <a:t>The electricity flows from the Battery's positive terminal to the negative. This means that at the top breadboard, the electricity </a:t>
            </a:r>
            <a:r>
              <a:rPr lang="en-US" dirty="0" smtClean="0"/>
              <a:t>passes </a:t>
            </a:r>
            <a:r>
              <a:rPr lang="en-US" dirty="0"/>
              <a:t>from the resistor at first, then from the led, and then goes to the ground</a:t>
            </a:r>
            <a:r>
              <a:rPr lang="en-US" dirty="0" smtClean="0"/>
              <a:t>.</a:t>
            </a:r>
          </a:p>
          <a:p>
            <a:r>
              <a:rPr lang="en-US" dirty="0"/>
              <a:t>104/- big one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354ADE-29EB-4797-9A6F-40ABDA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37" y="2672430"/>
            <a:ext cx="2862366" cy="1011296"/>
          </a:xfrm>
        </p:spPr>
        <p:txBody>
          <a:bodyPr/>
          <a:lstStyle/>
          <a:p>
            <a:r>
              <a:rPr lang="en-US" dirty="0"/>
              <a:t>Solderless Breadboards</a:t>
            </a:r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81D3A918-98A7-4066-B28E-B473663F8F3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72" b="-2018"/>
          <a:stretch/>
        </p:blipFill>
        <p:spPr>
          <a:xfrm>
            <a:off x="4699296" y="811474"/>
            <a:ext cx="517140" cy="51795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331" y="1329432"/>
            <a:ext cx="3008434" cy="601087"/>
          </a:xfrm>
        </p:spPr>
        <p:txBody>
          <a:bodyPr/>
          <a:lstStyle/>
          <a:p>
            <a:r>
              <a:rPr lang="en-US" dirty="0"/>
              <a:t>Advantage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273" y="2163249"/>
            <a:ext cx="3756728" cy="3523448"/>
          </a:xfrm>
        </p:spPr>
        <p:txBody>
          <a:bodyPr/>
          <a:lstStyle/>
          <a:p>
            <a:r>
              <a:rPr lang="en-US" dirty="0"/>
              <a:t>It doesn’t require soldering to connect the components on board</a:t>
            </a:r>
            <a:r>
              <a:rPr lang="en-US" dirty="0" smtClean="0"/>
              <a:t>.</a:t>
            </a:r>
          </a:p>
          <a:p>
            <a:endParaRPr lang="en-US" sz="1600" dirty="0"/>
          </a:p>
          <a:p>
            <a:r>
              <a:rPr lang="en-US" dirty="0"/>
              <a:t>If the circuit is not working properly then,  we can easily check and rectify them by taken out the components &amp; replace them easily.</a:t>
            </a:r>
            <a:endParaRPr lang="en-US" sz="16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DEA952AA-034C-46B7-999E-31F46E9F36F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7" t="-6047" b="-1"/>
          <a:stretch/>
        </p:blipFill>
        <p:spPr>
          <a:xfrm>
            <a:off x="9285962" y="791455"/>
            <a:ext cx="511181" cy="53797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0BBB0D3-F4B5-4146-8064-6CACD6B0C1A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909225" y="1329431"/>
            <a:ext cx="3008434" cy="601087"/>
          </a:xfrm>
        </p:spPr>
        <p:txBody>
          <a:bodyPr/>
          <a:lstStyle/>
          <a:p>
            <a:r>
              <a:rPr lang="en-US" dirty="0"/>
              <a:t>Disadvantage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FD8FA4C-5CEC-4227-AE41-276B750EFDF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212184" y="2163249"/>
            <a:ext cx="3779520" cy="2548088"/>
          </a:xfrm>
        </p:spPr>
        <p:txBody>
          <a:bodyPr/>
          <a:lstStyle/>
          <a:p>
            <a:r>
              <a:rPr lang="en-US" dirty="0"/>
              <a:t>Components that are connected to the breadboard can come loose once the breadboard is pushed or moved</a:t>
            </a:r>
            <a:r>
              <a:rPr lang="en-US" dirty="0" smtClean="0"/>
              <a:t>.</a:t>
            </a:r>
          </a:p>
          <a:p>
            <a:endParaRPr lang="en-US" sz="1600" dirty="0"/>
          </a:p>
          <a:p>
            <a:r>
              <a:rPr lang="en-US" dirty="0"/>
              <a:t>These breadboards are restricted to below or 10 MHz frequencies.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842" y="7037973"/>
            <a:ext cx="2743200" cy="249385"/>
          </a:xfrm>
        </p:spPr>
        <p:txBody>
          <a:bodyPr/>
          <a:lstStyle/>
          <a:p>
            <a:fld id="{48BB047D-A6CD-43AB-96F0-683C726B586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366894"/>
            <a:ext cx="5445369" cy="1114784"/>
          </a:xfrm>
        </p:spPr>
        <p:txBody>
          <a:bodyPr/>
          <a:lstStyle/>
          <a:p>
            <a:r>
              <a:rPr lang="en-US" dirty="0"/>
              <a:t>Solderable Breadboard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2496537"/>
            <a:ext cx="11465169" cy="4091362"/>
          </a:xfrm>
        </p:spPr>
        <p:txBody>
          <a:bodyPr/>
          <a:lstStyle/>
          <a:p>
            <a:r>
              <a:rPr lang="en-US" dirty="0"/>
              <a:t>These types of breadboards offer a permanent setup for your electronic circuits.</a:t>
            </a:r>
          </a:p>
          <a:p>
            <a:r>
              <a:rPr lang="en-US" dirty="0"/>
              <a:t>This kind of breadboard gives a stronger setup. It includes holes for electronic components including copper tracing. </a:t>
            </a:r>
          </a:p>
          <a:p>
            <a:r>
              <a:rPr lang="en-US" dirty="0"/>
              <a:t>These components can be soldered using soldering iron for soldering the components to the breadboard so that an electrical </a:t>
            </a:r>
            <a:r>
              <a:rPr lang="en-US" dirty="0" smtClean="0"/>
              <a:t>connection </a:t>
            </a:r>
            <a:r>
              <a:rPr lang="en-US" dirty="0"/>
              <a:t>can be formed through the copper tracing</a:t>
            </a:r>
            <a:r>
              <a:rPr lang="en-US" dirty="0" smtClean="0"/>
              <a:t>.</a:t>
            </a:r>
          </a:p>
          <a:p>
            <a:r>
              <a:rPr lang="en-US" dirty="0"/>
              <a:t>jumper wires are needed for soldering separately in between these components to make a lane to permit the flow of current. </a:t>
            </a:r>
            <a:r>
              <a:rPr lang="en-US" dirty="0" smtClean="0"/>
              <a:t>These </a:t>
            </a:r>
            <a:r>
              <a:rPr lang="en-US" dirty="0"/>
              <a:t>types of breadboards are available in different sizes based on the requirement</a:t>
            </a:r>
            <a:r>
              <a:rPr lang="en-US" dirty="0" smtClean="0"/>
              <a:t>.</a:t>
            </a:r>
          </a:p>
          <a:p>
            <a:r>
              <a:rPr lang="en-US" dirty="0"/>
              <a:t>average maximum voltage that a breadboard can handle is 36 volts, and the maximum current that it can handle is 2 amps. 	So, you will not have any problems running a voltage of 12 volts on your breadboard</a:t>
            </a:r>
            <a:r>
              <a:rPr lang="en-US" dirty="0" smtClean="0"/>
              <a:t>.</a:t>
            </a:r>
          </a:p>
          <a:p>
            <a:r>
              <a:rPr lang="en-US" dirty="0"/>
              <a:t>370/- large one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354ADE-29EB-4797-9A6F-40ABDA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9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733</Words>
  <Application>Microsoft Office PowerPoint</Application>
  <PresentationFormat>Widescreen</PresentationFormat>
  <Paragraphs>82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6.1 Breadboard</vt:lpstr>
      <vt:lpstr>What is breadboard?</vt:lpstr>
      <vt:lpstr>Where does this name came from?</vt:lpstr>
      <vt:lpstr>Continue</vt:lpstr>
      <vt:lpstr>Continue</vt:lpstr>
      <vt:lpstr>Types of breadboard</vt:lpstr>
      <vt:lpstr>Solderless Breadboards</vt:lpstr>
      <vt:lpstr>Solderless Breadboards</vt:lpstr>
      <vt:lpstr>Solderable Breadboard</vt:lpstr>
      <vt:lpstr>Solderable Breadboard</vt:lpstr>
      <vt:lpstr>current flow</vt:lpstr>
      <vt:lpstr>convert breadboard circuit to pcb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2022-02-20T05:29:49Z</dcterms:created>
  <dcterms:modified xsi:type="dcterms:W3CDTF">2022-02-20T06:51:52Z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