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A63F93-E047-44B7-A43A-DF222F4A919B}"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19C147F-5EBD-469F-A350-EEC8AB977E21}" type="slidenum">
              <a:rPr lang="en-US" smtClean="0"/>
              <a:pPr/>
              <a:t>‹#›</a:t>
            </a:fld>
            <a:endParaRPr lang="en-US"/>
          </a:p>
        </p:txBody>
      </p:sp>
    </p:spTree>
    <p:extLst>
      <p:ext uri="{BB962C8B-B14F-4D97-AF65-F5344CB8AC3E}">
        <p14:creationId xmlns:p14="http://schemas.microsoft.com/office/powerpoint/2010/main" val="255361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A63F93-E047-44B7-A43A-DF222F4A919B}"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9C147F-5EBD-469F-A350-EEC8AB977E21}" type="slidenum">
              <a:rPr lang="en-US" smtClean="0"/>
              <a:pPr/>
              <a:t>‹#›</a:t>
            </a:fld>
            <a:endParaRPr lang="en-US"/>
          </a:p>
        </p:txBody>
      </p:sp>
    </p:spTree>
    <p:extLst>
      <p:ext uri="{BB962C8B-B14F-4D97-AF65-F5344CB8AC3E}">
        <p14:creationId xmlns:p14="http://schemas.microsoft.com/office/powerpoint/2010/main" val="189285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A63F93-E047-44B7-A43A-DF222F4A919B}"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9C147F-5EBD-469F-A350-EEC8AB977E21}"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0447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CA63F93-E047-44B7-A43A-DF222F4A919B}" type="datetimeFigureOut">
              <a:rPr lang="en-US" smtClean="0"/>
              <a:pPr/>
              <a:t>2/28/2022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9C147F-5EBD-469F-A350-EEC8AB977E21}" type="slidenum">
              <a:rPr lang="en-US" smtClean="0"/>
              <a:pPr/>
              <a:t>‹#›</a:t>
            </a:fld>
            <a:endParaRPr lang="en-US"/>
          </a:p>
        </p:txBody>
      </p:sp>
    </p:spTree>
    <p:extLst>
      <p:ext uri="{BB962C8B-B14F-4D97-AF65-F5344CB8AC3E}">
        <p14:creationId xmlns:p14="http://schemas.microsoft.com/office/powerpoint/2010/main" val="118292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CA63F93-E047-44B7-A43A-DF222F4A919B}" type="datetimeFigureOut">
              <a:rPr lang="en-US" smtClean="0"/>
              <a:pPr/>
              <a:t>2/28/2022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9C147F-5EBD-469F-A350-EEC8AB977E21}"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80986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CA63F93-E047-44B7-A43A-DF222F4A919B}" type="datetimeFigureOut">
              <a:rPr lang="en-US" smtClean="0"/>
              <a:pPr/>
              <a:t>2/28/2022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9C147F-5EBD-469F-A350-EEC8AB977E21}" type="slidenum">
              <a:rPr lang="en-US" smtClean="0"/>
              <a:pPr/>
              <a:t>‹#›</a:t>
            </a:fld>
            <a:endParaRPr lang="en-US"/>
          </a:p>
        </p:txBody>
      </p:sp>
    </p:spTree>
    <p:extLst>
      <p:ext uri="{BB962C8B-B14F-4D97-AF65-F5344CB8AC3E}">
        <p14:creationId xmlns:p14="http://schemas.microsoft.com/office/powerpoint/2010/main" val="1098799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63F93-E047-44B7-A43A-DF222F4A919B}"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9C147F-5EBD-469F-A350-EEC8AB977E21}" type="slidenum">
              <a:rPr lang="en-US" smtClean="0"/>
              <a:pPr/>
              <a:t>‹#›</a:t>
            </a:fld>
            <a:endParaRPr lang="en-US"/>
          </a:p>
        </p:txBody>
      </p:sp>
    </p:spTree>
    <p:extLst>
      <p:ext uri="{BB962C8B-B14F-4D97-AF65-F5344CB8AC3E}">
        <p14:creationId xmlns:p14="http://schemas.microsoft.com/office/powerpoint/2010/main" val="3448948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63F93-E047-44B7-A43A-DF222F4A919B}"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9C147F-5EBD-469F-A350-EEC8AB977E21}" type="slidenum">
              <a:rPr lang="en-US" smtClean="0"/>
              <a:pPr/>
              <a:t>‹#›</a:t>
            </a:fld>
            <a:endParaRPr lang="en-US"/>
          </a:p>
        </p:txBody>
      </p:sp>
    </p:spTree>
    <p:extLst>
      <p:ext uri="{BB962C8B-B14F-4D97-AF65-F5344CB8AC3E}">
        <p14:creationId xmlns:p14="http://schemas.microsoft.com/office/powerpoint/2010/main" val="409145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63F93-E047-44B7-A43A-DF222F4A919B}"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9C147F-5EBD-469F-A350-EEC8AB977E21}" type="slidenum">
              <a:rPr lang="en-US" smtClean="0"/>
              <a:pPr/>
              <a:t>‹#›</a:t>
            </a:fld>
            <a:endParaRPr lang="en-US"/>
          </a:p>
        </p:txBody>
      </p:sp>
    </p:spTree>
    <p:extLst>
      <p:ext uri="{BB962C8B-B14F-4D97-AF65-F5344CB8AC3E}">
        <p14:creationId xmlns:p14="http://schemas.microsoft.com/office/powerpoint/2010/main" val="148421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A63F93-E047-44B7-A43A-DF222F4A919B}"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9C147F-5EBD-469F-A350-EEC8AB977E21}" type="slidenum">
              <a:rPr lang="en-US" smtClean="0"/>
              <a:pPr/>
              <a:t>‹#›</a:t>
            </a:fld>
            <a:endParaRPr lang="en-US"/>
          </a:p>
        </p:txBody>
      </p:sp>
    </p:spTree>
    <p:extLst>
      <p:ext uri="{BB962C8B-B14F-4D97-AF65-F5344CB8AC3E}">
        <p14:creationId xmlns:p14="http://schemas.microsoft.com/office/powerpoint/2010/main" val="69761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A63F93-E047-44B7-A43A-DF222F4A919B}" type="datetimeFigureOut">
              <a:rPr lang="en-US" smtClean="0"/>
              <a:pPr/>
              <a:t>2/28/2022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19C147F-5EBD-469F-A350-EEC8AB977E21}" type="slidenum">
              <a:rPr lang="en-US" smtClean="0"/>
              <a:pPr/>
              <a:t>‹#›</a:t>
            </a:fld>
            <a:endParaRPr lang="en-US"/>
          </a:p>
        </p:txBody>
      </p:sp>
    </p:spTree>
    <p:extLst>
      <p:ext uri="{BB962C8B-B14F-4D97-AF65-F5344CB8AC3E}">
        <p14:creationId xmlns:p14="http://schemas.microsoft.com/office/powerpoint/2010/main" val="1710347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A63F93-E047-44B7-A43A-DF222F4A919B}" type="datetimeFigureOut">
              <a:rPr lang="en-US" smtClean="0"/>
              <a:pPr/>
              <a:t>2/28/2022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19C147F-5EBD-469F-A350-EEC8AB977E21}" type="slidenum">
              <a:rPr lang="en-US" smtClean="0"/>
              <a:pPr/>
              <a:t>‹#›</a:t>
            </a:fld>
            <a:endParaRPr lang="en-US"/>
          </a:p>
        </p:txBody>
      </p:sp>
    </p:spTree>
    <p:extLst>
      <p:ext uri="{BB962C8B-B14F-4D97-AF65-F5344CB8AC3E}">
        <p14:creationId xmlns:p14="http://schemas.microsoft.com/office/powerpoint/2010/main" val="748105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A63F93-E047-44B7-A43A-DF222F4A919B}" type="datetimeFigureOut">
              <a:rPr lang="en-US" smtClean="0"/>
              <a:pPr/>
              <a:t>2/28/2022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19C147F-5EBD-469F-A350-EEC8AB977E21}" type="slidenum">
              <a:rPr lang="en-US" smtClean="0"/>
              <a:pPr/>
              <a:t>‹#›</a:t>
            </a:fld>
            <a:endParaRPr lang="en-US"/>
          </a:p>
        </p:txBody>
      </p:sp>
    </p:spTree>
    <p:extLst>
      <p:ext uri="{BB962C8B-B14F-4D97-AF65-F5344CB8AC3E}">
        <p14:creationId xmlns:p14="http://schemas.microsoft.com/office/powerpoint/2010/main" val="116495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A63F93-E047-44B7-A43A-DF222F4A919B}" type="datetimeFigureOut">
              <a:rPr lang="en-US" smtClean="0"/>
              <a:pPr/>
              <a:t>2/28/2022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19C147F-5EBD-469F-A350-EEC8AB977E21}" type="slidenum">
              <a:rPr lang="en-US" smtClean="0"/>
              <a:pPr/>
              <a:t>‹#›</a:t>
            </a:fld>
            <a:endParaRPr lang="en-US"/>
          </a:p>
        </p:txBody>
      </p:sp>
    </p:spTree>
    <p:extLst>
      <p:ext uri="{BB962C8B-B14F-4D97-AF65-F5344CB8AC3E}">
        <p14:creationId xmlns:p14="http://schemas.microsoft.com/office/powerpoint/2010/main" val="46512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A63F93-E047-44B7-A43A-DF222F4A919B}" type="datetimeFigureOut">
              <a:rPr lang="en-US" smtClean="0"/>
              <a:pPr/>
              <a:t>2/28/2022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19C147F-5EBD-469F-A350-EEC8AB977E21}" type="slidenum">
              <a:rPr lang="en-US" smtClean="0"/>
              <a:pPr/>
              <a:t>‹#›</a:t>
            </a:fld>
            <a:endParaRPr lang="en-US"/>
          </a:p>
        </p:txBody>
      </p:sp>
    </p:spTree>
    <p:extLst>
      <p:ext uri="{BB962C8B-B14F-4D97-AF65-F5344CB8AC3E}">
        <p14:creationId xmlns:p14="http://schemas.microsoft.com/office/powerpoint/2010/main" val="2956094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A63F93-E047-44B7-A43A-DF222F4A919B}" type="datetimeFigureOut">
              <a:rPr lang="en-US" smtClean="0"/>
              <a:pPr/>
              <a:t>2/28/2022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9C147F-5EBD-469F-A350-EEC8AB977E21}" type="slidenum">
              <a:rPr lang="en-US" smtClean="0"/>
              <a:pPr/>
              <a:t>‹#›</a:t>
            </a:fld>
            <a:endParaRPr lang="en-US"/>
          </a:p>
        </p:txBody>
      </p:sp>
    </p:spTree>
    <p:extLst>
      <p:ext uri="{BB962C8B-B14F-4D97-AF65-F5344CB8AC3E}">
        <p14:creationId xmlns:p14="http://schemas.microsoft.com/office/powerpoint/2010/main" val="419804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CA63F93-E047-44B7-A43A-DF222F4A919B}" type="datetimeFigureOut">
              <a:rPr lang="en-US" smtClean="0"/>
              <a:pPr/>
              <a:t>2/28/2022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19C147F-5EBD-469F-A350-EEC8AB977E21}" type="slidenum">
              <a:rPr lang="en-US" smtClean="0"/>
              <a:pPr/>
              <a:t>‹#›</a:t>
            </a:fld>
            <a:endParaRPr lang="en-US"/>
          </a:p>
        </p:txBody>
      </p:sp>
    </p:spTree>
    <p:extLst>
      <p:ext uri="{BB962C8B-B14F-4D97-AF65-F5344CB8AC3E}">
        <p14:creationId xmlns:p14="http://schemas.microsoft.com/office/powerpoint/2010/main" val="34779452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665" y="739066"/>
            <a:ext cx="10503948" cy="1719461"/>
          </a:xfrm>
        </p:spPr>
        <p:txBody>
          <a:bodyPr>
            <a:normAutofit/>
          </a:bodyPr>
          <a:lstStyle/>
          <a:p>
            <a:r>
              <a:rPr lang="en-US" sz="4000" dirty="0">
                <a:latin typeface="+mn-lt"/>
              </a:rPr>
              <a:t>6.3  PROTOTYPES AND PRODUCTION </a:t>
            </a:r>
            <a:r>
              <a:rPr lang="en-US" sz="4000" dirty="0"/>
              <a:t>OPEN      SOURCE verses Close Source </a:t>
            </a:r>
            <a:endParaRPr lang="en-US" sz="4000" dirty="0">
              <a:latin typeface="+mn-lt"/>
            </a:endParaRPr>
          </a:p>
        </p:txBody>
      </p:sp>
      <p:sp>
        <p:nvSpPr>
          <p:cNvPr id="3" name="Subtitle 2"/>
          <p:cNvSpPr>
            <a:spLocks noGrp="1"/>
          </p:cNvSpPr>
          <p:nvPr>
            <p:ph type="subTitle" idx="1"/>
          </p:nvPr>
        </p:nvSpPr>
        <p:spPr>
          <a:xfrm>
            <a:off x="2589213" y="3019244"/>
            <a:ext cx="8915399" cy="1978883"/>
          </a:xfrm>
        </p:spPr>
        <p:txBody>
          <a:bodyPr/>
          <a:lstStyle/>
          <a:p>
            <a:r>
              <a:rPr lang="en-US" dirty="0" err="1"/>
              <a:t>Jahanvi</a:t>
            </a:r>
            <a:r>
              <a:rPr lang="en-US" dirty="0"/>
              <a:t> </a:t>
            </a:r>
            <a:r>
              <a:rPr lang="en-US" dirty="0" err="1"/>
              <a:t>Jantrania</a:t>
            </a:r>
            <a:r>
              <a:rPr lang="en-US" dirty="0"/>
              <a:t>:- 201706100110101</a:t>
            </a:r>
          </a:p>
          <a:p>
            <a:r>
              <a:rPr lang="en-US" dirty="0" err="1"/>
              <a:t>Drashti</a:t>
            </a:r>
            <a:r>
              <a:rPr lang="en-US" dirty="0"/>
              <a:t> Pancholi:- 201806100110024</a:t>
            </a:r>
          </a:p>
          <a:p>
            <a:r>
              <a:rPr lang="en-US" dirty="0"/>
              <a:t>Nisha Mali:- 201806100110028</a:t>
            </a:r>
          </a:p>
          <a:p>
            <a:r>
              <a:rPr lang="en-US" dirty="0" err="1"/>
              <a:t>Komal</a:t>
            </a:r>
            <a:r>
              <a:rPr lang="en-US" dirty="0"/>
              <a:t> </a:t>
            </a:r>
            <a:r>
              <a:rPr lang="en-US" dirty="0" err="1"/>
              <a:t>Nakum</a:t>
            </a:r>
            <a:r>
              <a:rPr lang="en-US" dirty="0"/>
              <a:t>:- 201806100110048</a:t>
            </a:r>
          </a:p>
          <a:p>
            <a:r>
              <a:rPr lang="en-US" dirty="0" err="1"/>
              <a:t>Ayushi</a:t>
            </a:r>
            <a:r>
              <a:rPr lang="en-US" dirty="0"/>
              <a:t> Solanki:- 201806100110062</a:t>
            </a:r>
          </a:p>
        </p:txBody>
      </p:sp>
    </p:spTree>
    <p:extLst>
      <p:ext uri="{BB962C8B-B14F-4D97-AF65-F5344CB8AC3E}">
        <p14:creationId xmlns:p14="http://schemas.microsoft.com/office/powerpoint/2010/main" val="2521058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4617E-D487-448E-BD33-DB8CC90BCF83}"/>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D4FF2A76-9A52-46A4-84CE-A0300814E8DE}"/>
              </a:ext>
            </a:extLst>
          </p:cNvPr>
          <p:cNvSpPr>
            <a:spLocks noGrp="1"/>
          </p:cNvSpPr>
          <p:nvPr>
            <p:ph idx="1"/>
          </p:nvPr>
        </p:nvSpPr>
        <p:spPr/>
        <p:txBody>
          <a:bodyPr/>
          <a:lstStyle/>
          <a:p>
            <a:pPr lvl="1"/>
            <a:r>
              <a:rPr lang="en-US" b="1" dirty="0"/>
              <a:t>Produce</a:t>
            </a:r>
            <a:r>
              <a:rPr lang="en-US" dirty="0"/>
              <a:t>: Once the design has been passed as functionally correct, then it is produced (manufactured) in volume.</a:t>
            </a:r>
          </a:p>
          <a:p>
            <a:pPr lvl="1"/>
            <a:r>
              <a:rPr lang="en-US" b="1" dirty="0"/>
              <a:t>Test</a:t>
            </a:r>
            <a:r>
              <a:rPr lang="en-US" dirty="0"/>
              <a:t>: The manufactured product is tested to identify any failures created by the manufacturing process.</a:t>
            </a:r>
          </a:p>
          <a:p>
            <a:pPr marL="457200" lvl="1" indent="0">
              <a:buNone/>
            </a:pPr>
            <a:endParaRPr lang="en-US" dirty="0"/>
          </a:p>
          <a:p>
            <a:pPr marL="457200" lvl="1" indent="0">
              <a:buNone/>
            </a:pPr>
            <a:r>
              <a:rPr lang="en-US" dirty="0"/>
              <a:t>Although this approach appears to be simple, easy to understand, and initially easy to manage, its sequential nature was inefficient. It does not allow for a step to interact with any other step except those immediately prior and after; for example, the prototyping step does not interact with the production step.</a:t>
            </a:r>
            <a:endParaRPr lang="en-IN" dirty="0"/>
          </a:p>
          <a:p>
            <a:pPr marL="0" indent="0">
              <a:buNone/>
            </a:pPr>
            <a:endParaRPr lang="en-IN" dirty="0"/>
          </a:p>
        </p:txBody>
      </p:sp>
    </p:spTree>
    <p:extLst>
      <p:ext uri="{BB962C8B-B14F-4D97-AF65-F5344CB8AC3E}">
        <p14:creationId xmlns:p14="http://schemas.microsoft.com/office/powerpoint/2010/main" val="3945738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B7AD7-E37C-49F5-AD7A-53AD53B0352A}"/>
              </a:ext>
            </a:extLst>
          </p:cNvPr>
          <p:cNvSpPr>
            <a:spLocks noGrp="1"/>
          </p:cNvSpPr>
          <p:nvPr>
            <p:ph type="title"/>
          </p:nvPr>
        </p:nvSpPr>
        <p:spPr/>
        <p:txBody>
          <a:bodyPr/>
          <a:lstStyle/>
          <a:p>
            <a:r>
              <a:rPr lang="en-US" dirty="0"/>
              <a:t>Open source hardware</a:t>
            </a:r>
            <a:endParaRPr lang="en-IN" dirty="0"/>
          </a:p>
        </p:txBody>
      </p:sp>
      <p:sp>
        <p:nvSpPr>
          <p:cNvPr id="3" name="Content Placeholder 2">
            <a:extLst>
              <a:ext uri="{FF2B5EF4-FFF2-40B4-BE49-F238E27FC236}">
                <a16:creationId xmlns:a16="http://schemas.microsoft.com/office/drawing/2014/main" id="{D82D782B-0D9C-446A-8541-94F51237AD76}"/>
              </a:ext>
            </a:extLst>
          </p:cNvPr>
          <p:cNvSpPr>
            <a:spLocks noGrp="1"/>
          </p:cNvSpPr>
          <p:nvPr>
            <p:ph idx="1"/>
          </p:nvPr>
        </p:nvSpPr>
        <p:spPr>
          <a:xfrm>
            <a:off x="2589212" y="2133600"/>
            <a:ext cx="8915400" cy="2660342"/>
          </a:xfrm>
        </p:spPr>
        <p:txBody>
          <a:bodyPr/>
          <a:lstStyle/>
          <a:p>
            <a:r>
              <a:rPr lang="en-US" dirty="0">
                <a:latin typeface="Cambria" panose="02040503050406030204" pitchFamily="18" charset="0"/>
                <a:ea typeface="Cambria" panose="02040503050406030204" pitchFamily="18" charset="0"/>
              </a:rPr>
              <a:t>open source hardware is a term that refers to any type of device whose hardware specifications are fully documented or otherwise available.</a:t>
            </a:r>
          </a:p>
          <a:p>
            <a:r>
              <a:rPr lang="en-US" dirty="0">
                <a:latin typeface="Cambria" panose="02040503050406030204" pitchFamily="18" charset="0"/>
                <a:ea typeface="Cambria" panose="02040503050406030204" pitchFamily="18" charset="0"/>
              </a:rPr>
              <a:t>That's important for several reasons. First, it maximizes the ability of third-party programmers and partners to work with a given device. </a:t>
            </a:r>
          </a:p>
          <a:p>
            <a:r>
              <a:rPr lang="en-US" dirty="0">
                <a:latin typeface="Cambria" panose="02040503050406030204" pitchFamily="18" charset="0"/>
                <a:ea typeface="Cambria" panose="02040503050406030204" pitchFamily="18" charset="0"/>
              </a:rPr>
              <a:t>Sometimes additional hardware information is available through partner programs. But with open source hardware, all information is freely available to the public.</a:t>
            </a:r>
          </a:p>
          <a:p>
            <a:pPr marL="0" indent="0">
              <a:buNone/>
            </a:pPr>
            <a:endParaRPr lang="en-IN" dirty="0"/>
          </a:p>
        </p:txBody>
      </p:sp>
    </p:spTree>
    <p:extLst>
      <p:ext uri="{BB962C8B-B14F-4D97-AF65-F5344CB8AC3E}">
        <p14:creationId xmlns:p14="http://schemas.microsoft.com/office/powerpoint/2010/main" val="697748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27B9-F59B-446B-B2B5-B0B0FE95B05A}"/>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7AA1BF21-DACF-4058-AB9E-CFAD53F39C2D}"/>
              </a:ext>
            </a:extLst>
          </p:cNvPr>
          <p:cNvSpPr>
            <a:spLocks noGrp="1"/>
          </p:cNvSpPr>
          <p:nvPr>
            <p:ph idx="1"/>
          </p:nvPr>
        </p:nvSpPr>
        <p:spPr>
          <a:xfrm>
            <a:off x="2589212" y="1905000"/>
            <a:ext cx="8915400" cy="4006222"/>
          </a:xfrm>
        </p:spPr>
        <p:txBody>
          <a:bodyPr>
            <a:normAutofit/>
          </a:bodyPr>
          <a:lstStyle/>
          <a:p>
            <a:r>
              <a:rPr lang="en-US" dirty="0">
                <a:latin typeface="Cambria" panose="02040503050406030204" pitchFamily="18" charset="0"/>
                <a:ea typeface="Cambria" panose="02040503050406030204" pitchFamily="18" charset="0"/>
              </a:rPr>
              <a:t>If the benefits of open hardware sound a lot like the ones you get from open source software, it's because they are. And the relationship between open hardware and open source software is not incidental.</a:t>
            </a:r>
          </a:p>
          <a:p>
            <a:r>
              <a:rPr lang="en-US" dirty="0">
                <a:latin typeface="Cambria" panose="02040503050406030204" pitchFamily="18" charset="0"/>
                <a:ea typeface="Cambria" panose="02040503050406030204" pitchFamily="18" charset="0"/>
              </a:rPr>
              <a:t>open hardware is poised to assume more importance going forward. This is due in part to the influence of open source software, which has now become predominant. As organizations come to expect all software source code to be open in order to maximize interoperability, it's only natural for them to think the same way about hardware.</a:t>
            </a:r>
          </a:p>
          <a:p>
            <a:r>
              <a:rPr lang="en-US" dirty="0">
                <a:latin typeface="Cambria" panose="02040503050406030204" pitchFamily="18" charset="0"/>
                <a:ea typeface="Cambria" panose="02040503050406030204" pitchFamily="18" charset="0"/>
              </a:rPr>
              <a:t>Open hardware will also matter on the IoT, for two main reasons. The first involves security and privacy. While worries about snooping webcams on PCs may be overblown, demands for privacy assurances will reach new magnitudes when IoT devices surround consumers and collect all sorts of personal information. Companies that build IoT solutions based on open hardware will be able to make privacy promises that others can't.</a:t>
            </a:r>
            <a:endParaRPr lang="en-IN" dirty="0">
              <a:latin typeface="Cambria" panose="02040503050406030204" pitchFamily="18" charset="0"/>
              <a:ea typeface="Cambria" panose="02040503050406030204" pitchFamily="18" charset="0"/>
            </a:endParaRPr>
          </a:p>
          <a:p>
            <a:pPr marL="0" indent="0">
              <a:buNone/>
            </a:pPr>
            <a:endParaRPr lang="en-IN" dirty="0"/>
          </a:p>
        </p:txBody>
      </p:sp>
    </p:spTree>
    <p:extLst>
      <p:ext uri="{BB962C8B-B14F-4D97-AF65-F5344CB8AC3E}">
        <p14:creationId xmlns:p14="http://schemas.microsoft.com/office/powerpoint/2010/main" val="2835780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DEA0-62C4-4F7C-B7E6-B78A6039F129}"/>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9B96D958-5F02-479B-A3E9-20E41D2F3540}"/>
              </a:ext>
            </a:extLst>
          </p:cNvPr>
          <p:cNvSpPr>
            <a:spLocks noGrp="1"/>
          </p:cNvSpPr>
          <p:nvPr>
            <p:ph idx="1"/>
          </p:nvPr>
        </p:nvSpPr>
        <p:spPr>
          <a:xfrm>
            <a:off x="2589212" y="2133600"/>
            <a:ext cx="8915400" cy="4533530"/>
          </a:xfrm>
        </p:spPr>
        <p:txBody>
          <a:bodyPr>
            <a:normAutofit lnSpcReduction="10000"/>
          </a:bodyPr>
          <a:lstStyle/>
          <a:p>
            <a:r>
              <a:rPr lang="en-US" dirty="0">
                <a:latin typeface="Cambria" panose="02040503050406030204" pitchFamily="18" charset="0"/>
                <a:ea typeface="Cambria" panose="02040503050406030204" pitchFamily="18" charset="0"/>
              </a:rPr>
              <a:t>Open hardware will also help to drive IoT adoption by creating a foundation for building low-cost, portable IoT solutions. In other words, open hardware platforms, like Arduino, will do for IoT what open source software platforms, like Linux and Apache, did for the Web by providing a convenient, accessible, cost-efficient basis on which to deploy products in a new ecosystem</a:t>
            </a:r>
          </a:p>
          <a:p>
            <a:r>
              <a:rPr lang="en-US" dirty="0">
                <a:latin typeface="Cambria" panose="02040503050406030204" pitchFamily="18" charset="0"/>
                <a:ea typeface="Cambria" panose="02040503050406030204" pitchFamily="18" charset="0"/>
              </a:rPr>
              <a:t>the software-defined revolution is likely to increase demand for open source hardware. That's because software-defined solutions abstract functions like networking and storage infrastructure from the underlying devices, making hardware itself less valuable. </a:t>
            </a:r>
          </a:p>
          <a:p>
            <a:r>
              <a:rPr lang="en-US" dirty="0">
                <a:latin typeface="Cambria" panose="02040503050406030204" pitchFamily="18" charset="0"/>
                <a:ea typeface="Cambria" panose="02040503050406030204" pitchFamily="18" charset="0"/>
              </a:rPr>
              <a:t>Organizations will have no need for expensive, proprietary network switches or storage arrays when such hardware cannot do anything that can't be done in software alone.</a:t>
            </a:r>
          </a:p>
          <a:p>
            <a:r>
              <a:rPr lang="en-US" dirty="0"/>
              <a:t> </a:t>
            </a:r>
            <a:r>
              <a:rPr lang="en-US" dirty="0">
                <a:latin typeface="Cambria" panose="02040503050406030204" pitchFamily="18" charset="0"/>
                <a:ea typeface="Cambria" panose="02040503050406030204" pitchFamily="18" charset="0"/>
              </a:rPr>
              <a:t>open hardware solutions will become more valuable not only because they are likely to be inexpensive, but also because open specifications maximize the ability of programmers to take advantage of hardware features when optimizing software-defined solutions.</a:t>
            </a:r>
            <a:endParaRPr lang="en-IN"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3126444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Closed </a:t>
            </a:r>
            <a:r>
              <a:rPr lang="en-US" dirty="0">
                <a:latin typeface="Cambria" pitchFamily="18" charset="0"/>
                <a:ea typeface="Cambria" pitchFamily="18" charset="0"/>
              </a:rPr>
              <a:t>Source</a:t>
            </a:r>
          </a:p>
        </p:txBody>
      </p:sp>
      <p:sp>
        <p:nvSpPr>
          <p:cNvPr id="3" name="Content Placeholder 2"/>
          <p:cNvSpPr>
            <a:spLocks noGrp="1"/>
          </p:cNvSpPr>
          <p:nvPr>
            <p:ph idx="1"/>
          </p:nvPr>
        </p:nvSpPr>
        <p:spPr/>
        <p:txBody>
          <a:bodyPr/>
          <a:lstStyle/>
          <a:p>
            <a:pPr marL="457200" indent="-457200">
              <a:buFont typeface="Wingdings" pitchFamily="2" charset="2"/>
              <a:buChar char="Ø"/>
            </a:pPr>
            <a:r>
              <a:rPr lang="en-US" dirty="0">
                <a:solidFill>
                  <a:schemeClr val="tx1"/>
                </a:solidFill>
                <a:latin typeface="Cambria" pitchFamily="18" charset="0"/>
                <a:ea typeface="Cambria" pitchFamily="18" charset="0"/>
              </a:rPr>
              <a:t>Closed source refer to system which have proprietary or which have copy right and which have some protected code.</a:t>
            </a:r>
          </a:p>
          <a:p>
            <a:pPr marL="457200" indent="-457200">
              <a:buFont typeface="Wingdings" pitchFamily="2" charset="2"/>
              <a:buChar char="Ø"/>
            </a:pPr>
            <a:r>
              <a:rPr lang="en-US" dirty="0">
                <a:solidFill>
                  <a:schemeClr val="tx1"/>
                </a:solidFill>
                <a:latin typeface="Cambria" pitchFamily="18" charset="0"/>
                <a:ea typeface="Cambria" pitchFamily="18" charset="0"/>
              </a:rPr>
              <a:t>The only design or coded people can access to it changes to it in terms of modification.</a:t>
            </a:r>
          </a:p>
          <a:p>
            <a:pPr marL="457200" indent="-457200">
              <a:buFont typeface="Wingdings" pitchFamily="2" charset="2"/>
              <a:buChar char="Ø"/>
            </a:pPr>
            <a:r>
              <a:rPr lang="en-US" dirty="0">
                <a:solidFill>
                  <a:schemeClr val="tx1"/>
                </a:solidFill>
                <a:latin typeface="Cambria" pitchFamily="18" charset="0"/>
                <a:ea typeface="Cambria" pitchFamily="18" charset="0"/>
              </a:rPr>
              <a:t>Platform are  not freely available.</a:t>
            </a:r>
          </a:p>
          <a:p>
            <a:pPr marL="457200" indent="-457200">
              <a:buFont typeface="Wingdings" pitchFamily="2" charset="2"/>
              <a:buChar char="Ø"/>
            </a:pPr>
            <a:r>
              <a:rPr lang="en-US" dirty="0">
                <a:solidFill>
                  <a:schemeClr val="tx1"/>
                </a:solidFill>
                <a:latin typeface="Cambria" pitchFamily="18" charset="0"/>
                <a:ea typeface="Cambria" pitchFamily="18" charset="0"/>
              </a:rPr>
              <a:t>It will be a costly and price will be keep changing according to functionality.</a:t>
            </a:r>
          </a:p>
          <a:p>
            <a:pPr marL="457200" indent="-457200">
              <a:buFont typeface="Wingdings" pitchFamily="2" charset="2"/>
              <a:buChar char="Ø"/>
            </a:pPr>
            <a:r>
              <a:rPr lang="en-US" dirty="0">
                <a:solidFill>
                  <a:schemeClr val="tx1"/>
                </a:solidFill>
                <a:latin typeface="Cambria" pitchFamily="18" charset="0"/>
                <a:ea typeface="Cambria" pitchFamily="18" charset="0"/>
              </a:rPr>
              <a:t>Security is high.</a:t>
            </a:r>
          </a:p>
          <a:p>
            <a:pPr marL="457200" indent="-457200">
              <a:buFont typeface="Wingdings" pitchFamily="2" charset="2"/>
              <a:buChar char="Ø"/>
            </a:pPr>
            <a:r>
              <a:rPr lang="en-US" dirty="0">
                <a:solidFill>
                  <a:schemeClr val="tx1"/>
                </a:solidFill>
                <a:latin typeface="Cambria" pitchFamily="18" charset="0"/>
                <a:ea typeface="Cambria" pitchFamily="18" charset="0"/>
              </a:rPr>
              <a:t>Example</a:t>
            </a:r>
            <a:r>
              <a:rPr lang="en-US" b="1" dirty="0">
                <a:solidFill>
                  <a:schemeClr val="tx1"/>
                </a:solidFill>
                <a:latin typeface="Cambria" pitchFamily="18" charset="0"/>
                <a:ea typeface="Cambria" pitchFamily="18" charset="0"/>
              </a:rPr>
              <a:t>:</a:t>
            </a:r>
            <a:r>
              <a:rPr lang="en-US" b="1" dirty="0">
                <a:latin typeface="Cambria" pitchFamily="18" charset="0"/>
                <a:ea typeface="Cambria" pitchFamily="18" charset="0"/>
              </a:rPr>
              <a:t> </a:t>
            </a:r>
            <a:r>
              <a:rPr lang="en-US" dirty="0">
                <a:solidFill>
                  <a:schemeClr val="tx1"/>
                </a:solidFill>
                <a:latin typeface="Cambria" pitchFamily="18" charset="0"/>
                <a:ea typeface="Cambria" pitchFamily="18" charset="0"/>
              </a:rPr>
              <a:t>Microsoft office, Microsoft Windows, mac OS</a:t>
            </a:r>
          </a:p>
          <a:p>
            <a:endParaRPr lang="en-US" dirty="0">
              <a:latin typeface="Cambria" pitchFamily="18" charset="0"/>
              <a:ea typeface="Cambria"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itchFamily="18" charset="0"/>
                <a:ea typeface="Cambria" pitchFamily="18" charset="0"/>
              </a:rPr>
              <a:t>Mixing Open And Closed Source</a:t>
            </a:r>
          </a:p>
        </p:txBody>
      </p:sp>
      <p:sp>
        <p:nvSpPr>
          <p:cNvPr id="3" name="Content Placeholder 2"/>
          <p:cNvSpPr>
            <a:spLocks noGrp="1"/>
          </p:cNvSpPr>
          <p:nvPr>
            <p:ph idx="1"/>
          </p:nvPr>
        </p:nvSpPr>
        <p:spPr/>
        <p:txBody>
          <a:bodyPr/>
          <a:lstStyle/>
          <a:p>
            <a:pPr marL="514350" indent="-514350">
              <a:buNone/>
            </a:pPr>
            <a:r>
              <a:rPr lang="en-US" dirty="0">
                <a:latin typeface="Cambria" pitchFamily="18" charset="0"/>
                <a:ea typeface="Cambria" pitchFamily="18" charset="0"/>
              </a:rPr>
              <a:t>While many businesses can exits as purely one or the other. you shouldn’t</a:t>
            </a:r>
          </a:p>
          <a:p>
            <a:pPr marL="514350" indent="-514350">
              <a:buNone/>
            </a:pPr>
            <a:r>
              <a:rPr lang="en-US" dirty="0">
                <a:latin typeface="Cambria" pitchFamily="18" charset="0"/>
                <a:ea typeface="Cambria" pitchFamily="18" charset="0"/>
              </a:rPr>
              <a:t>discount having both coexist. For example , Arduinos project have a mix</a:t>
            </a:r>
          </a:p>
          <a:p>
            <a:pPr marL="514350" indent="-514350">
              <a:buNone/>
            </a:pPr>
            <a:r>
              <a:rPr lang="en-US" dirty="0">
                <a:latin typeface="Cambria" pitchFamily="18" charset="0"/>
                <a:ea typeface="Cambria" pitchFamily="18" charset="0"/>
              </a:rPr>
              <a:t>of licensees.</a:t>
            </a:r>
          </a:p>
          <a:p>
            <a:pPr marL="514350" indent="-514350">
              <a:buFont typeface="Wingdings" pitchFamily="2" charset="2"/>
              <a:buChar char="Ø"/>
            </a:pPr>
            <a:r>
              <a:rPr lang="en-US" dirty="0">
                <a:latin typeface="Cambria" pitchFamily="18" charset="0"/>
                <a:ea typeface="Cambria" pitchFamily="18" charset="0"/>
              </a:rPr>
              <a:t> Arduino code is open source. </a:t>
            </a:r>
          </a:p>
          <a:p>
            <a:pPr marL="514350" indent="-514350">
              <a:buFont typeface="Wingdings" pitchFamily="2" charset="2"/>
              <a:buChar char="Ø"/>
            </a:pPr>
            <a:r>
              <a:rPr lang="en-US" dirty="0">
                <a:latin typeface="Cambria" pitchFamily="18" charset="0"/>
                <a:ea typeface="Cambria" pitchFamily="18" charset="0"/>
              </a:rPr>
              <a:t> Schematics are available but not especially well advertised. </a:t>
            </a:r>
          </a:p>
          <a:p>
            <a:pPr marL="514350" indent="-514350">
              <a:buFont typeface="Wingdings" pitchFamily="2" charset="2"/>
              <a:buChar char="Ø"/>
            </a:pPr>
            <a:r>
              <a:rPr lang="en-US" dirty="0">
                <a:latin typeface="Cambria" pitchFamily="18" charset="0"/>
                <a:ea typeface="Cambria" pitchFamily="18" charset="0"/>
              </a:rPr>
              <a:t> Server code is closed source</a:t>
            </a:r>
          </a:p>
          <a:p>
            <a:pPr marL="514350" indent="-514350">
              <a:buNone/>
            </a:pPr>
            <a:r>
              <a:rPr lang="en-US" dirty="0">
                <a:latin typeface="Cambria" pitchFamily="18" charset="0"/>
                <a:ea typeface="Cambria" pitchFamily="18" charset="0"/>
              </a:rPr>
              <a:t> 	</a:t>
            </a:r>
          </a:p>
          <a:p>
            <a:endParaRPr lang="en-US" dirty="0">
              <a:latin typeface="Cambria" pitchFamily="18" charset="0"/>
              <a:ea typeface="Cambri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itchFamily="18" charset="0"/>
                <a:ea typeface="Cambria" pitchFamily="18" charset="0"/>
              </a:rPr>
              <a:t>Closed Source For Mass Market Projects</a:t>
            </a:r>
          </a:p>
        </p:txBody>
      </p:sp>
      <p:sp>
        <p:nvSpPr>
          <p:cNvPr id="3" name="Content Placeholder 2"/>
          <p:cNvSpPr>
            <a:spLocks noGrp="1"/>
          </p:cNvSpPr>
          <p:nvPr>
            <p:ph idx="1"/>
          </p:nvPr>
        </p:nvSpPr>
        <p:spPr/>
        <p:txBody>
          <a:bodyPr/>
          <a:lstStyle/>
          <a:p>
            <a:pPr>
              <a:buFont typeface="Wingdings" pitchFamily="2" charset="2"/>
              <a:buChar char="Ø"/>
            </a:pPr>
            <a:r>
              <a:rPr lang="en-US" dirty="0">
                <a:latin typeface="Cambria" pitchFamily="18" charset="0"/>
                <a:ea typeface="Cambria" pitchFamily="18" charset="0"/>
              </a:rPr>
              <a:t>what is Mass market project??</a:t>
            </a:r>
          </a:p>
          <a:p>
            <a:pPr>
              <a:buNone/>
            </a:pPr>
            <a:r>
              <a:rPr lang="en-US" dirty="0">
                <a:latin typeface="Cambria" pitchFamily="18" charset="0"/>
                <a:ea typeface="Cambria" pitchFamily="18" charset="0"/>
              </a:rPr>
              <a:t>             Mass refer to you are taking order on big number. that is mass market project.</a:t>
            </a:r>
          </a:p>
          <a:p>
            <a:pPr>
              <a:buFont typeface="Wingdings" pitchFamily="2" charset="2"/>
              <a:buChar char="Ø"/>
            </a:pPr>
            <a:r>
              <a:rPr lang="en-US" dirty="0">
                <a:latin typeface="Cambria" pitchFamily="18" charset="0"/>
                <a:ea typeface="Cambria" pitchFamily="18" charset="0"/>
              </a:rPr>
              <a:t>We can go with the closed source for mass market project but there are many complexity come into the picture.</a:t>
            </a:r>
          </a:p>
          <a:p>
            <a:pPr>
              <a:buFont typeface="Wingdings" pitchFamily="2" charset="2"/>
              <a:buChar char="Ø"/>
            </a:pPr>
            <a:r>
              <a:rPr lang="en-US" dirty="0">
                <a:latin typeface="Cambria" pitchFamily="18" charset="0"/>
                <a:ea typeface="Cambria" pitchFamily="18" charset="0"/>
              </a:rPr>
              <a:t>It will be not user-friendly it will keep handling. at some time application require information application not give information at that time integration not possible.</a:t>
            </a:r>
          </a:p>
          <a:p>
            <a:pPr>
              <a:buFont typeface="Wingdings" pitchFamily="2" charset="2"/>
              <a:buChar char="Ø"/>
            </a:pPr>
            <a:r>
              <a:rPr lang="en-US" dirty="0">
                <a:latin typeface="Cambria" pitchFamily="18" charset="0"/>
                <a:ea typeface="Cambria" pitchFamily="18" charset="0"/>
              </a:rPr>
              <a:t>Closed source only can not good option. it will be good option if it will be with big company.</a:t>
            </a:r>
          </a:p>
          <a:p>
            <a:endParaRPr lang="en-US" dirty="0">
              <a:latin typeface="Cambria" pitchFamily="18" charset="0"/>
              <a:ea typeface="Cambria"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2536" y="1017916"/>
            <a:ext cx="9762076" cy="4893305"/>
          </a:xfrm>
        </p:spPr>
        <p:txBody>
          <a:bodyPr>
            <a:normAutofit/>
          </a:bodyPr>
          <a:lstStyle/>
          <a:p>
            <a:pPr algn="ctr">
              <a:buNone/>
            </a:pPr>
            <a:endParaRPr lang="en-US" sz="8000" dirty="0"/>
          </a:p>
          <a:p>
            <a:pPr algn="ctr">
              <a:buNone/>
            </a:pPr>
            <a:r>
              <a:rPr lang="en-US" sz="8000" dirty="0">
                <a:latin typeface="Cambria" pitchFamily="18" charset="0"/>
                <a:ea typeface="Cambria"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latin typeface="Cambria" panose="02040503050406030204" pitchFamily="18" charset="0"/>
                <a:ea typeface="Cambria" panose="02040503050406030204" pitchFamily="18" charset="0"/>
              </a:rPr>
              <a:t>prototyping</a:t>
            </a:r>
          </a:p>
        </p:txBody>
      </p:sp>
      <p:sp>
        <p:nvSpPr>
          <p:cNvPr id="3" name="Content Placeholder 2"/>
          <p:cNvSpPr>
            <a:spLocks noGrp="1"/>
          </p:cNvSpPr>
          <p:nvPr>
            <p:ph idx="1"/>
          </p:nvPr>
        </p:nvSpPr>
        <p:spPr/>
        <p:txBody>
          <a:bodyPr>
            <a:normAutofit/>
          </a:bodyPr>
          <a:lstStyle/>
          <a:p>
            <a:r>
              <a:rPr lang="en-GB" sz="2800" dirty="0">
                <a:latin typeface="Cambria" panose="02040503050406030204" pitchFamily="18" charset="0"/>
                <a:ea typeface="Cambria" panose="02040503050406030204" pitchFamily="18" charset="0"/>
              </a:rPr>
              <a:t>Although ease of prototyping is a major factor, perhaps the biggest obstacle to getting a project started—scaling up to building more than one device, perhaps many thousands of them—brings a whole new set of challenges and questions.</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72106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Changing Embedded Platform</a:t>
            </a:r>
          </a:p>
        </p:txBody>
      </p:sp>
      <p:sp>
        <p:nvSpPr>
          <p:cNvPr id="3" name="Content Placeholder 2"/>
          <p:cNvSpPr>
            <a:spLocks noGrp="1"/>
          </p:cNvSpPr>
          <p:nvPr>
            <p:ph idx="1"/>
          </p:nvPr>
        </p:nvSpPr>
        <p:spPr/>
        <p:txBody>
          <a:bodyPr/>
          <a:lstStyle/>
          <a:p>
            <a:r>
              <a:rPr lang="en-GB" dirty="0"/>
              <a:t>When you scale up, you may well have to think about moving to a different platform, for cost or size reasons.</a:t>
            </a:r>
          </a:p>
          <a:p>
            <a:r>
              <a:rPr lang="en-GB" dirty="0"/>
              <a:t>If you’ve started with a free-form, powerful programming platform, you may find that porting the code to a more restricted, cheaper, and smaller device will bring many challenges. </a:t>
            </a:r>
          </a:p>
          <a:p>
            <a:r>
              <a:rPr lang="en-GB" dirty="0"/>
              <a:t>This issue is something to be aware of. If the first prototype you built on a PC, iPhone.</a:t>
            </a:r>
          </a:p>
          <a:p>
            <a:pPr marL="0" indent="0">
              <a:buNone/>
            </a:pPr>
            <a:endParaRPr lang="en-US" dirty="0"/>
          </a:p>
        </p:txBody>
      </p:sp>
    </p:spTree>
    <p:extLst>
      <p:ext uri="{BB962C8B-B14F-4D97-AF65-F5344CB8AC3E}">
        <p14:creationId xmlns:p14="http://schemas.microsoft.com/office/powerpoint/2010/main" val="3520588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Con</a:t>
            </a:r>
            <a:r>
              <a:rPr lang="en-US" dirty="0"/>
              <a:t>…</a:t>
            </a:r>
          </a:p>
        </p:txBody>
      </p:sp>
      <p:sp>
        <p:nvSpPr>
          <p:cNvPr id="3" name="Content Placeholder 2"/>
          <p:cNvSpPr>
            <a:spLocks noGrp="1"/>
          </p:cNvSpPr>
          <p:nvPr>
            <p:ph idx="1"/>
          </p:nvPr>
        </p:nvSpPr>
        <p:spPr/>
        <p:txBody>
          <a:bodyPr/>
          <a:lstStyle/>
          <a:p>
            <a:r>
              <a:rPr lang="en-GB" dirty="0"/>
              <a:t>Of course, if you’ve used a constrained platform in prototyping, you may find that you have to make choices and limitations in your code.</a:t>
            </a:r>
          </a:p>
          <a:p>
            <a:r>
              <a:rPr lang="en-GB" dirty="0"/>
              <a:t>Dynamic memory allocation on the 2K that the Arduino provides may not be especially efficient.</a:t>
            </a:r>
          </a:p>
          <a:p>
            <a:r>
              <a:rPr lang="en-GB" dirty="0"/>
              <a:t>If you port to a more powerful platform, you may be able to rewrite your code in a more modern, high-level way or simply take advantage of faster processor speed and more RAM.</a:t>
            </a:r>
            <a:endParaRPr lang="en-US" dirty="0"/>
          </a:p>
        </p:txBody>
      </p:sp>
    </p:spTree>
    <p:extLst>
      <p:ext uri="{BB962C8B-B14F-4D97-AF65-F5344CB8AC3E}">
        <p14:creationId xmlns:p14="http://schemas.microsoft.com/office/powerpoint/2010/main" val="4157486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Con…</a:t>
            </a:r>
          </a:p>
        </p:txBody>
      </p:sp>
      <p:sp>
        <p:nvSpPr>
          <p:cNvPr id="3" name="Content Placeholder 2"/>
          <p:cNvSpPr>
            <a:spLocks noGrp="1"/>
          </p:cNvSpPr>
          <p:nvPr>
            <p:ph idx="1"/>
          </p:nvPr>
        </p:nvSpPr>
        <p:spPr/>
        <p:txBody>
          <a:bodyPr/>
          <a:lstStyle/>
          <a:p>
            <a:r>
              <a:rPr lang="en-GB" dirty="0"/>
              <a:t>In practice, you will often find that you don’t need to change platforms. Instead, you might look at, for example, replacing an Arduino prototyping microcontroller with an AVR chip (the same chip that powers the Arduino) and just those components that you actually need, connected on a custom PCB.</a:t>
            </a:r>
            <a:endParaRPr lang="en-US" dirty="0"/>
          </a:p>
        </p:txBody>
      </p:sp>
    </p:spTree>
    <p:extLst>
      <p:ext uri="{BB962C8B-B14F-4D97-AF65-F5344CB8AC3E}">
        <p14:creationId xmlns:p14="http://schemas.microsoft.com/office/powerpoint/2010/main" val="1974833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Climbing Into The Cloud</a:t>
            </a:r>
          </a:p>
        </p:txBody>
      </p:sp>
      <p:sp>
        <p:nvSpPr>
          <p:cNvPr id="3" name="Content Placeholder 2"/>
          <p:cNvSpPr>
            <a:spLocks noGrp="1"/>
          </p:cNvSpPr>
          <p:nvPr>
            <p:ph idx="1"/>
          </p:nvPr>
        </p:nvSpPr>
        <p:spPr/>
        <p:txBody>
          <a:bodyPr/>
          <a:lstStyle/>
          <a:p>
            <a:r>
              <a:rPr lang="en-GB" dirty="0"/>
              <a:t>The server software is the easiest component to take from prototype into production. </a:t>
            </a:r>
          </a:p>
          <a:p>
            <a:r>
              <a:rPr lang="en-GB" dirty="0"/>
              <a:t>As we saw earlier, it might involve switching from a basic web framework to something more involved (particularly if you need to add user accounts and the like), but you will be able to find an equivalent for which ever language you have chosen.</a:t>
            </a:r>
          </a:p>
          <a:p>
            <a:r>
              <a:rPr lang="en-GB" dirty="0"/>
              <a:t> That means most of the business logic will move across with minimal changes. </a:t>
            </a:r>
            <a:endParaRPr lang="en-US" dirty="0"/>
          </a:p>
        </p:txBody>
      </p:sp>
    </p:spTree>
    <p:extLst>
      <p:ext uri="{BB962C8B-B14F-4D97-AF65-F5344CB8AC3E}">
        <p14:creationId xmlns:p14="http://schemas.microsoft.com/office/powerpoint/2010/main" val="18686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Con…</a:t>
            </a:r>
          </a:p>
        </p:txBody>
      </p:sp>
      <p:sp>
        <p:nvSpPr>
          <p:cNvPr id="3" name="Content Placeholder 2"/>
          <p:cNvSpPr>
            <a:spLocks noGrp="1"/>
          </p:cNvSpPr>
          <p:nvPr>
            <p:ph idx="1"/>
          </p:nvPr>
        </p:nvSpPr>
        <p:spPr/>
        <p:txBody>
          <a:bodyPr/>
          <a:lstStyle/>
          <a:p>
            <a:r>
              <a:rPr lang="en-GB" dirty="0"/>
              <a:t>Beyond that, scaling up in the early days will involve buying a more powerful server. </a:t>
            </a:r>
          </a:p>
          <a:p>
            <a:r>
              <a:rPr lang="en-GB" dirty="0"/>
              <a:t>If you are running on a cloud computing platform, such as Amazon Web Services, you can even have the service dynamically expand and contract, as demand dictates.</a:t>
            </a:r>
            <a:endParaRPr lang="en-US" dirty="0"/>
          </a:p>
        </p:txBody>
      </p:sp>
    </p:spTree>
    <p:extLst>
      <p:ext uri="{BB962C8B-B14F-4D97-AF65-F5344CB8AC3E}">
        <p14:creationId xmlns:p14="http://schemas.microsoft.com/office/powerpoint/2010/main" val="323416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EAAD-6162-4E08-9E94-EE444E959613}"/>
              </a:ext>
            </a:extLst>
          </p:cNvPr>
          <p:cNvSpPr>
            <a:spLocks noGrp="1"/>
          </p:cNvSpPr>
          <p:nvPr>
            <p:ph type="title"/>
          </p:nvPr>
        </p:nvSpPr>
        <p:spPr/>
        <p:txBody>
          <a:bodyPr/>
          <a:lstStyle/>
          <a:p>
            <a:r>
              <a:rPr lang="en-US" dirty="0"/>
              <a:t>Physical Prototyping</a:t>
            </a:r>
            <a:endParaRPr lang="en-IN" dirty="0"/>
          </a:p>
        </p:txBody>
      </p:sp>
      <p:sp>
        <p:nvSpPr>
          <p:cNvPr id="3" name="Content Placeholder 2">
            <a:extLst>
              <a:ext uri="{FF2B5EF4-FFF2-40B4-BE49-F238E27FC236}">
                <a16:creationId xmlns:a16="http://schemas.microsoft.com/office/drawing/2014/main" id="{CFF10C08-B223-47A5-A9E8-16C40F3C8E98}"/>
              </a:ext>
            </a:extLst>
          </p:cNvPr>
          <p:cNvSpPr>
            <a:spLocks noGrp="1"/>
          </p:cNvSpPr>
          <p:nvPr>
            <p:ph idx="1"/>
          </p:nvPr>
        </p:nvSpPr>
        <p:spPr/>
        <p:txBody>
          <a:bodyPr/>
          <a:lstStyle/>
          <a:p>
            <a:r>
              <a:rPr lang="en-US" dirty="0"/>
              <a:t>Physical Prototyping is the process of making a physical representation of an idea. </a:t>
            </a:r>
          </a:p>
          <a:p>
            <a:r>
              <a:rPr lang="en-US" dirty="0"/>
              <a:t>Early in the process physical prototype can be made of all kind of material. Physical prototype allow the designer and user to interact with the idea.</a:t>
            </a:r>
            <a:endParaRPr lang="en-IN" dirty="0"/>
          </a:p>
          <a:p>
            <a:endParaRPr lang="en-IN" dirty="0"/>
          </a:p>
        </p:txBody>
      </p:sp>
    </p:spTree>
    <p:extLst>
      <p:ext uri="{BB962C8B-B14F-4D97-AF65-F5344CB8AC3E}">
        <p14:creationId xmlns:p14="http://schemas.microsoft.com/office/powerpoint/2010/main" val="3554492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247E-ADFA-443D-B180-68B81D589893}"/>
              </a:ext>
            </a:extLst>
          </p:cNvPr>
          <p:cNvSpPr>
            <a:spLocks noGrp="1"/>
          </p:cNvSpPr>
          <p:nvPr>
            <p:ph type="title"/>
          </p:nvPr>
        </p:nvSpPr>
        <p:spPr/>
        <p:txBody>
          <a:bodyPr/>
          <a:lstStyle/>
          <a:p>
            <a:r>
              <a:rPr lang="en-US" dirty="0"/>
              <a:t>Product Development Process</a:t>
            </a:r>
            <a:endParaRPr lang="en-IN" dirty="0"/>
          </a:p>
        </p:txBody>
      </p:sp>
      <p:sp>
        <p:nvSpPr>
          <p:cNvPr id="3" name="Content Placeholder 2">
            <a:extLst>
              <a:ext uri="{FF2B5EF4-FFF2-40B4-BE49-F238E27FC236}">
                <a16:creationId xmlns:a16="http://schemas.microsoft.com/office/drawing/2014/main" id="{F5703711-ABE7-4E13-81C4-2C86B4DB9517}"/>
              </a:ext>
            </a:extLst>
          </p:cNvPr>
          <p:cNvSpPr>
            <a:spLocks noGrp="1"/>
          </p:cNvSpPr>
          <p:nvPr>
            <p:ph idx="1"/>
          </p:nvPr>
        </p:nvSpPr>
        <p:spPr/>
        <p:txBody>
          <a:bodyPr/>
          <a:lstStyle/>
          <a:p>
            <a:r>
              <a:rPr lang="en-US" dirty="0"/>
              <a:t>The main </a:t>
            </a:r>
            <a:r>
              <a:rPr lang="en-IN" dirty="0"/>
              <a:t>steps are:</a:t>
            </a:r>
          </a:p>
          <a:p>
            <a:pPr lvl="1"/>
            <a:r>
              <a:rPr lang="en-US" b="1" dirty="0"/>
              <a:t>Design</a:t>
            </a:r>
            <a:r>
              <a:rPr lang="en-US" dirty="0"/>
              <a:t>: Create the initial design.</a:t>
            </a:r>
          </a:p>
          <a:p>
            <a:pPr lvl="1"/>
            <a:r>
              <a:rPr lang="en-US" b="1" dirty="0"/>
              <a:t>Validate/Verify</a:t>
            </a:r>
            <a:r>
              <a:rPr lang="en-US" dirty="0"/>
              <a:t>: Check the initial design for functional correctness.</a:t>
            </a:r>
          </a:p>
          <a:p>
            <a:pPr lvl="1"/>
            <a:r>
              <a:rPr lang="en-US" b="1" dirty="0"/>
              <a:t>Prototype</a:t>
            </a:r>
            <a:r>
              <a:rPr lang="en-US" dirty="0"/>
              <a:t>: Create a physical prototype of the design and test the functionality of the design.</a:t>
            </a:r>
          </a:p>
          <a:p>
            <a:pPr lvl="1"/>
            <a:r>
              <a:rPr lang="en-US" b="1" dirty="0"/>
              <a:t>Review</a:t>
            </a:r>
            <a:r>
              <a:rPr lang="en-US" dirty="0"/>
              <a:t>: Identify whether the design functions as expected and identify any issues raised and/or problems with the design that need to be resolved.</a:t>
            </a:r>
          </a:p>
          <a:p>
            <a:pPr lvl="1"/>
            <a:r>
              <a:rPr lang="en-US" b="1" dirty="0"/>
              <a:t>Redesign</a:t>
            </a:r>
            <a:r>
              <a:rPr lang="en-US" dirty="0"/>
              <a:t>: Based on the issues and problems identified, undertake a product redesign to address them.</a:t>
            </a:r>
          </a:p>
          <a:p>
            <a:pPr lvl="1"/>
            <a:r>
              <a:rPr lang="en-US" b="1" dirty="0"/>
              <a:t>Revalidate/Reverify</a:t>
            </a:r>
            <a:r>
              <a:rPr lang="en-US" dirty="0"/>
              <a:t>: Check the new product design for functional correctness.</a:t>
            </a:r>
          </a:p>
          <a:p>
            <a:pPr marL="0" indent="0">
              <a:buNone/>
            </a:pPr>
            <a:endParaRPr lang="en-IN" dirty="0"/>
          </a:p>
        </p:txBody>
      </p:sp>
    </p:spTree>
    <p:extLst>
      <p:ext uri="{BB962C8B-B14F-4D97-AF65-F5344CB8AC3E}">
        <p14:creationId xmlns:p14="http://schemas.microsoft.com/office/powerpoint/2010/main" val="262659337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97</TotalTime>
  <Words>1117</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Cambria</vt:lpstr>
      <vt:lpstr>Century Gothic</vt:lpstr>
      <vt:lpstr>Wingdings</vt:lpstr>
      <vt:lpstr>Wingdings 3</vt:lpstr>
      <vt:lpstr>Wisp</vt:lpstr>
      <vt:lpstr>6.3  PROTOTYPES AND PRODUCTION OPEN      SOURCE verses Close Source </vt:lpstr>
      <vt:lpstr>prototyping</vt:lpstr>
      <vt:lpstr>Changing Embedded Platform</vt:lpstr>
      <vt:lpstr>Con…</vt:lpstr>
      <vt:lpstr>Con…</vt:lpstr>
      <vt:lpstr>Climbing Into The Cloud</vt:lpstr>
      <vt:lpstr>Con…</vt:lpstr>
      <vt:lpstr>Physical Prototyping</vt:lpstr>
      <vt:lpstr>Product Development Process</vt:lpstr>
      <vt:lpstr>Conti..</vt:lpstr>
      <vt:lpstr>Open source hardware</vt:lpstr>
      <vt:lpstr>Conti..</vt:lpstr>
      <vt:lpstr>Conti..</vt:lpstr>
      <vt:lpstr>Closed Source</vt:lpstr>
      <vt:lpstr>Mixing Open And Closed Source</vt:lpstr>
      <vt:lpstr>Closed Source For Mass Market Projects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PROTOTYPES AND PRODUCTION</dc:title>
  <dc:creator>Drashti</dc:creator>
  <cp:lastModifiedBy>dell</cp:lastModifiedBy>
  <cp:revision>23</cp:revision>
  <dcterms:created xsi:type="dcterms:W3CDTF">2022-02-24T16:15:43Z</dcterms:created>
  <dcterms:modified xsi:type="dcterms:W3CDTF">2022-02-28T14:29:40Z</dcterms:modified>
</cp:coreProperties>
</file>