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43"/>
  </p:notesMasterIdLst>
  <p:handoutMasterIdLst>
    <p:handoutMasterId r:id="rId44"/>
  </p:handoutMasterIdLst>
  <p:sldIdLst>
    <p:sldId id="256" r:id="rId5"/>
    <p:sldId id="298"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97" r:id="rId25"/>
    <p:sldId id="280" r:id="rId26"/>
    <p:sldId id="281" r:id="rId27"/>
    <p:sldId id="282" r:id="rId28"/>
    <p:sldId id="283"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60"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2" d="100"/>
          <a:sy n="82" d="100"/>
        </p:scale>
        <p:origin x="874" y="7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t>2/16/2022</a:t>
            </a:fld>
            <a:endParaRPr lang="en-US" dirty="0"/>
          </a:p>
        </p:txBody>
      </p:sp>
      <p:sp>
        <p:nvSpPr>
          <p:cNvPr id="4" name="Footer Placeholder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dirty="0"/>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t>2/16/2022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dirty="0"/>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a:t>
            </a:fld>
            <a:endParaRPr lang="en-US" dirty="0"/>
          </a:p>
        </p:txBody>
      </p:sp>
    </p:spTree>
    <p:extLst>
      <p:ext uri="{BB962C8B-B14F-4D97-AF65-F5344CB8AC3E}">
        <p14:creationId xmlns:p14="http://schemas.microsoft.com/office/powerpoint/2010/main" val="3264305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38</a:t>
            </a:fld>
            <a:endParaRPr lang="en-US" dirty="0"/>
          </a:p>
        </p:txBody>
      </p:sp>
    </p:spTree>
    <p:extLst>
      <p:ext uri="{BB962C8B-B14F-4D97-AF65-F5344CB8AC3E}">
        <p14:creationId xmlns:p14="http://schemas.microsoft.com/office/powerpoint/2010/main" val="1004962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2/16/2022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4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2/16/2022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18522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2">
                <a:shade val="48000"/>
                <a:hueMod val="106000"/>
                <a:satMod val="140000"/>
                <a:lumMod val="42000"/>
              </a:schemeClr>
              <a:schemeClr val="bg2">
                <a:tint val="98000"/>
                <a:hueMod val="92000"/>
                <a:satMod val="220000"/>
                <a:lumMod val="9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88D5DFD-FA42-4EB0-B24E-4180C0CC5A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CC864817-5955-484B-9D1F-9BC8DB739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a:extLst>
                <a:ext uri="{FF2B5EF4-FFF2-40B4-BE49-F238E27FC236}">
                  <a16:creationId xmlns:a16="http://schemas.microsoft.com/office/drawing/2014/main" id="{280C083F-71A6-4E55-AE35-586518FE29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5" name="Picture 4" descr="Lightbulb">
            <a:extLst>
              <a:ext uri="{FF2B5EF4-FFF2-40B4-BE49-F238E27FC236}">
                <a16:creationId xmlns:a16="http://schemas.microsoft.com/office/drawing/2014/main" id="{AC06F95D-BA5D-4DEE-93EF-3FE3173D13FF}"/>
              </a:ext>
            </a:extLst>
          </p:cNvPr>
          <p:cNvPicPr>
            <a:picLocks noChangeAspect="1"/>
          </p:cNvPicPr>
          <p:nvPr/>
        </p:nvPicPr>
        <p:blipFill rotWithShape="1">
          <a:blip r:embed="rId5" cstate="email">
            <a:alphaModFix/>
            <a:extLst>
              <a:ext uri="{28A0092B-C50C-407E-A947-70E740481C1C}">
                <a14:useLocalDpi xmlns:a14="http://schemas.microsoft.com/office/drawing/2010/main"/>
              </a:ext>
            </a:extLst>
          </a:blip>
          <a:srcRect/>
          <a:stretch/>
        </p:blipFill>
        <p:spPr>
          <a:xfrm>
            <a:off x="3611" y="10"/>
            <a:ext cx="12188389" cy="6857990"/>
          </a:xfrm>
          <a:prstGeom prst="rect">
            <a:avLst/>
          </a:prstGeom>
        </p:spPr>
      </p:pic>
      <p:grpSp>
        <p:nvGrpSpPr>
          <p:cNvPr id="14" name="Group 13">
            <a:extLst>
              <a:ext uri="{FF2B5EF4-FFF2-40B4-BE49-F238E27FC236}">
                <a16:creationId xmlns:a16="http://schemas.microsoft.com/office/drawing/2014/main" id="{D44056DF-7985-4692-968A-466E9E6AF7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5" name="Round Diagonal Corner Rectangle 7">
              <a:extLst>
                <a:ext uri="{FF2B5EF4-FFF2-40B4-BE49-F238E27FC236}">
                  <a16:creationId xmlns:a16="http://schemas.microsoft.com/office/drawing/2014/main" id="{B414A174-532A-4602-934F-9858D1D86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40B0C0C-7F94-4725-8108-62B3B7A5AE7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7" name="Freeform 32">
                <a:extLst>
                  <a:ext uri="{FF2B5EF4-FFF2-40B4-BE49-F238E27FC236}">
                    <a16:creationId xmlns:a16="http://schemas.microsoft.com/office/drawing/2014/main" id="{367EAC5B-1891-480A-A3AD-B9F6A88FA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3">
                <a:extLst>
                  <a:ext uri="{FF2B5EF4-FFF2-40B4-BE49-F238E27FC236}">
                    <a16:creationId xmlns:a16="http://schemas.microsoft.com/office/drawing/2014/main" id="{E33FF633-15BA-464F-8F5B-26C56665F7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4">
                <a:extLst>
                  <a:ext uri="{FF2B5EF4-FFF2-40B4-BE49-F238E27FC236}">
                    <a16:creationId xmlns:a16="http://schemas.microsoft.com/office/drawing/2014/main" id="{0C949DF6-E66B-4DB8-AB52-30CA781B4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7">
                <a:extLst>
                  <a:ext uri="{FF2B5EF4-FFF2-40B4-BE49-F238E27FC236}">
                    <a16:creationId xmlns:a16="http://schemas.microsoft.com/office/drawing/2014/main" id="{309C2298-5EF9-4B09-8995-014F6D3BF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5">
                <a:extLst>
                  <a:ext uri="{FF2B5EF4-FFF2-40B4-BE49-F238E27FC236}">
                    <a16:creationId xmlns:a16="http://schemas.microsoft.com/office/drawing/2014/main" id="{319B2AFC-EBFF-477C-A364-6D575BE5A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6">
                <a:extLst>
                  <a:ext uri="{FF2B5EF4-FFF2-40B4-BE49-F238E27FC236}">
                    <a16:creationId xmlns:a16="http://schemas.microsoft.com/office/drawing/2014/main" id="{CC6B7D67-F2F8-4B07-B954-EAC9135B2B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38">
                <a:extLst>
                  <a:ext uri="{FF2B5EF4-FFF2-40B4-BE49-F238E27FC236}">
                    <a16:creationId xmlns:a16="http://schemas.microsoft.com/office/drawing/2014/main" id="{7FF1659D-33DA-4F62-8567-A54020D2E2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Freeform 39">
                <a:extLst>
                  <a:ext uri="{FF2B5EF4-FFF2-40B4-BE49-F238E27FC236}">
                    <a16:creationId xmlns:a16="http://schemas.microsoft.com/office/drawing/2014/main" id="{9110F572-DC3D-4AB3-B731-B73BD6505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40">
                <a:extLst>
                  <a:ext uri="{FF2B5EF4-FFF2-40B4-BE49-F238E27FC236}">
                    <a16:creationId xmlns:a16="http://schemas.microsoft.com/office/drawing/2014/main" id="{A2F7D0E9-68CE-40F9-B0E9-F915103ECF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Rectangle 41">
                <a:extLst>
                  <a:ext uri="{FF2B5EF4-FFF2-40B4-BE49-F238E27FC236}">
                    <a16:creationId xmlns:a16="http://schemas.microsoft.com/office/drawing/2014/main" id="{AB69A438-1FB7-454A-A3E9-0C329643CD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2">
                <a:extLst>
                  <a:ext uri="{FF2B5EF4-FFF2-40B4-BE49-F238E27FC236}">
                    <a16:creationId xmlns:a16="http://schemas.microsoft.com/office/drawing/2014/main" id="{E64598D0-3A2C-4570-9E7C-C52C89549B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3">
                <a:extLst>
                  <a:ext uri="{FF2B5EF4-FFF2-40B4-BE49-F238E27FC236}">
                    <a16:creationId xmlns:a16="http://schemas.microsoft.com/office/drawing/2014/main" id="{CC17CF42-8908-477B-9F36-DA1306CA01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4">
                <a:extLst>
                  <a:ext uri="{FF2B5EF4-FFF2-40B4-BE49-F238E27FC236}">
                    <a16:creationId xmlns:a16="http://schemas.microsoft.com/office/drawing/2014/main" id="{A2457851-D4A0-404C-BF3F-99AE00B9E9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7">
                <a:extLst>
                  <a:ext uri="{FF2B5EF4-FFF2-40B4-BE49-F238E27FC236}">
                    <a16:creationId xmlns:a16="http://schemas.microsoft.com/office/drawing/2014/main" id="{ECC300FA-EE4A-489E-9A47-79BEBF05D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5">
                <a:extLst>
                  <a:ext uri="{FF2B5EF4-FFF2-40B4-BE49-F238E27FC236}">
                    <a16:creationId xmlns:a16="http://schemas.microsoft.com/office/drawing/2014/main" id="{0D1F26E2-902B-416B-A1DB-80DAF78D8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6">
                <a:extLst>
                  <a:ext uri="{FF2B5EF4-FFF2-40B4-BE49-F238E27FC236}">
                    <a16:creationId xmlns:a16="http://schemas.microsoft.com/office/drawing/2014/main" id="{491346A0-BF6D-45A5-806A-2150768722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38">
                <a:extLst>
                  <a:ext uri="{FF2B5EF4-FFF2-40B4-BE49-F238E27FC236}">
                    <a16:creationId xmlns:a16="http://schemas.microsoft.com/office/drawing/2014/main" id="{A8A5AAC9-38FD-4A03-AB91-236F2AAC62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Freeform 39">
                <a:extLst>
                  <a:ext uri="{FF2B5EF4-FFF2-40B4-BE49-F238E27FC236}">
                    <a16:creationId xmlns:a16="http://schemas.microsoft.com/office/drawing/2014/main" id="{7AD4105C-55AA-47FF-AC5D-5BCB0B78C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5" name="Freeform 40">
                <a:extLst>
                  <a:ext uri="{FF2B5EF4-FFF2-40B4-BE49-F238E27FC236}">
                    <a16:creationId xmlns:a16="http://schemas.microsoft.com/office/drawing/2014/main" id="{1C4B42B1-B112-4057-82C3-E5AF3BC7F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6" name="Rectangle 41">
                <a:extLst>
                  <a:ext uri="{FF2B5EF4-FFF2-40B4-BE49-F238E27FC236}">
                    <a16:creationId xmlns:a16="http://schemas.microsoft.com/office/drawing/2014/main" id="{C8B37395-3651-4E66-A62E-31529FABC8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4D687081-16D7-4BC5-A7DB-E70117439F85}"/>
              </a:ext>
            </a:extLst>
          </p:cNvPr>
          <p:cNvSpPr>
            <a:spLocks noGrp="1"/>
          </p:cNvSpPr>
          <p:nvPr>
            <p:ph type="ctrTitle"/>
          </p:nvPr>
        </p:nvSpPr>
        <p:spPr>
          <a:xfrm>
            <a:off x="2667000" y="2328334"/>
            <a:ext cx="6858000" cy="1367896"/>
          </a:xfrm>
        </p:spPr>
        <p:txBody>
          <a:bodyPr anchor="ctr">
            <a:normAutofit/>
          </a:bodyPr>
          <a:lstStyle/>
          <a:p>
            <a:pPr algn="ctr"/>
            <a:r>
              <a:rPr lang="en-US" dirty="0" err="1"/>
              <a:t>Iot</a:t>
            </a:r>
            <a:r>
              <a:rPr lang="en-US" dirty="0"/>
              <a:t> presentation</a:t>
            </a:r>
          </a:p>
        </p:txBody>
      </p:sp>
      <p:sp>
        <p:nvSpPr>
          <p:cNvPr id="38" name="Rectangle 37">
            <a:extLst>
              <a:ext uri="{FF2B5EF4-FFF2-40B4-BE49-F238E27FC236}">
                <a16:creationId xmlns:a16="http://schemas.microsoft.com/office/drawing/2014/main" id="{6B6D540F-1E2F-416F-819F-D8216BC8F3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218587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80ABBA-DC83-4066-91DB-64078C8596B0}"/>
              </a:ext>
            </a:extLst>
          </p:cNvPr>
          <p:cNvPicPr>
            <a:picLocks noChangeAspect="1"/>
          </p:cNvPicPr>
          <p:nvPr/>
        </p:nvPicPr>
        <p:blipFill>
          <a:blip r:embed="rId2"/>
          <a:stretch>
            <a:fillRect/>
          </a:stretch>
        </p:blipFill>
        <p:spPr>
          <a:xfrm>
            <a:off x="2650281" y="272530"/>
            <a:ext cx="6092501" cy="6092501"/>
          </a:xfrm>
          <a:prstGeom prst="rect">
            <a:avLst/>
          </a:prstGeom>
        </p:spPr>
      </p:pic>
    </p:spTree>
    <p:extLst>
      <p:ext uri="{BB962C8B-B14F-4D97-AF65-F5344CB8AC3E}">
        <p14:creationId xmlns:p14="http://schemas.microsoft.com/office/powerpoint/2010/main" val="418064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F9642-D717-47D1-8DE3-D65C5964124E}"/>
              </a:ext>
            </a:extLst>
          </p:cNvPr>
          <p:cNvSpPr txBox="1">
            <a:spLocks/>
          </p:cNvSpPr>
          <p:nvPr/>
        </p:nvSpPr>
        <p:spPr>
          <a:xfrm>
            <a:off x="1141414" y="864223"/>
            <a:ext cx="9905998" cy="147857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sz="4400" dirty="0"/>
              <a:t>Introduction to Raspberry pie</a:t>
            </a:r>
          </a:p>
        </p:txBody>
      </p:sp>
      <p:sp>
        <p:nvSpPr>
          <p:cNvPr id="3" name="Content Placeholder 2">
            <a:extLst>
              <a:ext uri="{FF2B5EF4-FFF2-40B4-BE49-F238E27FC236}">
                <a16:creationId xmlns:a16="http://schemas.microsoft.com/office/drawing/2014/main" id="{B48F6475-6A7E-48C2-94AC-7EECC7A1D543}"/>
              </a:ext>
            </a:extLst>
          </p:cNvPr>
          <p:cNvSpPr txBox="1">
            <a:spLocks/>
          </p:cNvSpPr>
          <p:nvPr/>
        </p:nvSpPr>
        <p:spPr>
          <a:xfrm>
            <a:off x="1141413" y="2342793"/>
            <a:ext cx="9905999" cy="3541714"/>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just"/>
            <a:r>
              <a:rPr lang="en-US" sz="2400" i="0" dirty="0">
                <a:effectLst/>
              </a:rPr>
              <a:t>Raspberry Pi is a small single board computer. By connecting peripherals like Keyboard, mouse, display to the Raspberry Pi, it will act as a mini personal computer.</a:t>
            </a:r>
          </a:p>
          <a:p>
            <a:pPr algn="just"/>
            <a:r>
              <a:rPr lang="en-US" sz="2400" i="0" dirty="0">
                <a:effectLst/>
              </a:rPr>
              <a:t>Raspberry Pi is popularly used for real time Image/Video Processing, IoT based applications and Robotics applications.</a:t>
            </a:r>
          </a:p>
          <a:p>
            <a:pPr algn="just"/>
            <a:r>
              <a:rPr lang="en-US" sz="2400" i="0" dirty="0">
                <a:effectLst/>
              </a:rPr>
              <a:t>Raspberry Pi is slower than laptop or desktop but is still a computer which can provide all the expected features or abilities, at a low power consumption.</a:t>
            </a:r>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607213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F9642-D717-47D1-8DE3-D65C5964124E}"/>
              </a:ext>
            </a:extLst>
          </p:cNvPr>
          <p:cNvSpPr txBox="1">
            <a:spLocks/>
          </p:cNvSpPr>
          <p:nvPr/>
        </p:nvSpPr>
        <p:spPr>
          <a:xfrm>
            <a:off x="1346687" y="136435"/>
            <a:ext cx="10447206" cy="147857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sz="4400" dirty="0"/>
              <a:t>Introduction to Raspberry pie con…</a:t>
            </a:r>
          </a:p>
        </p:txBody>
      </p:sp>
      <p:sp>
        <p:nvSpPr>
          <p:cNvPr id="3" name="Content Placeholder 2">
            <a:extLst>
              <a:ext uri="{FF2B5EF4-FFF2-40B4-BE49-F238E27FC236}">
                <a16:creationId xmlns:a16="http://schemas.microsoft.com/office/drawing/2014/main" id="{B48F6475-6A7E-48C2-94AC-7EECC7A1D543}"/>
              </a:ext>
            </a:extLst>
          </p:cNvPr>
          <p:cNvSpPr txBox="1">
            <a:spLocks/>
          </p:cNvSpPr>
          <p:nvPr/>
        </p:nvSpPr>
        <p:spPr>
          <a:xfrm>
            <a:off x="1144587" y="1531029"/>
            <a:ext cx="9905999" cy="4907093"/>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sz="2400" i="0" dirty="0">
                <a:effectLst/>
              </a:rPr>
              <a:t>Raspberry Pi is more than computer as it provides access to the on-chip hardware i.e. GPIOs for developing an application. By accessing GPIO, we can connect devices like LED, motors, sensors, etc and can control them too.</a:t>
            </a:r>
          </a:p>
          <a:p>
            <a:pPr algn="just"/>
            <a:r>
              <a:rPr lang="en-IN" i="0" dirty="0">
                <a:effectLst/>
              </a:rPr>
              <a:t>There are different versions of raspberry pi available as listed below:</a:t>
            </a:r>
          </a:p>
          <a:p>
            <a:pPr marL="342900" indent="-342900" algn="just">
              <a:buFont typeface="+mj-lt"/>
              <a:buAutoNum type="arabicPeriod"/>
            </a:pPr>
            <a:r>
              <a:rPr lang="en-IN" i="0" dirty="0">
                <a:effectLst/>
              </a:rPr>
              <a:t>Raspberry Pi 1 Model A</a:t>
            </a:r>
          </a:p>
          <a:p>
            <a:pPr marL="342900" indent="-342900" algn="just">
              <a:buFont typeface="+mj-lt"/>
              <a:buAutoNum type="arabicPeriod"/>
            </a:pPr>
            <a:r>
              <a:rPr lang="en-IN" i="0" dirty="0">
                <a:effectLst/>
              </a:rPr>
              <a:t>Raspberry Pi 1 Model A+</a:t>
            </a:r>
          </a:p>
          <a:p>
            <a:pPr marL="342900" indent="-342900" algn="just">
              <a:buFont typeface="+mj-lt"/>
              <a:buAutoNum type="arabicPeriod"/>
            </a:pPr>
            <a:r>
              <a:rPr lang="en-IN" i="0" dirty="0">
                <a:effectLst/>
              </a:rPr>
              <a:t>Raspberry Pi 1 Model B</a:t>
            </a:r>
          </a:p>
          <a:p>
            <a:pPr marL="342900" indent="-342900" algn="just">
              <a:buFont typeface="+mj-lt"/>
              <a:buAutoNum type="arabicPeriod"/>
            </a:pPr>
            <a:r>
              <a:rPr lang="en-IN" i="0" dirty="0">
                <a:effectLst/>
              </a:rPr>
              <a:t>Raspberry Pi 1 Model B+</a:t>
            </a:r>
          </a:p>
        </p:txBody>
      </p:sp>
    </p:spTree>
    <p:extLst>
      <p:ext uri="{BB962C8B-B14F-4D97-AF65-F5344CB8AC3E}">
        <p14:creationId xmlns:p14="http://schemas.microsoft.com/office/powerpoint/2010/main" val="3658454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AB150D-6DFB-4412-B3D2-74D9BE648951}"/>
              </a:ext>
            </a:extLst>
          </p:cNvPr>
          <p:cNvPicPr>
            <a:picLocks noChangeAspect="1"/>
          </p:cNvPicPr>
          <p:nvPr/>
        </p:nvPicPr>
        <p:blipFill>
          <a:blip r:embed="rId2"/>
          <a:stretch>
            <a:fillRect/>
          </a:stretch>
        </p:blipFill>
        <p:spPr>
          <a:xfrm>
            <a:off x="1648529" y="0"/>
            <a:ext cx="8894942" cy="6858000"/>
          </a:xfrm>
          <a:prstGeom prst="rect">
            <a:avLst/>
          </a:prstGeom>
        </p:spPr>
      </p:pic>
    </p:spTree>
    <p:extLst>
      <p:ext uri="{BB962C8B-B14F-4D97-AF65-F5344CB8AC3E}">
        <p14:creationId xmlns:p14="http://schemas.microsoft.com/office/powerpoint/2010/main" val="4245127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4F873-BD38-45A4-9C0E-11CD90219671}"/>
              </a:ext>
            </a:extLst>
          </p:cNvPr>
          <p:cNvSpPr>
            <a:spLocks noGrp="1"/>
          </p:cNvSpPr>
          <p:nvPr>
            <p:ph type="title"/>
          </p:nvPr>
        </p:nvSpPr>
        <p:spPr>
          <a:xfrm>
            <a:off x="1141412" y="618518"/>
            <a:ext cx="9915363" cy="1042331"/>
          </a:xfrm>
        </p:spPr>
        <p:txBody>
          <a:bodyPr>
            <a:normAutofit/>
          </a:bodyPr>
          <a:lstStyle/>
          <a:p>
            <a:r>
              <a:rPr lang="en-GB" sz="4400" dirty="0"/>
              <a:t>Introduction to arduino ide</a:t>
            </a:r>
          </a:p>
        </p:txBody>
      </p:sp>
      <p:pic>
        <p:nvPicPr>
          <p:cNvPr id="4" name="Picture 3">
            <a:extLst>
              <a:ext uri="{FF2B5EF4-FFF2-40B4-BE49-F238E27FC236}">
                <a16:creationId xmlns:a16="http://schemas.microsoft.com/office/drawing/2014/main" id="{CB4E12A4-DFE6-4DFB-8763-1873624F5957}"/>
              </a:ext>
            </a:extLst>
          </p:cNvPr>
          <p:cNvPicPr>
            <a:picLocks noChangeAspect="1"/>
          </p:cNvPicPr>
          <p:nvPr/>
        </p:nvPicPr>
        <p:blipFill>
          <a:blip r:embed="rId2"/>
          <a:stretch>
            <a:fillRect/>
          </a:stretch>
        </p:blipFill>
        <p:spPr>
          <a:xfrm>
            <a:off x="1467983" y="1758551"/>
            <a:ext cx="9430172" cy="4832862"/>
          </a:xfrm>
          <a:prstGeom prst="rect">
            <a:avLst/>
          </a:prstGeom>
        </p:spPr>
      </p:pic>
    </p:spTree>
    <p:extLst>
      <p:ext uri="{BB962C8B-B14F-4D97-AF65-F5344CB8AC3E}">
        <p14:creationId xmlns:p14="http://schemas.microsoft.com/office/powerpoint/2010/main" val="1885587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B853F-9339-44A9-BB1D-A7CF4091A6BE}"/>
              </a:ext>
            </a:extLst>
          </p:cNvPr>
          <p:cNvSpPr>
            <a:spLocks noGrp="1"/>
          </p:cNvSpPr>
          <p:nvPr>
            <p:ph type="title"/>
          </p:nvPr>
        </p:nvSpPr>
        <p:spPr>
          <a:xfrm>
            <a:off x="1244050" y="133327"/>
            <a:ext cx="9905998" cy="1478570"/>
          </a:xfrm>
        </p:spPr>
        <p:txBody>
          <a:bodyPr>
            <a:normAutofit/>
          </a:bodyPr>
          <a:lstStyle/>
          <a:p>
            <a:pPr algn="ctr"/>
            <a:r>
              <a:rPr lang="en-GB" sz="4400" b="1" dirty="0"/>
              <a:t>Arduino structure</a:t>
            </a:r>
          </a:p>
        </p:txBody>
      </p:sp>
      <p:pic>
        <p:nvPicPr>
          <p:cNvPr id="4" name="Content Placeholder 3">
            <a:extLst>
              <a:ext uri="{FF2B5EF4-FFF2-40B4-BE49-F238E27FC236}">
                <a16:creationId xmlns:a16="http://schemas.microsoft.com/office/drawing/2014/main" id="{D67F3942-D670-4AC1-9738-3B1CBAE6CEB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71912" y="1882484"/>
            <a:ext cx="6544096" cy="4540801"/>
          </a:xfrm>
          <a:prstGeom prst="rect">
            <a:avLst/>
          </a:prstGeom>
          <a:noFill/>
          <a:ln>
            <a:noFill/>
          </a:ln>
        </p:spPr>
      </p:pic>
    </p:spTree>
    <p:extLst>
      <p:ext uri="{BB962C8B-B14F-4D97-AF65-F5344CB8AC3E}">
        <p14:creationId xmlns:p14="http://schemas.microsoft.com/office/powerpoint/2010/main" val="2637445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247E8-AD55-482A-89AB-A7D66A63BF4C}"/>
              </a:ext>
            </a:extLst>
          </p:cNvPr>
          <p:cNvSpPr>
            <a:spLocks noGrp="1"/>
          </p:cNvSpPr>
          <p:nvPr>
            <p:ph type="title"/>
          </p:nvPr>
        </p:nvSpPr>
        <p:spPr>
          <a:xfrm>
            <a:off x="1141413" y="609600"/>
            <a:ext cx="9635444" cy="1639886"/>
          </a:xfrm>
        </p:spPr>
        <p:txBody>
          <a:bodyPr>
            <a:normAutofit/>
          </a:bodyPr>
          <a:lstStyle/>
          <a:p>
            <a:r>
              <a:rPr lang="en-GB" sz="4000" b="1" dirty="0"/>
              <a:t>Programming standard in arduino</a:t>
            </a:r>
          </a:p>
        </p:txBody>
      </p:sp>
      <p:sp>
        <p:nvSpPr>
          <p:cNvPr id="4" name="Text Placeholder 3">
            <a:extLst>
              <a:ext uri="{FF2B5EF4-FFF2-40B4-BE49-F238E27FC236}">
                <a16:creationId xmlns:a16="http://schemas.microsoft.com/office/drawing/2014/main" id="{0418CE30-5FEA-4D71-AA97-9C22C37BAB7C}"/>
              </a:ext>
            </a:extLst>
          </p:cNvPr>
          <p:cNvSpPr>
            <a:spLocks noGrp="1"/>
          </p:cNvSpPr>
          <p:nvPr>
            <p:ph type="body" sz="half" idx="2"/>
          </p:nvPr>
        </p:nvSpPr>
        <p:spPr>
          <a:xfrm>
            <a:off x="1141410" y="2249486"/>
            <a:ext cx="9635444" cy="2826367"/>
          </a:xfrm>
        </p:spPr>
        <p:txBody>
          <a:bodyPr>
            <a:normAutofit/>
          </a:bodyPr>
          <a:lstStyle/>
          <a:p>
            <a:r>
              <a:rPr lang="en-GB" sz="2000" dirty="0"/>
              <a:t>Arduino is programmed with a C/C++ ‘Dialect’. Most C/C++ will work but much of the standard libraries will not work.</a:t>
            </a:r>
          </a:p>
          <a:p>
            <a:r>
              <a:rPr lang="en-GB" sz="2000" dirty="0"/>
              <a:t> </a:t>
            </a:r>
          </a:p>
        </p:txBody>
      </p:sp>
      <p:pic>
        <p:nvPicPr>
          <p:cNvPr id="6" name="Picture 5">
            <a:extLst>
              <a:ext uri="{FF2B5EF4-FFF2-40B4-BE49-F238E27FC236}">
                <a16:creationId xmlns:a16="http://schemas.microsoft.com/office/drawing/2014/main" id="{65FBB648-A09D-42EB-9B46-715334DE0BF5}"/>
              </a:ext>
            </a:extLst>
          </p:cNvPr>
          <p:cNvPicPr>
            <a:picLocks noChangeAspect="1"/>
          </p:cNvPicPr>
          <p:nvPr/>
        </p:nvPicPr>
        <p:blipFill>
          <a:blip r:embed="rId2"/>
          <a:stretch>
            <a:fillRect/>
          </a:stretch>
        </p:blipFill>
        <p:spPr>
          <a:xfrm>
            <a:off x="2276668" y="3246679"/>
            <a:ext cx="6540759" cy="3270380"/>
          </a:xfrm>
          <a:prstGeom prst="rect">
            <a:avLst/>
          </a:prstGeom>
        </p:spPr>
      </p:pic>
    </p:spTree>
    <p:extLst>
      <p:ext uri="{BB962C8B-B14F-4D97-AF65-F5344CB8AC3E}">
        <p14:creationId xmlns:p14="http://schemas.microsoft.com/office/powerpoint/2010/main" val="2522544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71964-0D17-4AE3-ACAE-C56F37C51070}"/>
              </a:ext>
            </a:extLst>
          </p:cNvPr>
          <p:cNvSpPr>
            <a:spLocks noGrp="1"/>
          </p:cNvSpPr>
          <p:nvPr>
            <p:ph type="title"/>
          </p:nvPr>
        </p:nvSpPr>
        <p:spPr/>
        <p:txBody>
          <a:bodyPr/>
          <a:lstStyle/>
          <a:p>
            <a:r>
              <a:rPr lang="en-GB" dirty="0"/>
              <a:t>arduino programming language</a:t>
            </a:r>
          </a:p>
        </p:txBody>
      </p:sp>
      <p:sp>
        <p:nvSpPr>
          <p:cNvPr id="3" name="Text Placeholder 2">
            <a:extLst>
              <a:ext uri="{FF2B5EF4-FFF2-40B4-BE49-F238E27FC236}">
                <a16:creationId xmlns:a16="http://schemas.microsoft.com/office/drawing/2014/main" id="{741EC3E9-446D-4D10-8267-3918925F788D}"/>
              </a:ext>
            </a:extLst>
          </p:cNvPr>
          <p:cNvSpPr>
            <a:spLocks noGrp="1"/>
          </p:cNvSpPr>
          <p:nvPr>
            <p:ph type="body" idx="1"/>
          </p:nvPr>
        </p:nvSpPr>
        <p:spPr/>
        <p:txBody>
          <a:bodyPr/>
          <a:lstStyle/>
          <a:p>
            <a:r>
              <a:rPr lang="en-GB" dirty="0"/>
              <a:t>Functions</a:t>
            </a:r>
          </a:p>
        </p:txBody>
      </p:sp>
      <p:sp>
        <p:nvSpPr>
          <p:cNvPr id="4" name="Text Placeholder 3">
            <a:extLst>
              <a:ext uri="{FF2B5EF4-FFF2-40B4-BE49-F238E27FC236}">
                <a16:creationId xmlns:a16="http://schemas.microsoft.com/office/drawing/2014/main" id="{58290D39-BF83-436E-AF51-74578E5BBDDD}"/>
              </a:ext>
            </a:extLst>
          </p:cNvPr>
          <p:cNvSpPr>
            <a:spLocks noGrp="1"/>
          </p:cNvSpPr>
          <p:nvPr>
            <p:ph type="body" sz="half" idx="15"/>
          </p:nvPr>
        </p:nvSpPr>
        <p:spPr/>
        <p:txBody>
          <a:bodyPr/>
          <a:lstStyle/>
          <a:p>
            <a:r>
              <a:rPr lang="en-GB" dirty="0"/>
              <a:t>For controlling the arduino board and performing computations.</a:t>
            </a:r>
          </a:p>
          <a:p>
            <a:pPr marL="285750" indent="-285750">
              <a:buFont typeface="Wingdings" panose="05000000000000000000" pitchFamily="2" charset="2"/>
              <a:buChar char="v"/>
            </a:pPr>
            <a:r>
              <a:rPr lang="en-GB" dirty="0"/>
              <a:t>Digital I/O</a:t>
            </a:r>
          </a:p>
          <a:p>
            <a:pPr marL="285750" indent="-285750">
              <a:buFont typeface="Wingdings" panose="05000000000000000000" pitchFamily="2" charset="2"/>
              <a:buChar char="v"/>
            </a:pPr>
            <a:r>
              <a:rPr lang="en-GB" dirty="0"/>
              <a:t>Analog I/O</a:t>
            </a:r>
          </a:p>
          <a:p>
            <a:pPr marL="285750" indent="-285750">
              <a:buFont typeface="Wingdings" panose="05000000000000000000" pitchFamily="2" charset="2"/>
              <a:buChar char="v"/>
            </a:pPr>
            <a:r>
              <a:rPr lang="en-GB" dirty="0"/>
              <a:t>Advance I/O</a:t>
            </a:r>
          </a:p>
          <a:p>
            <a:pPr marL="285750" indent="-285750">
              <a:buFont typeface="Wingdings" panose="05000000000000000000" pitchFamily="2" charset="2"/>
              <a:buChar char="v"/>
            </a:pPr>
            <a:r>
              <a:rPr lang="en-GB" dirty="0"/>
              <a:t>Time, Math, Trigonometry etc…..</a:t>
            </a:r>
          </a:p>
        </p:txBody>
      </p:sp>
      <p:sp>
        <p:nvSpPr>
          <p:cNvPr id="5" name="Text Placeholder 4">
            <a:extLst>
              <a:ext uri="{FF2B5EF4-FFF2-40B4-BE49-F238E27FC236}">
                <a16:creationId xmlns:a16="http://schemas.microsoft.com/office/drawing/2014/main" id="{B2E23A47-8A96-474D-B799-2658C0BEEE3B}"/>
              </a:ext>
            </a:extLst>
          </p:cNvPr>
          <p:cNvSpPr>
            <a:spLocks noGrp="1"/>
          </p:cNvSpPr>
          <p:nvPr>
            <p:ph type="body" sz="quarter" idx="3"/>
          </p:nvPr>
        </p:nvSpPr>
        <p:spPr/>
        <p:txBody>
          <a:bodyPr/>
          <a:lstStyle/>
          <a:p>
            <a:r>
              <a:rPr lang="en-GB" dirty="0"/>
              <a:t>variables</a:t>
            </a:r>
          </a:p>
        </p:txBody>
      </p:sp>
      <p:sp>
        <p:nvSpPr>
          <p:cNvPr id="6" name="Text Placeholder 5">
            <a:extLst>
              <a:ext uri="{FF2B5EF4-FFF2-40B4-BE49-F238E27FC236}">
                <a16:creationId xmlns:a16="http://schemas.microsoft.com/office/drawing/2014/main" id="{A10B727E-917B-4ADD-8583-FBC0202BCBD3}"/>
              </a:ext>
            </a:extLst>
          </p:cNvPr>
          <p:cNvSpPr>
            <a:spLocks noGrp="1"/>
          </p:cNvSpPr>
          <p:nvPr>
            <p:ph type="body" sz="half" idx="16"/>
          </p:nvPr>
        </p:nvSpPr>
        <p:spPr/>
        <p:txBody>
          <a:bodyPr/>
          <a:lstStyle/>
          <a:p>
            <a:r>
              <a:rPr lang="en-GB" dirty="0"/>
              <a:t>Arduino data types and constants. Include the following elements:</a:t>
            </a:r>
          </a:p>
          <a:p>
            <a:pPr marL="285750" indent="-285750">
              <a:buFont typeface="Wingdings" panose="05000000000000000000" pitchFamily="2" charset="2"/>
              <a:buChar char="v"/>
            </a:pPr>
            <a:r>
              <a:rPr lang="en-GB" dirty="0"/>
              <a:t>Constants</a:t>
            </a:r>
          </a:p>
          <a:p>
            <a:pPr marL="285750" indent="-285750">
              <a:buFont typeface="Wingdings" panose="05000000000000000000" pitchFamily="2" charset="2"/>
              <a:buChar char="v"/>
            </a:pPr>
            <a:r>
              <a:rPr lang="en-GB" dirty="0"/>
              <a:t>Conversion</a:t>
            </a:r>
          </a:p>
          <a:p>
            <a:pPr marL="285750" indent="-285750">
              <a:buFont typeface="Wingdings" panose="05000000000000000000" pitchFamily="2" charset="2"/>
              <a:buChar char="v"/>
            </a:pPr>
            <a:r>
              <a:rPr lang="en-GB" dirty="0"/>
              <a:t>Data Type</a:t>
            </a:r>
          </a:p>
          <a:p>
            <a:pPr marL="285750" indent="-285750">
              <a:buFont typeface="Wingdings" panose="05000000000000000000" pitchFamily="2" charset="2"/>
              <a:buChar char="v"/>
            </a:pPr>
            <a:r>
              <a:rPr lang="en-GB" dirty="0"/>
              <a:t>Variable Scope</a:t>
            </a:r>
          </a:p>
        </p:txBody>
      </p:sp>
      <p:sp>
        <p:nvSpPr>
          <p:cNvPr id="7" name="Text Placeholder 6">
            <a:extLst>
              <a:ext uri="{FF2B5EF4-FFF2-40B4-BE49-F238E27FC236}">
                <a16:creationId xmlns:a16="http://schemas.microsoft.com/office/drawing/2014/main" id="{2EEAAE99-84E1-402F-B09B-64FB21ADF5A9}"/>
              </a:ext>
            </a:extLst>
          </p:cNvPr>
          <p:cNvSpPr>
            <a:spLocks noGrp="1"/>
          </p:cNvSpPr>
          <p:nvPr>
            <p:ph type="body" sz="quarter" idx="13"/>
          </p:nvPr>
        </p:nvSpPr>
        <p:spPr/>
        <p:txBody>
          <a:bodyPr/>
          <a:lstStyle/>
          <a:p>
            <a:r>
              <a:rPr lang="en-GB" dirty="0"/>
              <a:t>structure</a:t>
            </a:r>
          </a:p>
        </p:txBody>
      </p:sp>
      <p:sp>
        <p:nvSpPr>
          <p:cNvPr id="8" name="Text Placeholder 7">
            <a:extLst>
              <a:ext uri="{FF2B5EF4-FFF2-40B4-BE49-F238E27FC236}">
                <a16:creationId xmlns:a16="http://schemas.microsoft.com/office/drawing/2014/main" id="{EEDFAEFE-F2DB-4990-A690-997FF2D110C8}"/>
              </a:ext>
            </a:extLst>
          </p:cNvPr>
          <p:cNvSpPr>
            <a:spLocks noGrp="1"/>
          </p:cNvSpPr>
          <p:nvPr>
            <p:ph type="body" sz="half" idx="17"/>
          </p:nvPr>
        </p:nvSpPr>
        <p:spPr/>
        <p:txBody>
          <a:bodyPr/>
          <a:lstStyle/>
          <a:p>
            <a:r>
              <a:rPr lang="en-GB" dirty="0"/>
              <a:t>The elements of Arduino (C++) code.</a:t>
            </a:r>
          </a:p>
          <a:p>
            <a:pPr marL="285750" indent="-285750">
              <a:buFont typeface="Wingdings" panose="05000000000000000000" pitchFamily="2" charset="2"/>
              <a:buChar char="v"/>
            </a:pPr>
            <a:r>
              <a:rPr lang="en-GB" dirty="0"/>
              <a:t>Sketch</a:t>
            </a:r>
          </a:p>
          <a:p>
            <a:pPr marL="285750" indent="-285750">
              <a:buFont typeface="Wingdings" panose="05000000000000000000" pitchFamily="2" charset="2"/>
              <a:buChar char="v"/>
            </a:pPr>
            <a:r>
              <a:rPr lang="en-GB" dirty="0"/>
              <a:t>Control Structure</a:t>
            </a:r>
          </a:p>
          <a:p>
            <a:pPr marL="285750" indent="-285750">
              <a:buFont typeface="Wingdings" panose="05000000000000000000" pitchFamily="2" charset="2"/>
              <a:buChar char="v"/>
            </a:pPr>
            <a:r>
              <a:rPr lang="en-GB" dirty="0"/>
              <a:t>Operators</a:t>
            </a:r>
          </a:p>
        </p:txBody>
      </p:sp>
    </p:spTree>
    <p:extLst>
      <p:ext uri="{BB962C8B-B14F-4D97-AF65-F5344CB8AC3E}">
        <p14:creationId xmlns:p14="http://schemas.microsoft.com/office/powerpoint/2010/main" val="1576491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E230-D253-4305-9C6A-E7643BEE6446}"/>
              </a:ext>
            </a:extLst>
          </p:cNvPr>
          <p:cNvSpPr>
            <a:spLocks noGrp="1"/>
          </p:cNvSpPr>
          <p:nvPr>
            <p:ph type="title"/>
          </p:nvPr>
        </p:nvSpPr>
        <p:spPr>
          <a:xfrm>
            <a:off x="1141411" y="609600"/>
            <a:ext cx="10176622" cy="724678"/>
          </a:xfrm>
        </p:spPr>
        <p:txBody>
          <a:bodyPr/>
          <a:lstStyle/>
          <a:p>
            <a:r>
              <a:rPr lang="en-GB" dirty="0"/>
              <a:t>Functions</a:t>
            </a:r>
          </a:p>
        </p:txBody>
      </p:sp>
      <p:sp>
        <p:nvSpPr>
          <p:cNvPr id="3" name="Text Placeholder 2">
            <a:extLst>
              <a:ext uri="{FF2B5EF4-FFF2-40B4-BE49-F238E27FC236}">
                <a16:creationId xmlns:a16="http://schemas.microsoft.com/office/drawing/2014/main" id="{B0AF2464-16DD-45E5-B998-722BF58CF601}"/>
              </a:ext>
            </a:extLst>
          </p:cNvPr>
          <p:cNvSpPr>
            <a:spLocks noGrp="1"/>
          </p:cNvSpPr>
          <p:nvPr>
            <p:ph type="body" idx="1"/>
          </p:nvPr>
        </p:nvSpPr>
        <p:spPr>
          <a:xfrm>
            <a:off x="1001453" y="1764032"/>
            <a:ext cx="3195240" cy="576262"/>
          </a:xfrm>
        </p:spPr>
        <p:txBody>
          <a:bodyPr/>
          <a:lstStyle/>
          <a:p>
            <a:r>
              <a:rPr lang="en-GB" sz="2800" dirty="0"/>
              <a:t>Digital I/O	</a:t>
            </a:r>
          </a:p>
        </p:txBody>
      </p:sp>
      <p:sp>
        <p:nvSpPr>
          <p:cNvPr id="5" name="Text Placeholder 4">
            <a:extLst>
              <a:ext uri="{FF2B5EF4-FFF2-40B4-BE49-F238E27FC236}">
                <a16:creationId xmlns:a16="http://schemas.microsoft.com/office/drawing/2014/main" id="{AFA58C51-B59D-4540-8427-CCD2D49610F2}"/>
              </a:ext>
            </a:extLst>
          </p:cNvPr>
          <p:cNvSpPr>
            <a:spLocks noGrp="1"/>
          </p:cNvSpPr>
          <p:nvPr>
            <p:ph type="body" sz="half" idx="18"/>
          </p:nvPr>
        </p:nvSpPr>
        <p:spPr>
          <a:xfrm>
            <a:off x="1001453" y="2340293"/>
            <a:ext cx="3339288" cy="2819535"/>
          </a:xfrm>
        </p:spPr>
        <p:txBody>
          <a:bodyPr>
            <a:normAutofit/>
          </a:bodyPr>
          <a:lstStyle/>
          <a:p>
            <a:pPr marL="285750" indent="-285750">
              <a:buFont typeface="Wingdings" panose="05000000000000000000" pitchFamily="2" charset="2"/>
              <a:buChar char="Ø"/>
            </a:pPr>
            <a:r>
              <a:rPr lang="en-GB" sz="2000" dirty="0" err="1"/>
              <a:t>digitalRead</a:t>
            </a:r>
            <a:r>
              <a:rPr lang="en-GB" sz="2000" dirty="0"/>
              <a:t>()</a:t>
            </a:r>
          </a:p>
          <a:p>
            <a:pPr marL="285750" indent="-285750">
              <a:buFont typeface="Wingdings" panose="05000000000000000000" pitchFamily="2" charset="2"/>
              <a:buChar char="Ø"/>
            </a:pPr>
            <a:r>
              <a:rPr lang="en-GB" sz="2000" dirty="0" err="1"/>
              <a:t>digitalWrite</a:t>
            </a:r>
            <a:r>
              <a:rPr lang="en-GB" sz="2000" dirty="0"/>
              <a:t>()</a:t>
            </a:r>
          </a:p>
          <a:p>
            <a:pPr marL="285750" indent="-285750">
              <a:buFont typeface="Wingdings" panose="05000000000000000000" pitchFamily="2" charset="2"/>
              <a:buChar char="Ø"/>
            </a:pPr>
            <a:r>
              <a:rPr lang="en-GB" sz="2000" dirty="0" err="1"/>
              <a:t>PinMode</a:t>
            </a:r>
            <a:r>
              <a:rPr lang="en-GB" sz="2000" dirty="0"/>
              <a:t>()</a:t>
            </a:r>
          </a:p>
        </p:txBody>
      </p:sp>
      <p:sp>
        <p:nvSpPr>
          <p:cNvPr id="6" name="Text Placeholder 5">
            <a:extLst>
              <a:ext uri="{FF2B5EF4-FFF2-40B4-BE49-F238E27FC236}">
                <a16:creationId xmlns:a16="http://schemas.microsoft.com/office/drawing/2014/main" id="{8C5D52BE-3278-406D-A761-CF0DF80B79DC}"/>
              </a:ext>
            </a:extLst>
          </p:cNvPr>
          <p:cNvSpPr>
            <a:spLocks noGrp="1"/>
          </p:cNvSpPr>
          <p:nvPr>
            <p:ph type="body" sz="quarter" idx="3"/>
          </p:nvPr>
        </p:nvSpPr>
        <p:spPr>
          <a:xfrm>
            <a:off x="4349093" y="1764032"/>
            <a:ext cx="3200400" cy="576262"/>
          </a:xfrm>
        </p:spPr>
        <p:txBody>
          <a:bodyPr/>
          <a:lstStyle/>
          <a:p>
            <a:r>
              <a:rPr lang="en-GB" sz="2800" dirty="0"/>
              <a:t>Analog I/O</a:t>
            </a:r>
          </a:p>
        </p:txBody>
      </p:sp>
      <p:sp>
        <p:nvSpPr>
          <p:cNvPr id="8" name="Text Placeholder 7">
            <a:extLst>
              <a:ext uri="{FF2B5EF4-FFF2-40B4-BE49-F238E27FC236}">
                <a16:creationId xmlns:a16="http://schemas.microsoft.com/office/drawing/2014/main" id="{76E71663-C51C-4A99-9B79-38562E887579}"/>
              </a:ext>
            </a:extLst>
          </p:cNvPr>
          <p:cNvSpPr>
            <a:spLocks noGrp="1"/>
          </p:cNvSpPr>
          <p:nvPr>
            <p:ph type="body" sz="half" idx="19"/>
          </p:nvPr>
        </p:nvSpPr>
        <p:spPr>
          <a:xfrm>
            <a:off x="4347633" y="2340292"/>
            <a:ext cx="3364724" cy="2614263"/>
          </a:xfrm>
        </p:spPr>
        <p:txBody>
          <a:bodyPr>
            <a:normAutofit/>
          </a:bodyPr>
          <a:lstStyle/>
          <a:p>
            <a:pPr marL="342900" indent="-342900">
              <a:buFont typeface="Wingdings" panose="05000000000000000000" pitchFamily="2" charset="2"/>
              <a:buChar char="Ø"/>
            </a:pPr>
            <a:r>
              <a:rPr lang="en-GB" sz="2000" dirty="0" err="1"/>
              <a:t>analogRead</a:t>
            </a:r>
            <a:r>
              <a:rPr lang="en-GB" sz="2000" dirty="0"/>
              <a:t>()</a:t>
            </a:r>
          </a:p>
          <a:p>
            <a:pPr marL="342900" indent="-342900">
              <a:buFont typeface="Wingdings" panose="05000000000000000000" pitchFamily="2" charset="2"/>
              <a:buChar char="Ø"/>
            </a:pPr>
            <a:r>
              <a:rPr lang="en-GB" sz="2000" dirty="0" err="1"/>
              <a:t>analogWrite</a:t>
            </a:r>
            <a:r>
              <a:rPr lang="en-GB" sz="2000" dirty="0"/>
              <a:t>()</a:t>
            </a:r>
          </a:p>
          <a:p>
            <a:pPr marL="342900" indent="-342900">
              <a:buFont typeface="Wingdings" panose="05000000000000000000" pitchFamily="2" charset="2"/>
              <a:buChar char="Ø"/>
            </a:pPr>
            <a:r>
              <a:rPr lang="en-GB" sz="2000" dirty="0" err="1"/>
              <a:t>analogReference</a:t>
            </a:r>
            <a:r>
              <a:rPr lang="en-GB" sz="2000" dirty="0"/>
              <a:t>()</a:t>
            </a:r>
          </a:p>
        </p:txBody>
      </p:sp>
      <p:sp>
        <p:nvSpPr>
          <p:cNvPr id="9" name="Text Placeholder 8">
            <a:extLst>
              <a:ext uri="{FF2B5EF4-FFF2-40B4-BE49-F238E27FC236}">
                <a16:creationId xmlns:a16="http://schemas.microsoft.com/office/drawing/2014/main" id="{2E5110A9-2D33-40B4-86D6-21610351BB7D}"/>
              </a:ext>
            </a:extLst>
          </p:cNvPr>
          <p:cNvSpPr>
            <a:spLocks noGrp="1"/>
          </p:cNvSpPr>
          <p:nvPr>
            <p:ph type="body" sz="quarter" idx="13"/>
          </p:nvPr>
        </p:nvSpPr>
        <p:spPr>
          <a:xfrm>
            <a:off x="7712607" y="1764031"/>
            <a:ext cx="3190741" cy="576262"/>
          </a:xfrm>
        </p:spPr>
        <p:txBody>
          <a:bodyPr/>
          <a:lstStyle/>
          <a:p>
            <a:r>
              <a:rPr lang="en-GB" sz="2800" dirty="0"/>
              <a:t>Time</a:t>
            </a:r>
          </a:p>
        </p:txBody>
      </p:sp>
      <p:sp>
        <p:nvSpPr>
          <p:cNvPr id="11" name="Text Placeholder 10">
            <a:extLst>
              <a:ext uri="{FF2B5EF4-FFF2-40B4-BE49-F238E27FC236}">
                <a16:creationId xmlns:a16="http://schemas.microsoft.com/office/drawing/2014/main" id="{B4B875AF-B080-4290-A154-1EBF99F802CF}"/>
              </a:ext>
            </a:extLst>
          </p:cNvPr>
          <p:cNvSpPr>
            <a:spLocks noGrp="1"/>
          </p:cNvSpPr>
          <p:nvPr>
            <p:ph type="body" sz="half" idx="20"/>
          </p:nvPr>
        </p:nvSpPr>
        <p:spPr>
          <a:xfrm>
            <a:off x="7712482" y="2340290"/>
            <a:ext cx="3200400" cy="2819534"/>
          </a:xfrm>
        </p:spPr>
        <p:txBody>
          <a:bodyPr>
            <a:normAutofit/>
          </a:bodyPr>
          <a:lstStyle/>
          <a:p>
            <a:pPr marL="342900" indent="-342900">
              <a:buFont typeface="Wingdings" panose="05000000000000000000" pitchFamily="2" charset="2"/>
              <a:buChar char="Ø"/>
            </a:pPr>
            <a:r>
              <a:rPr lang="en-GB" sz="2000" dirty="0"/>
              <a:t>delay()</a:t>
            </a:r>
          </a:p>
          <a:p>
            <a:pPr marL="342900" indent="-342900">
              <a:buFont typeface="Wingdings" panose="05000000000000000000" pitchFamily="2" charset="2"/>
              <a:buChar char="Ø"/>
            </a:pPr>
            <a:r>
              <a:rPr lang="en-GB" sz="2000" dirty="0" err="1"/>
              <a:t>delayMicroseconds</a:t>
            </a:r>
            <a:r>
              <a:rPr lang="en-GB" sz="2000" dirty="0"/>
              <a:t>()</a:t>
            </a:r>
          </a:p>
          <a:p>
            <a:pPr marL="342900" indent="-342900">
              <a:buFont typeface="Wingdings" panose="05000000000000000000" pitchFamily="2" charset="2"/>
              <a:buChar char="Ø"/>
            </a:pPr>
            <a:r>
              <a:rPr lang="en-GB" sz="2000" dirty="0"/>
              <a:t>Micros()</a:t>
            </a:r>
          </a:p>
          <a:p>
            <a:pPr marL="342900" indent="-342900">
              <a:buFont typeface="Wingdings" panose="05000000000000000000" pitchFamily="2" charset="2"/>
              <a:buChar char="Ø"/>
            </a:pPr>
            <a:r>
              <a:rPr lang="en-GB" sz="2000" dirty="0"/>
              <a:t>Millis()</a:t>
            </a:r>
          </a:p>
        </p:txBody>
      </p:sp>
    </p:spTree>
    <p:extLst>
      <p:ext uri="{BB962C8B-B14F-4D97-AF65-F5344CB8AC3E}">
        <p14:creationId xmlns:p14="http://schemas.microsoft.com/office/powerpoint/2010/main" val="3730812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E230-D253-4305-9C6A-E7643BEE6446}"/>
              </a:ext>
            </a:extLst>
          </p:cNvPr>
          <p:cNvSpPr>
            <a:spLocks noGrp="1"/>
          </p:cNvSpPr>
          <p:nvPr>
            <p:ph type="title"/>
          </p:nvPr>
        </p:nvSpPr>
        <p:spPr>
          <a:xfrm>
            <a:off x="1141411" y="609600"/>
            <a:ext cx="10176622" cy="724678"/>
          </a:xfrm>
        </p:spPr>
        <p:txBody>
          <a:bodyPr/>
          <a:lstStyle/>
          <a:p>
            <a:r>
              <a:rPr lang="en-GB" dirty="0"/>
              <a:t>Variables</a:t>
            </a:r>
          </a:p>
        </p:txBody>
      </p:sp>
      <p:sp>
        <p:nvSpPr>
          <p:cNvPr id="3" name="Text Placeholder 2">
            <a:extLst>
              <a:ext uri="{FF2B5EF4-FFF2-40B4-BE49-F238E27FC236}">
                <a16:creationId xmlns:a16="http://schemas.microsoft.com/office/drawing/2014/main" id="{B0AF2464-16DD-45E5-B998-722BF58CF601}"/>
              </a:ext>
            </a:extLst>
          </p:cNvPr>
          <p:cNvSpPr>
            <a:spLocks noGrp="1"/>
          </p:cNvSpPr>
          <p:nvPr>
            <p:ph type="body" idx="1"/>
          </p:nvPr>
        </p:nvSpPr>
        <p:spPr>
          <a:xfrm>
            <a:off x="1001453" y="1764032"/>
            <a:ext cx="3195240" cy="576262"/>
          </a:xfrm>
        </p:spPr>
        <p:txBody>
          <a:bodyPr/>
          <a:lstStyle/>
          <a:p>
            <a:r>
              <a:rPr lang="en-GB" sz="2800" dirty="0"/>
              <a:t>Constant</a:t>
            </a:r>
          </a:p>
        </p:txBody>
      </p:sp>
      <p:sp>
        <p:nvSpPr>
          <p:cNvPr id="5" name="Text Placeholder 4">
            <a:extLst>
              <a:ext uri="{FF2B5EF4-FFF2-40B4-BE49-F238E27FC236}">
                <a16:creationId xmlns:a16="http://schemas.microsoft.com/office/drawing/2014/main" id="{AFA58C51-B59D-4540-8427-CCD2D49610F2}"/>
              </a:ext>
            </a:extLst>
          </p:cNvPr>
          <p:cNvSpPr>
            <a:spLocks noGrp="1"/>
          </p:cNvSpPr>
          <p:nvPr>
            <p:ph type="body" sz="half" idx="18"/>
          </p:nvPr>
        </p:nvSpPr>
        <p:spPr>
          <a:xfrm>
            <a:off x="1001453" y="2340293"/>
            <a:ext cx="3339288" cy="2819535"/>
          </a:xfrm>
        </p:spPr>
        <p:txBody>
          <a:bodyPr>
            <a:normAutofit/>
          </a:bodyPr>
          <a:lstStyle/>
          <a:p>
            <a:pPr marL="285750" indent="-285750">
              <a:buFont typeface="Wingdings" panose="05000000000000000000" pitchFamily="2" charset="2"/>
              <a:buChar char="Ø"/>
            </a:pPr>
            <a:r>
              <a:rPr lang="en-GB" sz="2000" dirty="0"/>
              <a:t>HIGH | LOW</a:t>
            </a:r>
          </a:p>
          <a:p>
            <a:pPr marL="285750" indent="-285750">
              <a:buFont typeface="Wingdings" panose="05000000000000000000" pitchFamily="2" charset="2"/>
              <a:buChar char="Ø"/>
            </a:pPr>
            <a:r>
              <a:rPr lang="en-GB" sz="2000" dirty="0"/>
              <a:t>INPUT | OUTPUT | INPUT_PULLUP</a:t>
            </a:r>
          </a:p>
          <a:p>
            <a:pPr marL="285750" indent="-285750">
              <a:buFont typeface="Wingdings" panose="05000000000000000000" pitchFamily="2" charset="2"/>
              <a:buChar char="Ø"/>
            </a:pPr>
            <a:r>
              <a:rPr lang="en-GB" sz="2000" dirty="0"/>
              <a:t>True | false</a:t>
            </a:r>
          </a:p>
          <a:p>
            <a:pPr marL="285750" indent="-285750">
              <a:buFont typeface="Wingdings" panose="05000000000000000000" pitchFamily="2" charset="2"/>
              <a:buChar char="Ø"/>
            </a:pPr>
            <a:r>
              <a:rPr lang="en-GB" sz="2000" dirty="0"/>
              <a:t>Floating and Integer constant</a:t>
            </a:r>
          </a:p>
        </p:txBody>
      </p:sp>
      <p:sp>
        <p:nvSpPr>
          <p:cNvPr id="6" name="Text Placeholder 5">
            <a:extLst>
              <a:ext uri="{FF2B5EF4-FFF2-40B4-BE49-F238E27FC236}">
                <a16:creationId xmlns:a16="http://schemas.microsoft.com/office/drawing/2014/main" id="{8C5D52BE-3278-406D-A761-CF0DF80B79DC}"/>
              </a:ext>
            </a:extLst>
          </p:cNvPr>
          <p:cNvSpPr>
            <a:spLocks noGrp="1"/>
          </p:cNvSpPr>
          <p:nvPr>
            <p:ph type="body" sz="quarter" idx="3"/>
          </p:nvPr>
        </p:nvSpPr>
        <p:spPr>
          <a:xfrm>
            <a:off x="4349093" y="1764032"/>
            <a:ext cx="3200400" cy="576262"/>
          </a:xfrm>
        </p:spPr>
        <p:txBody>
          <a:bodyPr/>
          <a:lstStyle/>
          <a:p>
            <a:r>
              <a:rPr lang="en-GB" sz="2800" dirty="0"/>
              <a:t>conversion</a:t>
            </a:r>
          </a:p>
        </p:txBody>
      </p:sp>
      <p:sp>
        <p:nvSpPr>
          <p:cNvPr id="8" name="Text Placeholder 7">
            <a:extLst>
              <a:ext uri="{FF2B5EF4-FFF2-40B4-BE49-F238E27FC236}">
                <a16:creationId xmlns:a16="http://schemas.microsoft.com/office/drawing/2014/main" id="{76E71663-C51C-4A99-9B79-38562E887579}"/>
              </a:ext>
            </a:extLst>
          </p:cNvPr>
          <p:cNvSpPr>
            <a:spLocks noGrp="1"/>
          </p:cNvSpPr>
          <p:nvPr>
            <p:ph type="body" sz="half" idx="19"/>
          </p:nvPr>
        </p:nvSpPr>
        <p:spPr>
          <a:xfrm>
            <a:off x="4347632" y="2340292"/>
            <a:ext cx="3364849" cy="3612639"/>
          </a:xfrm>
        </p:spPr>
        <p:txBody>
          <a:bodyPr>
            <a:normAutofit/>
          </a:bodyPr>
          <a:lstStyle/>
          <a:p>
            <a:pPr marL="342900" indent="-342900">
              <a:buFont typeface="Wingdings" panose="05000000000000000000" pitchFamily="2" charset="2"/>
              <a:buChar char="Ø"/>
            </a:pPr>
            <a:r>
              <a:rPr lang="en-GB" sz="2000" dirty="0"/>
              <a:t>Byte()</a:t>
            </a:r>
          </a:p>
          <a:p>
            <a:pPr marL="342900" indent="-342900">
              <a:buFont typeface="Wingdings" panose="05000000000000000000" pitchFamily="2" charset="2"/>
              <a:buChar char="Ø"/>
            </a:pPr>
            <a:r>
              <a:rPr lang="en-GB" sz="2000" dirty="0"/>
              <a:t>Char()</a:t>
            </a:r>
          </a:p>
          <a:p>
            <a:pPr marL="342900" indent="-342900">
              <a:buFont typeface="Wingdings" panose="05000000000000000000" pitchFamily="2" charset="2"/>
              <a:buChar char="Ø"/>
            </a:pPr>
            <a:r>
              <a:rPr lang="en-GB" sz="2000" dirty="0"/>
              <a:t>Float()</a:t>
            </a:r>
          </a:p>
          <a:p>
            <a:pPr marL="342900" indent="-342900">
              <a:buFont typeface="Wingdings" panose="05000000000000000000" pitchFamily="2" charset="2"/>
              <a:buChar char="Ø"/>
            </a:pPr>
            <a:r>
              <a:rPr lang="en-GB" sz="2000" dirty="0"/>
              <a:t>Int()</a:t>
            </a:r>
          </a:p>
          <a:p>
            <a:pPr marL="342900" indent="-342900">
              <a:buFont typeface="Wingdings" panose="05000000000000000000" pitchFamily="2" charset="2"/>
              <a:buChar char="Ø"/>
            </a:pPr>
            <a:r>
              <a:rPr lang="en-GB" sz="2000" dirty="0"/>
              <a:t>Long()</a:t>
            </a:r>
          </a:p>
          <a:p>
            <a:pPr marL="342900" indent="-342900">
              <a:buFont typeface="Wingdings" panose="05000000000000000000" pitchFamily="2" charset="2"/>
              <a:buChar char="Ø"/>
            </a:pPr>
            <a:r>
              <a:rPr lang="en-GB" sz="2000" dirty="0"/>
              <a:t>Word()</a:t>
            </a:r>
          </a:p>
          <a:p>
            <a:pPr marL="342900" indent="-342900">
              <a:buFont typeface="Wingdings" panose="05000000000000000000" pitchFamily="2" charset="2"/>
              <a:buChar char="Ø"/>
            </a:pPr>
            <a:endParaRPr lang="en-GB" sz="2000" dirty="0"/>
          </a:p>
        </p:txBody>
      </p:sp>
      <p:sp>
        <p:nvSpPr>
          <p:cNvPr id="9" name="Text Placeholder 8">
            <a:extLst>
              <a:ext uri="{FF2B5EF4-FFF2-40B4-BE49-F238E27FC236}">
                <a16:creationId xmlns:a16="http://schemas.microsoft.com/office/drawing/2014/main" id="{2E5110A9-2D33-40B4-86D6-21610351BB7D}"/>
              </a:ext>
            </a:extLst>
          </p:cNvPr>
          <p:cNvSpPr>
            <a:spLocks noGrp="1"/>
          </p:cNvSpPr>
          <p:nvPr>
            <p:ph type="body" sz="quarter" idx="13"/>
          </p:nvPr>
        </p:nvSpPr>
        <p:spPr>
          <a:xfrm>
            <a:off x="7712607" y="1764031"/>
            <a:ext cx="3190741" cy="576262"/>
          </a:xfrm>
        </p:spPr>
        <p:txBody>
          <a:bodyPr/>
          <a:lstStyle/>
          <a:p>
            <a:r>
              <a:rPr lang="en-GB" sz="2800" dirty="0"/>
              <a:t>Data Type	</a:t>
            </a:r>
          </a:p>
        </p:txBody>
      </p:sp>
      <p:sp>
        <p:nvSpPr>
          <p:cNvPr id="11" name="Text Placeholder 10">
            <a:extLst>
              <a:ext uri="{FF2B5EF4-FFF2-40B4-BE49-F238E27FC236}">
                <a16:creationId xmlns:a16="http://schemas.microsoft.com/office/drawing/2014/main" id="{B4B875AF-B080-4290-A154-1EBF99F802CF}"/>
              </a:ext>
            </a:extLst>
          </p:cNvPr>
          <p:cNvSpPr>
            <a:spLocks noGrp="1"/>
          </p:cNvSpPr>
          <p:nvPr>
            <p:ph type="body" sz="half" idx="20"/>
          </p:nvPr>
        </p:nvSpPr>
        <p:spPr>
          <a:xfrm>
            <a:off x="7712482" y="2340290"/>
            <a:ext cx="3200400" cy="2819534"/>
          </a:xfrm>
        </p:spPr>
        <p:txBody>
          <a:bodyPr>
            <a:normAutofit lnSpcReduction="10000"/>
          </a:bodyPr>
          <a:lstStyle/>
          <a:p>
            <a:pPr marL="342900" indent="-342900">
              <a:buFont typeface="Wingdings" panose="05000000000000000000" pitchFamily="2" charset="2"/>
              <a:buChar char="Ø"/>
            </a:pPr>
            <a:r>
              <a:rPr lang="en-GB" sz="2000" dirty="0"/>
              <a:t>Array</a:t>
            </a:r>
          </a:p>
          <a:p>
            <a:pPr marL="342900" indent="-342900">
              <a:buFont typeface="Wingdings" panose="05000000000000000000" pitchFamily="2" charset="2"/>
              <a:buChar char="Ø"/>
            </a:pPr>
            <a:r>
              <a:rPr lang="en-GB" sz="2000" dirty="0"/>
              <a:t>Bool</a:t>
            </a:r>
          </a:p>
          <a:p>
            <a:pPr marL="342900" indent="-342900">
              <a:buFont typeface="Wingdings" panose="05000000000000000000" pitchFamily="2" charset="2"/>
              <a:buChar char="Ø"/>
            </a:pPr>
            <a:r>
              <a:rPr lang="en-GB" sz="2000" dirty="0"/>
              <a:t>Byte</a:t>
            </a:r>
          </a:p>
          <a:p>
            <a:pPr marL="342900" indent="-342900">
              <a:buFont typeface="Wingdings" panose="05000000000000000000" pitchFamily="2" charset="2"/>
              <a:buChar char="Ø"/>
            </a:pPr>
            <a:r>
              <a:rPr lang="en-GB" sz="2000" dirty="0"/>
              <a:t>Char</a:t>
            </a:r>
          </a:p>
          <a:p>
            <a:pPr marL="342900" indent="-342900">
              <a:buFont typeface="Wingdings" panose="05000000000000000000" pitchFamily="2" charset="2"/>
              <a:buChar char="Ø"/>
            </a:pPr>
            <a:r>
              <a:rPr lang="en-GB" sz="2000" dirty="0"/>
              <a:t>Double, float, int, long</a:t>
            </a:r>
          </a:p>
          <a:p>
            <a:pPr marL="342900" indent="-342900">
              <a:buFont typeface="Wingdings" panose="05000000000000000000" pitchFamily="2" charset="2"/>
              <a:buChar char="Ø"/>
            </a:pPr>
            <a:r>
              <a:rPr lang="en-GB" sz="2000" dirty="0"/>
              <a:t>void</a:t>
            </a:r>
          </a:p>
        </p:txBody>
      </p:sp>
    </p:spTree>
    <p:extLst>
      <p:ext uri="{BB962C8B-B14F-4D97-AF65-F5344CB8AC3E}">
        <p14:creationId xmlns:p14="http://schemas.microsoft.com/office/powerpoint/2010/main" val="3698145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4AB3E-439E-44EF-8B11-39FDDDDE63EB}"/>
              </a:ext>
            </a:extLst>
          </p:cNvPr>
          <p:cNvSpPr>
            <a:spLocks noGrp="1"/>
          </p:cNvSpPr>
          <p:nvPr>
            <p:ph type="ctrTitle"/>
          </p:nvPr>
        </p:nvSpPr>
        <p:spPr/>
        <p:txBody>
          <a:bodyPr/>
          <a:lstStyle/>
          <a:p>
            <a:r>
              <a:rPr lang="en-GB" dirty="0"/>
              <a:t>Present By </a:t>
            </a:r>
          </a:p>
        </p:txBody>
      </p:sp>
      <p:sp>
        <p:nvSpPr>
          <p:cNvPr id="3" name="Subtitle 2">
            <a:extLst>
              <a:ext uri="{FF2B5EF4-FFF2-40B4-BE49-F238E27FC236}">
                <a16:creationId xmlns:a16="http://schemas.microsoft.com/office/drawing/2014/main" id="{3D9E3A72-12F6-4FD1-830C-B81ABA6DD329}"/>
              </a:ext>
            </a:extLst>
          </p:cNvPr>
          <p:cNvSpPr>
            <a:spLocks noGrp="1"/>
          </p:cNvSpPr>
          <p:nvPr>
            <p:ph type="subTitle" idx="1"/>
          </p:nvPr>
        </p:nvSpPr>
        <p:spPr/>
        <p:txBody>
          <a:bodyPr/>
          <a:lstStyle/>
          <a:p>
            <a:r>
              <a:rPr lang="en-GB" dirty="0"/>
              <a:t>Sourabh &amp; Chirag Team</a:t>
            </a:r>
          </a:p>
        </p:txBody>
      </p:sp>
    </p:spTree>
    <p:extLst>
      <p:ext uri="{BB962C8B-B14F-4D97-AF65-F5344CB8AC3E}">
        <p14:creationId xmlns:p14="http://schemas.microsoft.com/office/powerpoint/2010/main" val="2595334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E230-D253-4305-9C6A-E7643BEE6446}"/>
              </a:ext>
            </a:extLst>
          </p:cNvPr>
          <p:cNvSpPr>
            <a:spLocks noGrp="1"/>
          </p:cNvSpPr>
          <p:nvPr>
            <p:ph type="title"/>
          </p:nvPr>
        </p:nvSpPr>
        <p:spPr>
          <a:xfrm>
            <a:off x="1141411" y="609600"/>
            <a:ext cx="10176622" cy="724678"/>
          </a:xfrm>
        </p:spPr>
        <p:txBody>
          <a:bodyPr/>
          <a:lstStyle/>
          <a:p>
            <a:r>
              <a:rPr lang="en-GB" dirty="0"/>
              <a:t>Structure</a:t>
            </a:r>
          </a:p>
        </p:txBody>
      </p:sp>
      <p:sp>
        <p:nvSpPr>
          <p:cNvPr id="3" name="Text Placeholder 2">
            <a:extLst>
              <a:ext uri="{FF2B5EF4-FFF2-40B4-BE49-F238E27FC236}">
                <a16:creationId xmlns:a16="http://schemas.microsoft.com/office/drawing/2014/main" id="{B0AF2464-16DD-45E5-B998-722BF58CF601}"/>
              </a:ext>
            </a:extLst>
          </p:cNvPr>
          <p:cNvSpPr>
            <a:spLocks noGrp="1"/>
          </p:cNvSpPr>
          <p:nvPr>
            <p:ph type="body" idx="1"/>
          </p:nvPr>
        </p:nvSpPr>
        <p:spPr>
          <a:xfrm>
            <a:off x="1001453" y="1764032"/>
            <a:ext cx="3195240" cy="576262"/>
          </a:xfrm>
        </p:spPr>
        <p:txBody>
          <a:bodyPr/>
          <a:lstStyle/>
          <a:p>
            <a:r>
              <a:rPr lang="en-GB" sz="2800" dirty="0"/>
              <a:t>Sketch</a:t>
            </a:r>
          </a:p>
        </p:txBody>
      </p:sp>
      <p:sp>
        <p:nvSpPr>
          <p:cNvPr id="5" name="Text Placeholder 4">
            <a:extLst>
              <a:ext uri="{FF2B5EF4-FFF2-40B4-BE49-F238E27FC236}">
                <a16:creationId xmlns:a16="http://schemas.microsoft.com/office/drawing/2014/main" id="{AFA58C51-B59D-4540-8427-CCD2D49610F2}"/>
              </a:ext>
            </a:extLst>
          </p:cNvPr>
          <p:cNvSpPr>
            <a:spLocks noGrp="1"/>
          </p:cNvSpPr>
          <p:nvPr>
            <p:ph type="body" sz="half" idx="18"/>
          </p:nvPr>
        </p:nvSpPr>
        <p:spPr>
          <a:xfrm>
            <a:off x="1001453" y="2340293"/>
            <a:ext cx="3339288" cy="2819535"/>
          </a:xfrm>
        </p:spPr>
        <p:txBody>
          <a:bodyPr>
            <a:normAutofit/>
          </a:bodyPr>
          <a:lstStyle/>
          <a:p>
            <a:pPr marL="285750" indent="-285750">
              <a:buFont typeface="Wingdings" panose="05000000000000000000" pitchFamily="2" charset="2"/>
              <a:buChar char="Ø"/>
            </a:pPr>
            <a:r>
              <a:rPr lang="en-GB" sz="2000" dirty="0"/>
              <a:t>Loop()</a:t>
            </a:r>
          </a:p>
          <a:p>
            <a:pPr marL="285750" indent="-285750">
              <a:buFont typeface="Wingdings" panose="05000000000000000000" pitchFamily="2" charset="2"/>
              <a:buChar char="Ø"/>
            </a:pPr>
            <a:r>
              <a:rPr lang="en-GB" sz="2000" dirty="0"/>
              <a:t>Setup()</a:t>
            </a:r>
          </a:p>
        </p:txBody>
      </p:sp>
      <p:sp>
        <p:nvSpPr>
          <p:cNvPr id="6" name="Text Placeholder 5">
            <a:extLst>
              <a:ext uri="{FF2B5EF4-FFF2-40B4-BE49-F238E27FC236}">
                <a16:creationId xmlns:a16="http://schemas.microsoft.com/office/drawing/2014/main" id="{8C5D52BE-3278-406D-A761-CF0DF80B79DC}"/>
              </a:ext>
            </a:extLst>
          </p:cNvPr>
          <p:cNvSpPr>
            <a:spLocks noGrp="1"/>
          </p:cNvSpPr>
          <p:nvPr>
            <p:ph type="body" sz="quarter" idx="3"/>
          </p:nvPr>
        </p:nvSpPr>
        <p:spPr>
          <a:xfrm>
            <a:off x="4349093" y="1764032"/>
            <a:ext cx="3200400" cy="576262"/>
          </a:xfrm>
        </p:spPr>
        <p:txBody>
          <a:bodyPr/>
          <a:lstStyle/>
          <a:p>
            <a:r>
              <a:rPr lang="en-GB" sz="2800" dirty="0"/>
              <a:t>Control</a:t>
            </a:r>
          </a:p>
        </p:txBody>
      </p:sp>
      <p:sp>
        <p:nvSpPr>
          <p:cNvPr id="8" name="Text Placeholder 7">
            <a:extLst>
              <a:ext uri="{FF2B5EF4-FFF2-40B4-BE49-F238E27FC236}">
                <a16:creationId xmlns:a16="http://schemas.microsoft.com/office/drawing/2014/main" id="{76E71663-C51C-4A99-9B79-38562E887579}"/>
              </a:ext>
            </a:extLst>
          </p:cNvPr>
          <p:cNvSpPr>
            <a:spLocks noGrp="1"/>
          </p:cNvSpPr>
          <p:nvPr>
            <p:ph type="body" sz="half" idx="19"/>
          </p:nvPr>
        </p:nvSpPr>
        <p:spPr>
          <a:xfrm>
            <a:off x="4347632" y="2340292"/>
            <a:ext cx="3364849" cy="3612639"/>
          </a:xfrm>
        </p:spPr>
        <p:txBody>
          <a:bodyPr>
            <a:normAutofit/>
          </a:bodyPr>
          <a:lstStyle/>
          <a:p>
            <a:pPr marL="342900" indent="-342900">
              <a:buFont typeface="Wingdings" panose="05000000000000000000" pitchFamily="2" charset="2"/>
              <a:buChar char="Ø"/>
            </a:pPr>
            <a:r>
              <a:rPr lang="en-GB" sz="2000" dirty="0"/>
              <a:t>Break</a:t>
            </a:r>
          </a:p>
          <a:p>
            <a:pPr marL="342900" indent="-342900">
              <a:buFont typeface="Wingdings" panose="05000000000000000000" pitchFamily="2" charset="2"/>
              <a:buChar char="Ø"/>
            </a:pPr>
            <a:r>
              <a:rPr lang="en-GB" sz="2000" dirty="0"/>
              <a:t>Continue</a:t>
            </a:r>
          </a:p>
          <a:p>
            <a:pPr marL="342900" indent="-342900">
              <a:buFont typeface="Wingdings" panose="05000000000000000000" pitchFamily="2" charset="2"/>
              <a:buChar char="Ø"/>
            </a:pPr>
            <a:r>
              <a:rPr lang="en-GB" sz="2000" dirty="0"/>
              <a:t>Conditional</a:t>
            </a:r>
          </a:p>
          <a:p>
            <a:pPr marL="342900" indent="-342900">
              <a:buFont typeface="Wingdings" panose="05000000000000000000" pitchFamily="2" charset="2"/>
              <a:buChar char="Ø"/>
            </a:pPr>
            <a:r>
              <a:rPr lang="en-GB" sz="2000" dirty="0"/>
              <a:t>Loops</a:t>
            </a:r>
          </a:p>
          <a:p>
            <a:pPr marL="342900" indent="-342900">
              <a:buFont typeface="Wingdings" panose="05000000000000000000" pitchFamily="2" charset="2"/>
              <a:buChar char="Ø"/>
            </a:pPr>
            <a:r>
              <a:rPr lang="en-GB" sz="2000" dirty="0"/>
              <a:t>Switch</a:t>
            </a:r>
          </a:p>
          <a:p>
            <a:endParaRPr lang="en-GB" sz="2000" dirty="0"/>
          </a:p>
        </p:txBody>
      </p:sp>
      <p:sp>
        <p:nvSpPr>
          <p:cNvPr id="9" name="Text Placeholder 8">
            <a:extLst>
              <a:ext uri="{FF2B5EF4-FFF2-40B4-BE49-F238E27FC236}">
                <a16:creationId xmlns:a16="http://schemas.microsoft.com/office/drawing/2014/main" id="{2E5110A9-2D33-40B4-86D6-21610351BB7D}"/>
              </a:ext>
            </a:extLst>
          </p:cNvPr>
          <p:cNvSpPr>
            <a:spLocks noGrp="1"/>
          </p:cNvSpPr>
          <p:nvPr>
            <p:ph type="body" sz="quarter" idx="13"/>
          </p:nvPr>
        </p:nvSpPr>
        <p:spPr>
          <a:xfrm>
            <a:off x="7712607" y="1764031"/>
            <a:ext cx="3190741" cy="576262"/>
          </a:xfrm>
        </p:spPr>
        <p:txBody>
          <a:bodyPr/>
          <a:lstStyle/>
          <a:p>
            <a:r>
              <a:rPr lang="en-GB" sz="2800" dirty="0"/>
              <a:t>Operator</a:t>
            </a:r>
          </a:p>
        </p:txBody>
      </p:sp>
      <p:sp>
        <p:nvSpPr>
          <p:cNvPr id="11" name="Text Placeholder 10">
            <a:extLst>
              <a:ext uri="{FF2B5EF4-FFF2-40B4-BE49-F238E27FC236}">
                <a16:creationId xmlns:a16="http://schemas.microsoft.com/office/drawing/2014/main" id="{B4B875AF-B080-4290-A154-1EBF99F802CF}"/>
              </a:ext>
            </a:extLst>
          </p:cNvPr>
          <p:cNvSpPr>
            <a:spLocks noGrp="1"/>
          </p:cNvSpPr>
          <p:nvPr>
            <p:ph type="body" sz="half" idx="20"/>
          </p:nvPr>
        </p:nvSpPr>
        <p:spPr>
          <a:xfrm>
            <a:off x="7712482" y="2340290"/>
            <a:ext cx="3200400" cy="2819534"/>
          </a:xfrm>
        </p:spPr>
        <p:txBody>
          <a:bodyPr>
            <a:normAutofit/>
          </a:bodyPr>
          <a:lstStyle/>
          <a:p>
            <a:pPr marL="342900" indent="-342900">
              <a:buFont typeface="Wingdings" panose="05000000000000000000" pitchFamily="2" charset="2"/>
              <a:buChar char="Ø"/>
            </a:pPr>
            <a:r>
              <a:rPr lang="en-GB" sz="2000" dirty="0"/>
              <a:t>Arithmetic</a:t>
            </a:r>
          </a:p>
          <a:p>
            <a:pPr marL="342900" indent="-342900">
              <a:buFont typeface="Wingdings" panose="05000000000000000000" pitchFamily="2" charset="2"/>
              <a:buChar char="Ø"/>
            </a:pPr>
            <a:r>
              <a:rPr lang="en-GB" sz="2000" dirty="0"/>
              <a:t>Comparison</a:t>
            </a:r>
          </a:p>
          <a:p>
            <a:pPr marL="342900" indent="-342900">
              <a:buFont typeface="Wingdings" panose="05000000000000000000" pitchFamily="2" charset="2"/>
              <a:buChar char="Ø"/>
            </a:pPr>
            <a:r>
              <a:rPr lang="en-GB" sz="2000" dirty="0"/>
              <a:t>Boolean</a:t>
            </a:r>
          </a:p>
          <a:p>
            <a:pPr marL="342900" indent="-342900">
              <a:buFont typeface="Wingdings" panose="05000000000000000000" pitchFamily="2" charset="2"/>
              <a:buChar char="Ø"/>
            </a:pPr>
            <a:r>
              <a:rPr lang="en-GB" sz="2000" dirty="0"/>
              <a:t>Pointer Access</a:t>
            </a:r>
          </a:p>
          <a:p>
            <a:pPr marL="342900" indent="-342900">
              <a:buFont typeface="Wingdings" panose="05000000000000000000" pitchFamily="2" charset="2"/>
              <a:buChar char="Ø"/>
            </a:pPr>
            <a:r>
              <a:rPr lang="en-GB" sz="2000" dirty="0"/>
              <a:t>Compound</a:t>
            </a:r>
          </a:p>
        </p:txBody>
      </p:sp>
    </p:spTree>
    <p:extLst>
      <p:ext uri="{BB962C8B-B14F-4D97-AF65-F5344CB8AC3E}">
        <p14:creationId xmlns:p14="http://schemas.microsoft.com/office/powerpoint/2010/main" val="3217052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E230-D253-4305-9C6A-E7643BEE6446}"/>
              </a:ext>
            </a:extLst>
          </p:cNvPr>
          <p:cNvSpPr>
            <a:spLocks noGrp="1"/>
          </p:cNvSpPr>
          <p:nvPr>
            <p:ph type="title"/>
          </p:nvPr>
        </p:nvSpPr>
        <p:spPr>
          <a:xfrm>
            <a:off x="1141411" y="609600"/>
            <a:ext cx="10176622" cy="724678"/>
          </a:xfrm>
        </p:spPr>
        <p:txBody>
          <a:bodyPr/>
          <a:lstStyle/>
          <a:p>
            <a:r>
              <a:rPr lang="en-GB" dirty="0"/>
              <a:t>LED pin no. 13 </a:t>
            </a:r>
          </a:p>
        </p:txBody>
      </p:sp>
      <p:sp>
        <p:nvSpPr>
          <p:cNvPr id="21" name="TextBox 20">
            <a:extLst>
              <a:ext uri="{FF2B5EF4-FFF2-40B4-BE49-F238E27FC236}">
                <a16:creationId xmlns:a16="http://schemas.microsoft.com/office/drawing/2014/main" id="{929FB314-31DF-4C33-A51C-5ADD54ACA0E3}"/>
              </a:ext>
            </a:extLst>
          </p:cNvPr>
          <p:cNvSpPr txBox="1"/>
          <p:nvPr/>
        </p:nvSpPr>
        <p:spPr>
          <a:xfrm>
            <a:off x="1428914" y="1405826"/>
            <a:ext cx="9179992" cy="5386090"/>
          </a:xfrm>
          <a:prstGeom prst="rect">
            <a:avLst/>
          </a:prstGeom>
          <a:noFill/>
        </p:spPr>
        <p:txBody>
          <a:bodyPr wrap="square">
            <a:spAutoFit/>
          </a:bodyPr>
          <a:lstStyle/>
          <a:p>
            <a:pPr rtl="0">
              <a:spcBef>
                <a:spcPts val="0"/>
              </a:spcBef>
              <a:spcAft>
                <a:spcPts val="1200"/>
              </a:spcAft>
            </a:pPr>
            <a:r>
              <a:rPr lang="en-GB" sz="1800" b="0" i="0" u="none" strike="noStrike" dirty="0">
                <a:effectLst/>
                <a:latin typeface="Open Sans" panose="020B0606030504020204" pitchFamily="34" charset="0"/>
              </a:rPr>
              <a:t>void setup()                    </a:t>
            </a:r>
            <a:endParaRPr lang="en-GB" b="0" dirty="0">
              <a:effectLst/>
            </a:endParaRPr>
          </a:p>
          <a:p>
            <a:pPr rtl="0">
              <a:spcBef>
                <a:spcPts val="0"/>
              </a:spcBef>
              <a:spcAft>
                <a:spcPts val="1200"/>
              </a:spcAft>
            </a:pPr>
            <a:r>
              <a:rPr lang="en-GB" sz="1800" b="0" i="0" u="none" strike="noStrike" dirty="0">
                <a:effectLst/>
                <a:latin typeface="Open Sans" panose="020B0606030504020204" pitchFamily="34" charset="0"/>
              </a:rPr>
              <a:t>{</a:t>
            </a:r>
          </a:p>
          <a:p>
            <a:pPr rtl="0">
              <a:spcBef>
                <a:spcPts val="0"/>
              </a:spcBef>
              <a:spcAft>
                <a:spcPts val="1200"/>
              </a:spcAft>
            </a:pPr>
            <a:r>
              <a:rPr lang="en-GB" dirty="0">
                <a:latin typeface="Open Sans" panose="020B0606030504020204" pitchFamily="34" charset="0"/>
              </a:rPr>
              <a:t>	</a:t>
            </a:r>
            <a:r>
              <a:rPr lang="en-GB" dirty="0" err="1">
                <a:latin typeface="Open Sans" panose="020B0606030504020204" pitchFamily="34" charset="0"/>
              </a:rPr>
              <a:t>pinMode</a:t>
            </a:r>
            <a:r>
              <a:rPr lang="en-GB" dirty="0">
                <a:latin typeface="Open Sans" panose="020B0606030504020204" pitchFamily="34" charset="0"/>
              </a:rPr>
              <a:t>(13,OUTPUT);</a:t>
            </a:r>
          </a:p>
          <a:p>
            <a:pPr rtl="0">
              <a:spcBef>
                <a:spcPts val="0"/>
              </a:spcBef>
              <a:spcAft>
                <a:spcPts val="1200"/>
              </a:spcAft>
            </a:pPr>
            <a:r>
              <a:rPr lang="en-GB" sz="1800" b="0" i="0" u="none" strike="noStrike" dirty="0">
                <a:effectLst/>
                <a:latin typeface="Open Sans" panose="020B0606030504020204" pitchFamily="34" charset="0"/>
              </a:rPr>
              <a:t>}</a:t>
            </a:r>
            <a:endParaRPr lang="en-GB" b="0" dirty="0">
              <a:effectLst/>
            </a:endParaRPr>
          </a:p>
          <a:p>
            <a:pPr rtl="0">
              <a:spcBef>
                <a:spcPts val="0"/>
              </a:spcBef>
              <a:spcAft>
                <a:spcPts val="1200"/>
              </a:spcAft>
            </a:pPr>
            <a:r>
              <a:rPr lang="en-GB" sz="1800" b="0" i="0" u="none" strike="noStrike" dirty="0">
                <a:effectLst/>
                <a:latin typeface="Open Sans" panose="020B0606030504020204" pitchFamily="34" charset="0"/>
              </a:rPr>
              <a:t>void loop()</a:t>
            </a:r>
            <a:endParaRPr lang="en-GB" b="0" dirty="0">
              <a:effectLst/>
            </a:endParaRPr>
          </a:p>
          <a:p>
            <a:pPr rtl="0">
              <a:spcBef>
                <a:spcPts val="0"/>
              </a:spcBef>
              <a:spcAft>
                <a:spcPts val="1200"/>
              </a:spcAft>
            </a:pPr>
            <a:r>
              <a:rPr lang="en-GB" sz="1800" b="0" i="0" u="none" strike="noStrike" dirty="0">
                <a:effectLst/>
                <a:latin typeface="Open Sans" panose="020B0606030504020204" pitchFamily="34" charset="0"/>
              </a:rPr>
              <a:t>{</a:t>
            </a:r>
          </a:p>
          <a:p>
            <a:pPr rtl="0">
              <a:spcBef>
                <a:spcPts val="0"/>
              </a:spcBef>
              <a:spcAft>
                <a:spcPts val="1200"/>
              </a:spcAft>
            </a:pPr>
            <a:r>
              <a:rPr lang="en-GB" dirty="0">
                <a:latin typeface="Open Sans" panose="020B0606030504020204" pitchFamily="34" charset="0"/>
              </a:rPr>
              <a:t>	</a:t>
            </a:r>
            <a:r>
              <a:rPr lang="en-GB" dirty="0" err="1">
                <a:latin typeface="Open Sans" panose="020B0606030504020204" pitchFamily="34" charset="0"/>
              </a:rPr>
              <a:t>digitalWrite</a:t>
            </a:r>
            <a:r>
              <a:rPr lang="en-GB" dirty="0">
                <a:latin typeface="Open Sans" panose="020B0606030504020204" pitchFamily="34" charset="0"/>
              </a:rPr>
              <a:t>(13,HIGH);</a:t>
            </a:r>
          </a:p>
          <a:p>
            <a:pPr rtl="0">
              <a:spcBef>
                <a:spcPts val="0"/>
              </a:spcBef>
              <a:spcAft>
                <a:spcPts val="1200"/>
              </a:spcAft>
            </a:pPr>
            <a:r>
              <a:rPr lang="en-GB" b="0" dirty="0">
                <a:effectLst/>
                <a:latin typeface="Open Sans" panose="020B0606030504020204" pitchFamily="34" charset="0"/>
              </a:rPr>
              <a:t>	delay(250);</a:t>
            </a:r>
            <a:endParaRPr lang="en-GB" sz="1800" b="0" i="0" u="none" strike="noStrike" dirty="0">
              <a:effectLst/>
              <a:latin typeface="Open Sans" panose="020B0606030504020204" pitchFamily="34" charset="0"/>
            </a:endParaRPr>
          </a:p>
          <a:p>
            <a:pPr rtl="0">
              <a:spcBef>
                <a:spcPts val="0"/>
              </a:spcBef>
              <a:spcAft>
                <a:spcPts val="1200"/>
              </a:spcAft>
            </a:pPr>
            <a:r>
              <a:rPr lang="en-GB" dirty="0">
                <a:latin typeface="Open Sans" panose="020B0606030504020204" pitchFamily="34" charset="0"/>
              </a:rPr>
              <a:t>	</a:t>
            </a:r>
            <a:r>
              <a:rPr lang="en-GB" dirty="0" err="1">
                <a:latin typeface="Open Sans" panose="020B0606030504020204" pitchFamily="34" charset="0"/>
              </a:rPr>
              <a:t>digitalWrite</a:t>
            </a:r>
            <a:r>
              <a:rPr lang="en-GB" dirty="0">
                <a:latin typeface="Open Sans" panose="020B0606030504020204" pitchFamily="34" charset="0"/>
              </a:rPr>
              <a:t>(13,LOW);</a:t>
            </a:r>
          </a:p>
          <a:p>
            <a:pPr rtl="0">
              <a:spcBef>
                <a:spcPts val="0"/>
              </a:spcBef>
              <a:spcAft>
                <a:spcPts val="1200"/>
              </a:spcAft>
            </a:pPr>
            <a:r>
              <a:rPr lang="en-GB" b="0" dirty="0">
                <a:effectLst/>
                <a:latin typeface="Open Sans" panose="020B0606030504020204" pitchFamily="34" charset="0"/>
              </a:rPr>
              <a:t>	delay(250);</a:t>
            </a:r>
            <a:endParaRPr lang="en-GB" b="0" dirty="0">
              <a:effectLst/>
            </a:endParaRPr>
          </a:p>
          <a:p>
            <a:pPr rtl="0">
              <a:spcBef>
                <a:spcPts val="0"/>
              </a:spcBef>
              <a:spcAft>
                <a:spcPts val="1200"/>
              </a:spcAft>
            </a:pPr>
            <a:r>
              <a:rPr lang="en-GB" sz="1800" b="0" i="0" u="none" strike="noStrike" dirty="0">
                <a:effectLst/>
                <a:latin typeface="Open Sans" panose="020B0606030504020204" pitchFamily="34" charset="0"/>
              </a:rPr>
              <a:t>}</a:t>
            </a:r>
            <a:endParaRPr lang="en-GB" b="0" dirty="0">
              <a:effectLst/>
            </a:endParaRPr>
          </a:p>
          <a:p>
            <a:br>
              <a:rPr lang="en-GB" b="0" dirty="0">
                <a:effectLst/>
              </a:rPr>
            </a:br>
            <a:endParaRPr lang="en-GB" dirty="0"/>
          </a:p>
        </p:txBody>
      </p:sp>
    </p:spTree>
    <p:extLst>
      <p:ext uri="{BB962C8B-B14F-4D97-AF65-F5344CB8AC3E}">
        <p14:creationId xmlns:p14="http://schemas.microsoft.com/office/powerpoint/2010/main" val="4135575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41CB3-A725-4078-88AD-3AA28028B77D}"/>
              </a:ext>
            </a:extLst>
          </p:cNvPr>
          <p:cNvSpPr>
            <a:spLocks noGrp="1"/>
          </p:cNvSpPr>
          <p:nvPr>
            <p:ph type="title"/>
          </p:nvPr>
        </p:nvSpPr>
        <p:spPr/>
        <p:txBody>
          <a:bodyPr/>
          <a:lstStyle/>
          <a:p>
            <a:r>
              <a:rPr lang="en-GB" dirty="0"/>
              <a:t>LED Lights with arduino</a:t>
            </a:r>
          </a:p>
        </p:txBody>
      </p:sp>
      <p:sp>
        <p:nvSpPr>
          <p:cNvPr id="3" name="Content Placeholder 2">
            <a:extLst>
              <a:ext uri="{FF2B5EF4-FFF2-40B4-BE49-F238E27FC236}">
                <a16:creationId xmlns:a16="http://schemas.microsoft.com/office/drawing/2014/main" id="{0ED426BE-3882-40DB-8E39-12B5D8D9CB76}"/>
              </a:ext>
            </a:extLst>
          </p:cNvPr>
          <p:cNvSpPr>
            <a:spLocks noGrp="1"/>
          </p:cNvSpPr>
          <p:nvPr>
            <p:ph sz="half" idx="1"/>
          </p:nvPr>
        </p:nvSpPr>
        <p:spPr>
          <a:xfrm>
            <a:off x="1141410" y="2249486"/>
            <a:ext cx="4783529" cy="3989996"/>
          </a:xfrm>
        </p:spPr>
        <p:txBody>
          <a:bodyPr>
            <a:normAutofit lnSpcReduction="10000"/>
          </a:bodyPr>
          <a:lstStyle/>
          <a:p>
            <a:r>
              <a:rPr lang="en-GB" b="0" i="0" dirty="0">
                <a:solidFill>
                  <a:srgbClr val="BDC1C6"/>
                </a:solidFill>
                <a:effectLst/>
                <a:latin typeface="Google Sans Text"/>
              </a:rPr>
              <a:t>LED stands </a:t>
            </a:r>
            <a:r>
              <a:rPr lang="en-GB" b="1" i="0" dirty="0">
                <a:solidFill>
                  <a:srgbClr val="BDC1C6"/>
                </a:solidFill>
                <a:effectLst/>
                <a:latin typeface="Google Sans Text"/>
              </a:rPr>
              <a:t>for light emitting diode</a:t>
            </a:r>
            <a:r>
              <a:rPr lang="en-GB" b="0" i="0" dirty="0">
                <a:solidFill>
                  <a:srgbClr val="BDC1C6"/>
                </a:solidFill>
                <a:effectLst/>
                <a:latin typeface="Google Sans Text"/>
              </a:rPr>
              <a:t>. LED lighting products produce light up to 90% more efficiently than incandescent light bulbs.</a:t>
            </a:r>
          </a:p>
          <a:p>
            <a:r>
              <a:rPr lang="en-GB" b="0" i="0" dirty="0">
                <a:solidFill>
                  <a:srgbClr val="BDC1C6"/>
                </a:solidFill>
                <a:effectLst/>
                <a:latin typeface="Google Sans Text"/>
              </a:rPr>
              <a:t>The light-emitting diode (LED) is today's most energy-efficient and rapidly-developing lighting technology.</a:t>
            </a:r>
            <a:endParaRPr lang="en-GB" dirty="0"/>
          </a:p>
        </p:txBody>
      </p:sp>
      <p:pic>
        <p:nvPicPr>
          <p:cNvPr id="6" name="Content Placeholder 5">
            <a:extLst>
              <a:ext uri="{FF2B5EF4-FFF2-40B4-BE49-F238E27FC236}">
                <a16:creationId xmlns:a16="http://schemas.microsoft.com/office/drawing/2014/main" id="{66FDC8D9-7A1A-43AE-A455-0DDA72457998}"/>
              </a:ext>
            </a:extLst>
          </p:cNvPr>
          <p:cNvPicPr>
            <a:picLocks noGrp="1" noChangeAspect="1"/>
          </p:cNvPicPr>
          <p:nvPr>
            <p:ph sz="half" idx="2"/>
          </p:nvPr>
        </p:nvPicPr>
        <p:blipFill>
          <a:blip r:embed="rId2"/>
          <a:stretch>
            <a:fillRect/>
          </a:stretch>
        </p:blipFill>
        <p:spPr>
          <a:xfrm>
            <a:off x="6717651" y="2097087"/>
            <a:ext cx="4049875" cy="4049875"/>
          </a:xfrm>
        </p:spPr>
      </p:pic>
    </p:spTree>
    <p:extLst>
      <p:ext uri="{BB962C8B-B14F-4D97-AF65-F5344CB8AC3E}">
        <p14:creationId xmlns:p14="http://schemas.microsoft.com/office/powerpoint/2010/main" val="868284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41CB3-A725-4078-88AD-3AA28028B77D}"/>
              </a:ext>
            </a:extLst>
          </p:cNvPr>
          <p:cNvSpPr>
            <a:spLocks noGrp="1"/>
          </p:cNvSpPr>
          <p:nvPr>
            <p:ph type="title"/>
          </p:nvPr>
        </p:nvSpPr>
        <p:spPr/>
        <p:txBody>
          <a:bodyPr/>
          <a:lstStyle/>
          <a:p>
            <a:r>
              <a:rPr lang="en-GB" dirty="0"/>
              <a:t>Switch input arduino</a:t>
            </a:r>
          </a:p>
        </p:txBody>
      </p:sp>
      <p:sp>
        <p:nvSpPr>
          <p:cNvPr id="3" name="Content Placeholder 2">
            <a:extLst>
              <a:ext uri="{FF2B5EF4-FFF2-40B4-BE49-F238E27FC236}">
                <a16:creationId xmlns:a16="http://schemas.microsoft.com/office/drawing/2014/main" id="{0ED426BE-3882-40DB-8E39-12B5D8D9CB76}"/>
              </a:ext>
            </a:extLst>
          </p:cNvPr>
          <p:cNvSpPr>
            <a:spLocks noGrp="1"/>
          </p:cNvSpPr>
          <p:nvPr>
            <p:ph sz="half" idx="1"/>
          </p:nvPr>
        </p:nvSpPr>
        <p:spPr>
          <a:xfrm>
            <a:off x="1141410" y="2249486"/>
            <a:ext cx="4783529" cy="3989996"/>
          </a:xfrm>
        </p:spPr>
        <p:txBody>
          <a:bodyPr>
            <a:normAutofit/>
          </a:bodyPr>
          <a:lstStyle/>
          <a:p>
            <a:r>
              <a:rPr lang="en-GB" b="0" i="0" dirty="0">
                <a:solidFill>
                  <a:srgbClr val="BDC1C6"/>
                </a:solidFill>
                <a:effectLst/>
                <a:latin typeface="Google Sans Text"/>
              </a:rPr>
              <a:t>The button is also called </a:t>
            </a:r>
            <a:r>
              <a:rPr lang="en-GB" b="1" i="0" dirty="0">
                <a:solidFill>
                  <a:srgbClr val="BDC1C6"/>
                </a:solidFill>
                <a:effectLst/>
                <a:latin typeface="Google Sans Text"/>
              </a:rPr>
              <a:t>pushbutton, tactile button or momentary switch</a:t>
            </a:r>
            <a:r>
              <a:rPr lang="en-GB" b="0" i="0" dirty="0">
                <a:solidFill>
                  <a:srgbClr val="BDC1C6"/>
                </a:solidFill>
                <a:effectLst/>
                <a:latin typeface="Google Sans Text"/>
              </a:rPr>
              <a:t>. It is a basic component and widely used in many Arduino projects. </a:t>
            </a:r>
            <a:endParaRPr lang="en-GB" dirty="0"/>
          </a:p>
        </p:txBody>
      </p:sp>
      <p:pic>
        <p:nvPicPr>
          <p:cNvPr id="8" name="Content Placeholder 7">
            <a:extLst>
              <a:ext uri="{FF2B5EF4-FFF2-40B4-BE49-F238E27FC236}">
                <a16:creationId xmlns:a16="http://schemas.microsoft.com/office/drawing/2014/main" id="{C327CB60-A7DD-4141-AAE7-16F3A0DC1F7E}"/>
              </a:ext>
            </a:extLst>
          </p:cNvPr>
          <p:cNvPicPr>
            <a:picLocks noGrp="1" noChangeAspect="1"/>
          </p:cNvPicPr>
          <p:nvPr>
            <p:ph sz="half" idx="2"/>
          </p:nvPr>
        </p:nvPicPr>
        <p:blipFill>
          <a:blip r:embed="rId2"/>
          <a:stretch>
            <a:fillRect/>
          </a:stretch>
        </p:blipFill>
        <p:spPr>
          <a:xfrm>
            <a:off x="6267063" y="2097088"/>
            <a:ext cx="4875213" cy="3534529"/>
          </a:xfrm>
        </p:spPr>
      </p:pic>
    </p:spTree>
    <p:extLst>
      <p:ext uri="{BB962C8B-B14F-4D97-AF65-F5344CB8AC3E}">
        <p14:creationId xmlns:p14="http://schemas.microsoft.com/office/powerpoint/2010/main" val="3343979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41CB3-A725-4078-88AD-3AA28028B77D}"/>
              </a:ext>
            </a:extLst>
          </p:cNvPr>
          <p:cNvSpPr>
            <a:spLocks noGrp="1"/>
          </p:cNvSpPr>
          <p:nvPr>
            <p:ph type="title"/>
          </p:nvPr>
        </p:nvSpPr>
        <p:spPr>
          <a:xfrm>
            <a:off x="1143001" y="245293"/>
            <a:ext cx="9905998" cy="1478570"/>
          </a:xfrm>
        </p:spPr>
        <p:txBody>
          <a:bodyPr/>
          <a:lstStyle/>
          <a:p>
            <a:r>
              <a:rPr lang="en-GB" dirty="0"/>
              <a:t>Photoresistor</a:t>
            </a:r>
          </a:p>
        </p:txBody>
      </p:sp>
      <p:sp>
        <p:nvSpPr>
          <p:cNvPr id="3" name="Content Placeholder 2">
            <a:extLst>
              <a:ext uri="{FF2B5EF4-FFF2-40B4-BE49-F238E27FC236}">
                <a16:creationId xmlns:a16="http://schemas.microsoft.com/office/drawing/2014/main" id="{0ED426BE-3882-40DB-8E39-12B5D8D9CB76}"/>
              </a:ext>
            </a:extLst>
          </p:cNvPr>
          <p:cNvSpPr>
            <a:spLocks noGrp="1"/>
          </p:cNvSpPr>
          <p:nvPr>
            <p:ph sz="half" idx="1"/>
          </p:nvPr>
        </p:nvSpPr>
        <p:spPr>
          <a:xfrm>
            <a:off x="989045" y="1856793"/>
            <a:ext cx="5106955" cy="4833256"/>
          </a:xfrm>
        </p:spPr>
        <p:txBody>
          <a:bodyPr>
            <a:normAutofit/>
          </a:bodyPr>
          <a:lstStyle/>
          <a:p>
            <a:r>
              <a:rPr lang="en-GB" b="0" i="0" dirty="0">
                <a:solidFill>
                  <a:srgbClr val="BDC1C6"/>
                </a:solidFill>
                <a:effectLst/>
                <a:latin typeface="Google Sans Text"/>
              </a:rPr>
              <a:t>A </a:t>
            </a:r>
            <a:r>
              <a:rPr lang="en-GB" b="1" i="0" dirty="0">
                <a:solidFill>
                  <a:srgbClr val="BCC0C3"/>
                </a:solidFill>
                <a:effectLst/>
                <a:latin typeface="Google Sans Text"/>
              </a:rPr>
              <a:t>photoresistor</a:t>
            </a:r>
            <a:r>
              <a:rPr lang="en-GB" b="0" i="0" dirty="0">
                <a:solidFill>
                  <a:srgbClr val="BDC1C6"/>
                </a:solidFill>
                <a:effectLst/>
                <a:latin typeface="Google Sans Text"/>
              </a:rPr>
              <a:t> is a passive component that decreases resistance with respect to receiving luminosity (light) on the component's sensitive surface.</a:t>
            </a:r>
          </a:p>
          <a:p>
            <a:r>
              <a:rPr lang="en-GB" b="0" i="0" dirty="0">
                <a:solidFill>
                  <a:srgbClr val="BDC1C6"/>
                </a:solidFill>
                <a:effectLst/>
                <a:latin typeface="Google Sans Text"/>
              </a:rPr>
              <a:t>There are three types of photoresistor: </a:t>
            </a:r>
            <a:r>
              <a:rPr lang="en-GB" b="1" i="0" dirty="0">
                <a:solidFill>
                  <a:srgbClr val="BDC1C6"/>
                </a:solidFill>
                <a:effectLst/>
                <a:latin typeface="Google Sans Text"/>
              </a:rPr>
              <a:t>ultraviolet photoresistors, infrared photoresistors, visible light photoresistors</a:t>
            </a:r>
            <a:r>
              <a:rPr lang="en-GB" b="0" i="0" dirty="0">
                <a:solidFill>
                  <a:srgbClr val="BDC1C6"/>
                </a:solidFill>
                <a:effectLst/>
                <a:latin typeface="Google Sans Text"/>
              </a:rPr>
              <a:t>.</a:t>
            </a:r>
            <a:endParaRPr lang="en-GB" dirty="0"/>
          </a:p>
        </p:txBody>
      </p:sp>
      <p:pic>
        <p:nvPicPr>
          <p:cNvPr id="7" name="Content Placeholder 6">
            <a:extLst>
              <a:ext uri="{FF2B5EF4-FFF2-40B4-BE49-F238E27FC236}">
                <a16:creationId xmlns:a16="http://schemas.microsoft.com/office/drawing/2014/main" id="{1D0A3398-F58F-4818-85CF-7AC3229ACB4D}"/>
              </a:ext>
            </a:extLst>
          </p:cNvPr>
          <p:cNvPicPr>
            <a:picLocks noGrp="1" noChangeAspect="1"/>
          </p:cNvPicPr>
          <p:nvPr>
            <p:ph sz="half" idx="2"/>
          </p:nvPr>
        </p:nvPicPr>
        <p:blipFill>
          <a:blip r:embed="rId2"/>
          <a:stretch>
            <a:fillRect/>
          </a:stretch>
        </p:blipFill>
        <p:spPr>
          <a:xfrm>
            <a:off x="6248665" y="2249488"/>
            <a:ext cx="4722282" cy="3541712"/>
          </a:xfrm>
        </p:spPr>
      </p:pic>
    </p:spTree>
    <p:extLst>
      <p:ext uri="{BB962C8B-B14F-4D97-AF65-F5344CB8AC3E}">
        <p14:creationId xmlns:p14="http://schemas.microsoft.com/office/powerpoint/2010/main" val="1797610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41CB3-A725-4078-88AD-3AA28028B77D}"/>
              </a:ext>
            </a:extLst>
          </p:cNvPr>
          <p:cNvSpPr>
            <a:spLocks noGrp="1"/>
          </p:cNvSpPr>
          <p:nvPr>
            <p:ph type="title"/>
          </p:nvPr>
        </p:nvSpPr>
        <p:spPr>
          <a:xfrm>
            <a:off x="1143001" y="245293"/>
            <a:ext cx="9905998" cy="1478570"/>
          </a:xfrm>
        </p:spPr>
        <p:txBody>
          <a:bodyPr/>
          <a:lstStyle/>
          <a:p>
            <a:r>
              <a:rPr lang="en-GB" dirty="0"/>
              <a:t>Ultrasonic</a:t>
            </a:r>
          </a:p>
        </p:txBody>
      </p:sp>
      <p:sp>
        <p:nvSpPr>
          <p:cNvPr id="3" name="Content Placeholder 2">
            <a:extLst>
              <a:ext uri="{FF2B5EF4-FFF2-40B4-BE49-F238E27FC236}">
                <a16:creationId xmlns:a16="http://schemas.microsoft.com/office/drawing/2014/main" id="{0ED426BE-3882-40DB-8E39-12B5D8D9CB76}"/>
              </a:ext>
            </a:extLst>
          </p:cNvPr>
          <p:cNvSpPr>
            <a:spLocks noGrp="1"/>
          </p:cNvSpPr>
          <p:nvPr>
            <p:ph sz="half" idx="1"/>
          </p:nvPr>
        </p:nvSpPr>
        <p:spPr>
          <a:xfrm>
            <a:off x="989045" y="1856793"/>
            <a:ext cx="5106955" cy="4833256"/>
          </a:xfrm>
        </p:spPr>
        <p:txBody>
          <a:bodyPr>
            <a:normAutofit/>
          </a:bodyPr>
          <a:lstStyle/>
          <a:p>
            <a:r>
              <a:rPr lang="en-GB" b="0" i="0" dirty="0">
                <a:solidFill>
                  <a:srgbClr val="BDC1C6"/>
                </a:solidFill>
                <a:effectLst/>
                <a:latin typeface="Google Sans Text"/>
              </a:rPr>
              <a:t>An ultrasonic sensor is an </a:t>
            </a:r>
            <a:r>
              <a:rPr lang="en-GB" b="1" i="0" dirty="0">
                <a:solidFill>
                  <a:srgbClr val="BDC1C6"/>
                </a:solidFill>
                <a:effectLst/>
                <a:latin typeface="Google Sans Text"/>
              </a:rPr>
              <a:t>instrument that measures the distance to an object using ultrasonic sound waves</a:t>
            </a:r>
            <a:r>
              <a:rPr lang="en-GB" b="0" i="0" dirty="0">
                <a:solidFill>
                  <a:srgbClr val="BDC1C6"/>
                </a:solidFill>
                <a:effectLst/>
                <a:latin typeface="Google Sans Text"/>
              </a:rPr>
              <a:t>. An ultrasonic sensor uses a transducer to send and receive ultrasonic pulses that relay back information about an object's proximity.</a:t>
            </a:r>
            <a:endParaRPr lang="en-GB" dirty="0"/>
          </a:p>
        </p:txBody>
      </p:sp>
      <p:pic>
        <p:nvPicPr>
          <p:cNvPr id="8" name="Content Placeholder 7">
            <a:extLst>
              <a:ext uri="{FF2B5EF4-FFF2-40B4-BE49-F238E27FC236}">
                <a16:creationId xmlns:a16="http://schemas.microsoft.com/office/drawing/2014/main" id="{801CBE29-E354-4ACE-96D3-66E5AD7325B1}"/>
              </a:ext>
            </a:extLst>
          </p:cNvPr>
          <p:cNvPicPr>
            <a:picLocks noGrp="1" noChangeAspect="1"/>
          </p:cNvPicPr>
          <p:nvPr>
            <p:ph sz="half" idx="2"/>
          </p:nvPr>
        </p:nvPicPr>
        <p:blipFill>
          <a:blip r:embed="rId2"/>
          <a:stretch>
            <a:fillRect/>
          </a:stretch>
        </p:blipFill>
        <p:spPr>
          <a:xfrm>
            <a:off x="6327742" y="2057440"/>
            <a:ext cx="4875213" cy="2743119"/>
          </a:xfrm>
        </p:spPr>
      </p:pic>
    </p:spTree>
    <p:extLst>
      <p:ext uri="{BB962C8B-B14F-4D97-AF65-F5344CB8AC3E}">
        <p14:creationId xmlns:p14="http://schemas.microsoft.com/office/powerpoint/2010/main" val="2597198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41CB3-A725-4078-88AD-3AA28028B77D}"/>
              </a:ext>
            </a:extLst>
          </p:cNvPr>
          <p:cNvSpPr>
            <a:spLocks noGrp="1"/>
          </p:cNvSpPr>
          <p:nvPr>
            <p:ph type="title"/>
          </p:nvPr>
        </p:nvSpPr>
        <p:spPr>
          <a:xfrm>
            <a:off x="1143001" y="245293"/>
            <a:ext cx="9905998" cy="1478570"/>
          </a:xfrm>
        </p:spPr>
        <p:txBody>
          <a:bodyPr/>
          <a:lstStyle/>
          <a:p>
            <a:r>
              <a:rPr lang="en-GB" dirty="0"/>
              <a:t>Servo motor</a:t>
            </a:r>
          </a:p>
        </p:txBody>
      </p:sp>
      <p:sp>
        <p:nvSpPr>
          <p:cNvPr id="3" name="Content Placeholder 2">
            <a:extLst>
              <a:ext uri="{FF2B5EF4-FFF2-40B4-BE49-F238E27FC236}">
                <a16:creationId xmlns:a16="http://schemas.microsoft.com/office/drawing/2014/main" id="{0ED426BE-3882-40DB-8E39-12B5D8D9CB76}"/>
              </a:ext>
            </a:extLst>
          </p:cNvPr>
          <p:cNvSpPr>
            <a:spLocks noGrp="1"/>
          </p:cNvSpPr>
          <p:nvPr>
            <p:ph sz="half" idx="1"/>
          </p:nvPr>
        </p:nvSpPr>
        <p:spPr>
          <a:xfrm>
            <a:off x="989045" y="1856793"/>
            <a:ext cx="5106955" cy="4833256"/>
          </a:xfrm>
        </p:spPr>
        <p:txBody>
          <a:bodyPr>
            <a:normAutofit/>
          </a:bodyPr>
          <a:lstStyle/>
          <a:p>
            <a:r>
              <a:rPr lang="en-GB" b="0" i="0" dirty="0">
                <a:solidFill>
                  <a:srgbClr val="BDC1C6"/>
                </a:solidFill>
                <a:effectLst/>
                <a:latin typeface="Google Sans Text"/>
              </a:rPr>
              <a:t>A servomotor (or servo motor) is </a:t>
            </a:r>
            <a:r>
              <a:rPr lang="en-GB" b="1" i="0" dirty="0">
                <a:solidFill>
                  <a:srgbClr val="BDC1C6"/>
                </a:solidFill>
                <a:effectLst/>
                <a:latin typeface="Google Sans Text"/>
              </a:rPr>
              <a:t>a rotary actuator or linear actuator that allows for precise control of angular or linear position, velocity and acceleration</a:t>
            </a:r>
            <a:r>
              <a:rPr lang="en-GB" b="0" i="0" dirty="0">
                <a:solidFill>
                  <a:srgbClr val="BDC1C6"/>
                </a:solidFill>
                <a:effectLst/>
                <a:latin typeface="Google Sans Text"/>
              </a:rPr>
              <a:t>. It consists of a suitable motor coupled to a sensor for position feedback.</a:t>
            </a:r>
            <a:endParaRPr lang="en-GB" dirty="0"/>
          </a:p>
        </p:txBody>
      </p:sp>
      <p:pic>
        <p:nvPicPr>
          <p:cNvPr id="7" name="Content Placeholder 6">
            <a:extLst>
              <a:ext uri="{FF2B5EF4-FFF2-40B4-BE49-F238E27FC236}">
                <a16:creationId xmlns:a16="http://schemas.microsoft.com/office/drawing/2014/main" id="{EB733F96-CB3D-4521-9FC6-DE383573F520}"/>
              </a:ext>
            </a:extLst>
          </p:cNvPr>
          <p:cNvPicPr>
            <a:picLocks noGrp="1" noChangeAspect="1"/>
          </p:cNvPicPr>
          <p:nvPr>
            <p:ph sz="half" idx="2"/>
          </p:nvPr>
        </p:nvPicPr>
        <p:blipFill>
          <a:blip r:embed="rId2"/>
          <a:stretch>
            <a:fillRect/>
          </a:stretch>
        </p:blipFill>
        <p:spPr>
          <a:xfrm>
            <a:off x="6252158" y="2071396"/>
            <a:ext cx="4952402" cy="3719804"/>
          </a:xfrm>
        </p:spPr>
      </p:pic>
    </p:spTree>
    <p:extLst>
      <p:ext uri="{BB962C8B-B14F-4D97-AF65-F5344CB8AC3E}">
        <p14:creationId xmlns:p14="http://schemas.microsoft.com/office/powerpoint/2010/main" val="1175632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F9642-D717-47D1-8DE3-D65C5964124E}"/>
              </a:ext>
            </a:extLst>
          </p:cNvPr>
          <p:cNvSpPr txBox="1">
            <a:spLocks/>
          </p:cNvSpPr>
          <p:nvPr/>
        </p:nvSpPr>
        <p:spPr>
          <a:xfrm>
            <a:off x="1141414" y="864223"/>
            <a:ext cx="9905998" cy="880601"/>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sz="4400" dirty="0"/>
              <a:t>Stepper motor</a:t>
            </a:r>
          </a:p>
        </p:txBody>
      </p:sp>
      <p:sp>
        <p:nvSpPr>
          <p:cNvPr id="3" name="Content Placeholder 2">
            <a:extLst>
              <a:ext uri="{FF2B5EF4-FFF2-40B4-BE49-F238E27FC236}">
                <a16:creationId xmlns:a16="http://schemas.microsoft.com/office/drawing/2014/main" id="{B48F6475-6A7E-48C2-94AC-7EECC7A1D543}"/>
              </a:ext>
            </a:extLst>
          </p:cNvPr>
          <p:cNvSpPr txBox="1">
            <a:spLocks/>
          </p:cNvSpPr>
          <p:nvPr/>
        </p:nvSpPr>
        <p:spPr>
          <a:xfrm>
            <a:off x="1141413" y="2342793"/>
            <a:ext cx="9905999" cy="3541714"/>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rtl="0" fontAlgn="base">
              <a:spcBef>
                <a:spcPts val="1000"/>
              </a:spcBef>
              <a:spcAft>
                <a:spcPts val="1200"/>
              </a:spcAft>
              <a:buFont typeface="Arial" panose="020B0604020202020204" pitchFamily="34" charset="0"/>
              <a:buChar char="•"/>
            </a:pPr>
            <a:r>
              <a:rPr lang="en-GB" sz="1800" b="0" i="0" u="none" strike="noStrike" dirty="0">
                <a:effectLst/>
                <a:latin typeface="Open Sans" panose="020B0606030504020204" pitchFamily="34" charset="0"/>
              </a:rPr>
              <a:t>Stepper motors, due to their unique design, can be controlled to a high degree of accuracy without any feedback mechanisms. </a:t>
            </a:r>
          </a:p>
          <a:p>
            <a:pPr rtl="0" fontAlgn="base">
              <a:spcBef>
                <a:spcPts val="1000"/>
              </a:spcBef>
              <a:spcAft>
                <a:spcPts val="1200"/>
              </a:spcAft>
              <a:buFont typeface="Arial" panose="020B0604020202020204" pitchFamily="34" charset="0"/>
              <a:buChar char="•"/>
            </a:pPr>
            <a:r>
              <a:rPr lang="en-GB" sz="1800" b="0" i="0" u="none" strike="noStrike" dirty="0">
                <a:effectLst/>
                <a:latin typeface="Open Sans" panose="020B0606030504020204" pitchFamily="34" charset="0"/>
              </a:rPr>
              <a:t>The shaft of a stepper, mounted with a series of magnets, is controlled by a series of electromagnetic coils that are charged positively and negatively in a specific sequence, precisely moving it forward or backward in small "steps".</a:t>
            </a:r>
          </a:p>
          <a:p>
            <a:pPr rtl="0" fontAlgn="base">
              <a:spcBef>
                <a:spcPts val="1000"/>
              </a:spcBef>
              <a:spcAft>
                <a:spcPts val="1200"/>
              </a:spcAft>
              <a:buFont typeface="Arial" panose="020B0604020202020204" pitchFamily="34" charset="0"/>
              <a:buChar char="•"/>
            </a:pPr>
            <a:r>
              <a:rPr lang="en-GB" sz="1800" b="0" i="0" u="none" strike="noStrike" dirty="0">
                <a:effectLst/>
                <a:latin typeface="Open Sans" panose="020B0606030504020204" pitchFamily="34" charset="0"/>
              </a:rPr>
              <a:t>There are two types of steppers, </a:t>
            </a:r>
            <a:r>
              <a:rPr lang="en-GB" sz="1800" b="0" i="0" u="none" strike="noStrike" dirty="0" err="1">
                <a:effectLst/>
                <a:latin typeface="Open Sans" panose="020B0606030504020204" pitchFamily="34" charset="0"/>
              </a:rPr>
              <a:t>Unipolars</a:t>
            </a:r>
            <a:r>
              <a:rPr lang="en-GB" sz="1800" b="0" i="0" u="none" strike="noStrike" dirty="0">
                <a:effectLst/>
                <a:latin typeface="Open Sans" panose="020B0606030504020204" pitchFamily="34" charset="0"/>
              </a:rPr>
              <a:t> and </a:t>
            </a:r>
            <a:r>
              <a:rPr lang="en-GB" sz="1800" b="0" i="0" u="none" strike="noStrike" dirty="0" err="1">
                <a:effectLst/>
                <a:latin typeface="Open Sans" panose="020B0606030504020204" pitchFamily="34" charset="0"/>
              </a:rPr>
              <a:t>Bipolars</a:t>
            </a:r>
            <a:r>
              <a:rPr lang="en-GB" sz="1800" b="0" i="0" u="none" strike="noStrike" dirty="0">
                <a:effectLst/>
                <a:latin typeface="Open Sans" panose="020B0606030504020204" pitchFamily="34" charset="0"/>
              </a:rPr>
              <a:t>.</a:t>
            </a:r>
          </a:p>
          <a:p>
            <a:pPr rtl="0" fontAlgn="base">
              <a:spcBef>
                <a:spcPts val="1000"/>
              </a:spcBef>
              <a:spcAft>
                <a:spcPts val="1200"/>
              </a:spcAft>
              <a:buFont typeface="Arial" panose="020B0604020202020204" pitchFamily="34" charset="0"/>
              <a:buChar char="•"/>
            </a:pPr>
            <a:r>
              <a:rPr lang="en-GB" sz="1800" b="0" i="0" u="none" strike="noStrike" dirty="0">
                <a:effectLst/>
                <a:latin typeface="Open Sans" panose="020B0606030504020204" pitchFamily="34" charset="0"/>
              </a:rPr>
              <a:t>The stepper is controlled by with digital pins 8, 9, 10, and 11 for either unipolar or bipolar motors.</a:t>
            </a:r>
          </a:p>
        </p:txBody>
      </p:sp>
    </p:spTree>
    <p:extLst>
      <p:ext uri="{BB962C8B-B14F-4D97-AF65-F5344CB8AC3E}">
        <p14:creationId xmlns:p14="http://schemas.microsoft.com/office/powerpoint/2010/main" val="2426604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9C45C4F-7974-460E-9153-9110D2F674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4621" y="1016260"/>
            <a:ext cx="9122757" cy="4973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5786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F9642-D717-47D1-8DE3-D65C5964124E}"/>
              </a:ext>
            </a:extLst>
          </p:cNvPr>
          <p:cNvSpPr txBox="1">
            <a:spLocks/>
          </p:cNvSpPr>
          <p:nvPr/>
        </p:nvSpPr>
        <p:spPr>
          <a:xfrm>
            <a:off x="1141414" y="864223"/>
            <a:ext cx="9905998" cy="880601"/>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sz="4400" dirty="0"/>
              <a:t>GSM</a:t>
            </a:r>
          </a:p>
        </p:txBody>
      </p:sp>
      <p:sp>
        <p:nvSpPr>
          <p:cNvPr id="3" name="Content Placeholder 2">
            <a:extLst>
              <a:ext uri="{FF2B5EF4-FFF2-40B4-BE49-F238E27FC236}">
                <a16:creationId xmlns:a16="http://schemas.microsoft.com/office/drawing/2014/main" id="{B48F6475-6A7E-48C2-94AC-7EECC7A1D543}"/>
              </a:ext>
            </a:extLst>
          </p:cNvPr>
          <p:cNvSpPr txBox="1">
            <a:spLocks/>
          </p:cNvSpPr>
          <p:nvPr/>
        </p:nvSpPr>
        <p:spPr>
          <a:xfrm>
            <a:off x="1141413" y="2342793"/>
            <a:ext cx="9905999" cy="3541714"/>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rtl="0" fontAlgn="base">
              <a:spcBef>
                <a:spcPts val="1000"/>
              </a:spcBef>
              <a:spcAft>
                <a:spcPts val="1200"/>
              </a:spcAft>
              <a:buFont typeface="Arial" panose="020B0604020202020204" pitchFamily="34" charset="0"/>
              <a:buChar char="•"/>
            </a:pPr>
            <a:r>
              <a:rPr lang="en-GB" sz="1800" b="0" i="0" u="none" strike="noStrike" dirty="0">
                <a:effectLst/>
                <a:latin typeface="Open Sans" panose="020B0606030504020204" pitchFamily="34" charset="0"/>
              </a:rPr>
              <a:t>The Arduino GSM shield allows an Arduino board to connect to the internet, send and receive SMS, and make voice calls using the GSM library.</a:t>
            </a:r>
          </a:p>
          <a:p>
            <a:pPr rtl="0" fontAlgn="base">
              <a:spcBef>
                <a:spcPts val="1000"/>
              </a:spcBef>
              <a:spcAft>
                <a:spcPts val="0"/>
              </a:spcAft>
              <a:buFont typeface="Arial" panose="020B0604020202020204" pitchFamily="34" charset="0"/>
              <a:buChar char="•"/>
            </a:pPr>
            <a:r>
              <a:rPr lang="en-GB" sz="1800" b="0" i="0" u="none" strike="noStrike" dirty="0">
                <a:effectLst/>
                <a:latin typeface="Open Sans" panose="020B0606030504020204" pitchFamily="34" charset="0"/>
              </a:rPr>
              <a:t>GSM </a:t>
            </a:r>
          </a:p>
          <a:p>
            <a:pPr rtl="0" fontAlgn="base">
              <a:spcBef>
                <a:spcPts val="1000"/>
              </a:spcBef>
              <a:spcAft>
                <a:spcPts val="0"/>
              </a:spcAft>
              <a:buFont typeface="Arial" panose="020B0604020202020204" pitchFamily="34" charset="0"/>
              <a:buChar char="•"/>
            </a:pPr>
            <a:r>
              <a:rPr lang="en-GB" sz="1800" b="0" i="0" u="none" strike="noStrike" dirty="0">
                <a:effectLst/>
                <a:latin typeface="Open Sans" panose="020B0606030504020204" pitchFamily="34" charset="0"/>
              </a:rPr>
              <a:t>GPRS -obtain the Access Point Name (APN) username/password from the network operator , data rates between 56-114 kbit per second</a:t>
            </a:r>
          </a:p>
          <a:p>
            <a:pPr rtl="0" fontAlgn="base">
              <a:spcBef>
                <a:spcPts val="1000"/>
              </a:spcBef>
              <a:spcAft>
                <a:spcPts val="1200"/>
              </a:spcAft>
              <a:buFont typeface="Arial" panose="020B0604020202020204" pitchFamily="34" charset="0"/>
              <a:buChar char="•"/>
            </a:pPr>
            <a:r>
              <a:rPr lang="en-GB" sz="1800" b="0" i="0" u="none" strike="noStrike" dirty="0">
                <a:effectLst/>
                <a:latin typeface="Open Sans" panose="020B0606030504020204" pitchFamily="34" charset="0"/>
              </a:rPr>
              <a:t>GSM shield accepts cards in the mini-SIM format (25mm long and 15mm wide).</a:t>
            </a:r>
          </a:p>
        </p:txBody>
      </p:sp>
    </p:spTree>
    <p:extLst>
      <p:ext uri="{BB962C8B-B14F-4D97-AF65-F5344CB8AC3E}">
        <p14:creationId xmlns:p14="http://schemas.microsoft.com/office/powerpoint/2010/main" val="1043408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25E3E-5E37-4525-A92B-811DD8450A12}"/>
              </a:ext>
            </a:extLst>
          </p:cNvPr>
          <p:cNvSpPr>
            <a:spLocks noGrp="1"/>
          </p:cNvSpPr>
          <p:nvPr>
            <p:ph type="ctrTitle"/>
          </p:nvPr>
        </p:nvSpPr>
        <p:spPr>
          <a:xfrm>
            <a:off x="1876424" y="1150354"/>
            <a:ext cx="8791575" cy="2387600"/>
          </a:xfrm>
        </p:spPr>
        <p:txBody>
          <a:bodyPr>
            <a:normAutofit/>
          </a:bodyPr>
          <a:lstStyle/>
          <a:p>
            <a:r>
              <a:rPr lang="en-GB" sz="7200" dirty="0"/>
              <a:t>What is Iot ?</a:t>
            </a:r>
          </a:p>
        </p:txBody>
      </p:sp>
    </p:spTree>
    <p:extLst>
      <p:ext uri="{BB962C8B-B14F-4D97-AF65-F5344CB8AC3E}">
        <p14:creationId xmlns:p14="http://schemas.microsoft.com/office/powerpoint/2010/main" val="12654642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76F94B3-D34B-478A-BDBE-D9B9A50C65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832" y="412698"/>
            <a:ext cx="8246221" cy="6032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807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F9642-D717-47D1-8DE3-D65C5964124E}"/>
              </a:ext>
            </a:extLst>
          </p:cNvPr>
          <p:cNvSpPr txBox="1">
            <a:spLocks/>
          </p:cNvSpPr>
          <p:nvPr/>
        </p:nvSpPr>
        <p:spPr>
          <a:xfrm>
            <a:off x="1141414" y="864223"/>
            <a:ext cx="9905998" cy="880601"/>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sz="4400" dirty="0"/>
              <a:t>What is library ?</a:t>
            </a:r>
          </a:p>
        </p:txBody>
      </p:sp>
      <p:sp>
        <p:nvSpPr>
          <p:cNvPr id="3" name="Content Placeholder 2">
            <a:extLst>
              <a:ext uri="{FF2B5EF4-FFF2-40B4-BE49-F238E27FC236}">
                <a16:creationId xmlns:a16="http://schemas.microsoft.com/office/drawing/2014/main" id="{B48F6475-6A7E-48C2-94AC-7EECC7A1D543}"/>
              </a:ext>
            </a:extLst>
          </p:cNvPr>
          <p:cNvSpPr txBox="1">
            <a:spLocks/>
          </p:cNvSpPr>
          <p:nvPr/>
        </p:nvSpPr>
        <p:spPr>
          <a:xfrm>
            <a:off x="1542629" y="1932246"/>
            <a:ext cx="9905999" cy="3541714"/>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rtl="0" fontAlgn="base">
              <a:spcBef>
                <a:spcPts val="1000"/>
              </a:spcBef>
              <a:spcAft>
                <a:spcPts val="1200"/>
              </a:spcAft>
              <a:buFont typeface="Arial" panose="020B0604020202020204" pitchFamily="34" charset="0"/>
              <a:buChar char="•"/>
            </a:pPr>
            <a:r>
              <a:rPr lang="en-GB" sz="1800" b="0" i="0" u="none" strike="noStrike" dirty="0">
                <a:effectLst/>
                <a:latin typeface="Open Sans" panose="020B0606030504020204" pitchFamily="34" charset="0"/>
              </a:rPr>
              <a:t>A library is a big collection of procedures, where all the procedures are related! If you, say, want to control a motor, you may want to find a Motor Control Library.</a:t>
            </a:r>
          </a:p>
          <a:p>
            <a:pPr rtl="0" fontAlgn="base">
              <a:spcBef>
                <a:spcPts val="1000"/>
              </a:spcBef>
              <a:spcAft>
                <a:spcPts val="1200"/>
              </a:spcAft>
              <a:buFont typeface="Arial" panose="020B0604020202020204" pitchFamily="34" charset="0"/>
              <a:buChar char="•"/>
            </a:pPr>
            <a:r>
              <a:rPr lang="en-GB" sz="1800" b="0" i="0" u="none" strike="noStrike" dirty="0">
                <a:effectLst/>
                <a:latin typeface="Open Sans" panose="020B0606030504020204" pitchFamily="34" charset="0"/>
              </a:rPr>
              <a:t>The library we will be using is the Serial Library, which allows the Arduino to send data back to the computer</a:t>
            </a:r>
          </a:p>
          <a:p>
            <a:br>
              <a:rPr lang="en-GB" sz="1400" b="0" dirty="0">
                <a:effectLst/>
              </a:rPr>
            </a:br>
            <a:endParaRPr lang="en-GB" sz="1800" b="0" i="0" u="none" strike="noStrike" dirty="0">
              <a:effectLst/>
              <a:latin typeface="Open Sans" panose="020B0606030504020204" pitchFamily="34" charset="0"/>
            </a:endParaRPr>
          </a:p>
        </p:txBody>
      </p:sp>
      <p:pic>
        <p:nvPicPr>
          <p:cNvPr id="3074" name="Picture 2">
            <a:extLst>
              <a:ext uri="{FF2B5EF4-FFF2-40B4-BE49-F238E27FC236}">
                <a16:creationId xmlns:a16="http://schemas.microsoft.com/office/drawing/2014/main" id="{44A8C25E-B8C6-4B66-BA53-A8CD01DD3F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1885" y="3638938"/>
            <a:ext cx="3787486" cy="2647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8880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F9642-D717-47D1-8DE3-D65C5964124E}"/>
              </a:ext>
            </a:extLst>
          </p:cNvPr>
          <p:cNvSpPr txBox="1">
            <a:spLocks/>
          </p:cNvSpPr>
          <p:nvPr/>
        </p:nvSpPr>
        <p:spPr>
          <a:xfrm>
            <a:off x="1141414" y="864223"/>
            <a:ext cx="9905998" cy="880601"/>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sz="4400" dirty="0"/>
              <a:t>What is serial ?</a:t>
            </a:r>
          </a:p>
        </p:txBody>
      </p:sp>
      <p:sp>
        <p:nvSpPr>
          <p:cNvPr id="3" name="Content Placeholder 2">
            <a:extLst>
              <a:ext uri="{FF2B5EF4-FFF2-40B4-BE49-F238E27FC236}">
                <a16:creationId xmlns:a16="http://schemas.microsoft.com/office/drawing/2014/main" id="{B48F6475-6A7E-48C2-94AC-7EECC7A1D543}"/>
              </a:ext>
            </a:extLst>
          </p:cNvPr>
          <p:cNvSpPr txBox="1">
            <a:spLocks/>
          </p:cNvSpPr>
          <p:nvPr/>
        </p:nvSpPr>
        <p:spPr>
          <a:xfrm>
            <a:off x="1542629" y="1932245"/>
            <a:ext cx="9728751" cy="3843403"/>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rtl="0" fontAlgn="base">
              <a:spcBef>
                <a:spcPts val="0"/>
              </a:spcBef>
              <a:spcAft>
                <a:spcPts val="0"/>
              </a:spcAft>
              <a:buFont typeface="Arial" panose="020B0604020202020204" pitchFamily="34" charset="0"/>
              <a:buChar char="•"/>
            </a:pPr>
            <a:r>
              <a:rPr lang="en-GB" sz="1800" b="0" i="0" u="none" strike="noStrike" dirty="0">
                <a:effectLst/>
                <a:latin typeface="Open Sans" panose="020B0606030504020204" pitchFamily="34" charset="0"/>
              </a:rPr>
              <a:t>The word serial means "one after the other."</a:t>
            </a:r>
          </a:p>
          <a:p>
            <a:pPr rtl="0" fontAlgn="base">
              <a:spcBef>
                <a:spcPts val="0"/>
              </a:spcBef>
              <a:spcAft>
                <a:spcPts val="0"/>
              </a:spcAft>
              <a:buFont typeface="Arial" panose="020B0604020202020204" pitchFamily="34" charset="0"/>
              <a:buChar char="•"/>
            </a:pPr>
            <a:r>
              <a:rPr lang="en-GB" sz="1800" b="0" i="0" u="none" strike="noStrike" dirty="0">
                <a:effectLst/>
                <a:latin typeface="Open Sans" panose="020B0606030504020204" pitchFamily="34" charset="0"/>
              </a:rPr>
              <a:t>Serial data transfer is when we transfer data one bit at a time, one right after the other.</a:t>
            </a:r>
          </a:p>
          <a:p>
            <a:pPr rtl="0" fontAlgn="base">
              <a:spcBef>
                <a:spcPts val="0"/>
              </a:spcBef>
              <a:spcAft>
                <a:spcPts val="1200"/>
              </a:spcAft>
              <a:buFont typeface="Arial" panose="020B0604020202020204" pitchFamily="34" charset="0"/>
              <a:buChar char="•"/>
            </a:pPr>
            <a:r>
              <a:rPr lang="en-GB" sz="1800" b="0" i="0" u="none" strike="noStrike" dirty="0">
                <a:effectLst/>
                <a:latin typeface="Open Sans" panose="020B0606030504020204" pitchFamily="34" charset="0"/>
              </a:rPr>
              <a:t>Information is passed back &amp; forth between the computer and Arduino by, essentially, setting a pin high or low.(Light)</a:t>
            </a:r>
          </a:p>
        </p:txBody>
      </p:sp>
      <p:pic>
        <p:nvPicPr>
          <p:cNvPr id="4098" name="Picture 2">
            <a:extLst>
              <a:ext uri="{FF2B5EF4-FFF2-40B4-BE49-F238E27FC236}">
                <a16:creationId xmlns:a16="http://schemas.microsoft.com/office/drawing/2014/main" id="{DF416FB5-2384-4064-AD6D-59F7F2D439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5102" y="3703103"/>
            <a:ext cx="6002597" cy="2497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8258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F9642-D717-47D1-8DE3-D65C5964124E}"/>
              </a:ext>
            </a:extLst>
          </p:cNvPr>
          <p:cNvSpPr txBox="1">
            <a:spLocks/>
          </p:cNvSpPr>
          <p:nvPr/>
        </p:nvSpPr>
        <p:spPr>
          <a:xfrm>
            <a:off x="1141414" y="864223"/>
            <a:ext cx="9905998" cy="880601"/>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sz="4400" dirty="0"/>
              <a:t>TX &amp; Rx</a:t>
            </a:r>
          </a:p>
        </p:txBody>
      </p:sp>
      <p:sp>
        <p:nvSpPr>
          <p:cNvPr id="3" name="Content Placeholder 2">
            <a:extLst>
              <a:ext uri="{FF2B5EF4-FFF2-40B4-BE49-F238E27FC236}">
                <a16:creationId xmlns:a16="http://schemas.microsoft.com/office/drawing/2014/main" id="{B48F6475-6A7E-48C2-94AC-7EECC7A1D543}"/>
              </a:ext>
            </a:extLst>
          </p:cNvPr>
          <p:cNvSpPr txBox="1">
            <a:spLocks/>
          </p:cNvSpPr>
          <p:nvPr/>
        </p:nvSpPr>
        <p:spPr>
          <a:xfrm>
            <a:off x="1542629" y="1932245"/>
            <a:ext cx="9728751" cy="3843403"/>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rtl="0" fontAlgn="base">
              <a:spcBef>
                <a:spcPts val="1000"/>
              </a:spcBef>
              <a:spcAft>
                <a:spcPts val="1200"/>
              </a:spcAft>
              <a:buFont typeface="Arial" panose="020B0604020202020204" pitchFamily="34" charset="0"/>
              <a:buChar char="•"/>
            </a:pPr>
            <a:r>
              <a:rPr lang="en-GB" sz="1800" b="0" i="0" u="none" strike="noStrike" dirty="0">
                <a:effectLst/>
                <a:latin typeface="Open Sans" panose="020B0606030504020204" pitchFamily="34" charset="0"/>
              </a:rPr>
              <a:t>We've actually used the Serial communications capability already quite a bit...that's how we send sketches to the Arduino! When you Compile/Verify what you're really doing is turning the sketch into binary data (ones and zeros). When you Upload it to the Arduino, the bits are shoved out one at a time through the USB cable to the Arduino where they are stored in the main chip.</a:t>
            </a:r>
          </a:p>
          <a:p>
            <a:pPr rtl="0" fontAlgn="base">
              <a:spcBef>
                <a:spcPts val="1000"/>
              </a:spcBef>
              <a:spcAft>
                <a:spcPts val="1200"/>
              </a:spcAft>
              <a:buFont typeface="Arial" panose="020B0604020202020204" pitchFamily="34" charset="0"/>
              <a:buChar char="•"/>
            </a:pPr>
            <a:r>
              <a:rPr lang="en-GB" sz="1800" b="0" i="0" u="none" strike="noStrike" dirty="0">
                <a:effectLst/>
                <a:latin typeface="Open Sans" panose="020B0606030504020204" pitchFamily="34" charset="0"/>
              </a:rPr>
              <a:t>upload a sketch, look carefully at the two LEDs near the USB connector, they'll blink when data is being transmitted. One blinks when the Arduino is receiving data (RX) and one blinks when the Arduino is transmitting data (TX)</a:t>
            </a:r>
          </a:p>
        </p:txBody>
      </p:sp>
      <p:pic>
        <p:nvPicPr>
          <p:cNvPr id="5122" name="Picture 2">
            <a:extLst>
              <a:ext uri="{FF2B5EF4-FFF2-40B4-BE49-F238E27FC236}">
                <a16:creationId xmlns:a16="http://schemas.microsoft.com/office/drawing/2014/main" id="{C4CA58F1-1377-4655-8BC9-D968B22A40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9796" y="4587137"/>
            <a:ext cx="3635968" cy="2270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8328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F9642-D717-47D1-8DE3-D65C5964124E}"/>
              </a:ext>
            </a:extLst>
          </p:cNvPr>
          <p:cNvSpPr txBox="1">
            <a:spLocks/>
          </p:cNvSpPr>
          <p:nvPr/>
        </p:nvSpPr>
        <p:spPr>
          <a:xfrm>
            <a:off x="1141414" y="864223"/>
            <a:ext cx="9905998" cy="880601"/>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sz="4400" dirty="0"/>
              <a:t>Hello world !!</a:t>
            </a:r>
          </a:p>
        </p:txBody>
      </p:sp>
      <p:sp>
        <p:nvSpPr>
          <p:cNvPr id="3" name="Content Placeholder 2">
            <a:extLst>
              <a:ext uri="{FF2B5EF4-FFF2-40B4-BE49-F238E27FC236}">
                <a16:creationId xmlns:a16="http://schemas.microsoft.com/office/drawing/2014/main" id="{B48F6475-6A7E-48C2-94AC-7EECC7A1D543}"/>
              </a:ext>
            </a:extLst>
          </p:cNvPr>
          <p:cNvSpPr txBox="1">
            <a:spLocks/>
          </p:cNvSpPr>
          <p:nvPr/>
        </p:nvSpPr>
        <p:spPr>
          <a:xfrm>
            <a:off x="1542629" y="1932245"/>
            <a:ext cx="9728751" cy="3843403"/>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rtl="0" fontAlgn="base">
              <a:spcBef>
                <a:spcPts val="1000"/>
              </a:spcBef>
              <a:spcAft>
                <a:spcPts val="1200"/>
              </a:spcAft>
              <a:buFont typeface="Arial" panose="020B0604020202020204" pitchFamily="34" charset="0"/>
              <a:buChar char="•"/>
            </a:pPr>
            <a:endParaRPr lang="en-GB" sz="1800" b="0" i="0" u="none" strike="noStrike" dirty="0">
              <a:effectLst/>
              <a:latin typeface="Open Sans" panose="020B0606030504020204" pitchFamily="34" charset="0"/>
            </a:endParaRPr>
          </a:p>
        </p:txBody>
      </p:sp>
      <p:sp>
        <p:nvSpPr>
          <p:cNvPr id="6" name="TextBox 5">
            <a:extLst>
              <a:ext uri="{FF2B5EF4-FFF2-40B4-BE49-F238E27FC236}">
                <a16:creationId xmlns:a16="http://schemas.microsoft.com/office/drawing/2014/main" id="{74E6949D-F052-44DF-B3EC-27B7F5783827}"/>
              </a:ext>
            </a:extLst>
          </p:cNvPr>
          <p:cNvSpPr txBox="1"/>
          <p:nvPr/>
        </p:nvSpPr>
        <p:spPr>
          <a:xfrm>
            <a:off x="1438245" y="1900349"/>
            <a:ext cx="6106884" cy="4093428"/>
          </a:xfrm>
          <a:prstGeom prst="rect">
            <a:avLst/>
          </a:prstGeom>
          <a:noFill/>
        </p:spPr>
        <p:txBody>
          <a:bodyPr wrap="square">
            <a:spAutoFit/>
          </a:bodyPr>
          <a:lstStyle/>
          <a:p>
            <a:pPr rtl="0">
              <a:spcBef>
                <a:spcPts val="0"/>
              </a:spcBef>
              <a:spcAft>
                <a:spcPts val="1200"/>
              </a:spcAft>
            </a:pPr>
            <a:r>
              <a:rPr lang="en-GB" sz="1800" b="0" i="0" u="none" strike="noStrike" dirty="0">
                <a:effectLst/>
                <a:latin typeface="Open Sans" panose="020B0606030504020204" pitchFamily="34" charset="0"/>
              </a:rPr>
              <a:t>void setup()                    </a:t>
            </a:r>
            <a:endParaRPr lang="en-GB" b="0" dirty="0">
              <a:effectLst/>
            </a:endParaRPr>
          </a:p>
          <a:p>
            <a:pPr rtl="0">
              <a:spcBef>
                <a:spcPts val="0"/>
              </a:spcBef>
              <a:spcAft>
                <a:spcPts val="1200"/>
              </a:spcAft>
            </a:pPr>
            <a:r>
              <a:rPr lang="en-GB" sz="1800" b="0" i="0" u="none" strike="noStrike" dirty="0">
                <a:effectLst/>
                <a:latin typeface="Open Sans" panose="020B0606030504020204" pitchFamily="34" charset="0"/>
              </a:rPr>
              <a:t>{</a:t>
            </a:r>
            <a:endParaRPr lang="en-GB" b="0" dirty="0">
              <a:effectLst/>
            </a:endParaRPr>
          </a:p>
          <a:p>
            <a:pPr rtl="0">
              <a:spcBef>
                <a:spcPts val="0"/>
              </a:spcBef>
              <a:spcAft>
                <a:spcPts val="1200"/>
              </a:spcAft>
            </a:pPr>
            <a:r>
              <a:rPr lang="en-GB" sz="1800" b="0" i="0" u="none" strike="noStrike" dirty="0">
                <a:effectLst/>
                <a:latin typeface="Open Sans" panose="020B0606030504020204" pitchFamily="34" charset="0"/>
              </a:rPr>
              <a:t>  </a:t>
            </a:r>
            <a:r>
              <a:rPr lang="en-GB" sz="1800" b="0" i="0" u="none" strike="noStrike" dirty="0" err="1">
                <a:effectLst/>
                <a:latin typeface="Open Sans" panose="020B0606030504020204" pitchFamily="34" charset="0"/>
              </a:rPr>
              <a:t>Serial.begin</a:t>
            </a:r>
            <a:r>
              <a:rPr lang="en-GB" sz="1800" b="0" i="0" u="none" strike="noStrike" dirty="0">
                <a:effectLst/>
                <a:latin typeface="Open Sans" panose="020B0606030504020204" pitchFamily="34" charset="0"/>
              </a:rPr>
              <a:t>(9600);           // set up Serial library at 9600</a:t>
            </a:r>
            <a:endParaRPr lang="en-GB" b="0" dirty="0">
              <a:effectLst/>
            </a:endParaRPr>
          </a:p>
          <a:p>
            <a:pPr rtl="0">
              <a:spcBef>
                <a:spcPts val="0"/>
              </a:spcBef>
              <a:spcAft>
                <a:spcPts val="1200"/>
              </a:spcAft>
            </a:pPr>
            <a:r>
              <a:rPr lang="en-GB" sz="1800" b="0" i="0" u="none" strike="noStrike" dirty="0">
                <a:effectLst/>
                <a:latin typeface="Open Sans" panose="020B0606030504020204" pitchFamily="34" charset="0"/>
              </a:rPr>
              <a:t>  </a:t>
            </a:r>
            <a:r>
              <a:rPr lang="en-GB" sz="1800" b="0" i="0" u="none" strike="noStrike" dirty="0" err="1">
                <a:effectLst/>
                <a:latin typeface="Open Sans" panose="020B0606030504020204" pitchFamily="34" charset="0"/>
              </a:rPr>
              <a:t>Serial.println</a:t>
            </a:r>
            <a:r>
              <a:rPr lang="en-GB" sz="1800" b="0" i="0" u="none" strike="noStrike" dirty="0">
                <a:effectLst/>
                <a:latin typeface="Open Sans" panose="020B0606030504020204" pitchFamily="34" charset="0"/>
              </a:rPr>
              <a:t>("Hello world!");  </a:t>
            </a:r>
            <a:endParaRPr lang="en-GB" b="0" dirty="0">
              <a:effectLst/>
            </a:endParaRPr>
          </a:p>
          <a:p>
            <a:pPr rtl="0">
              <a:spcBef>
                <a:spcPts val="0"/>
              </a:spcBef>
              <a:spcAft>
                <a:spcPts val="1200"/>
              </a:spcAft>
            </a:pPr>
            <a:r>
              <a:rPr lang="en-GB" sz="1800" b="0" i="0" u="none" strike="noStrike" dirty="0">
                <a:effectLst/>
                <a:latin typeface="Open Sans" panose="020B0606030504020204" pitchFamily="34" charset="0"/>
              </a:rPr>
              <a:t>}</a:t>
            </a:r>
            <a:endParaRPr lang="en-GB" b="0" dirty="0">
              <a:effectLst/>
            </a:endParaRPr>
          </a:p>
          <a:p>
            <a:pPr rtl="0">
              <a:spcBef>
                <a:spcPts val="0"/>
              </a:spcBef>
              <a:spcAft>
                <a:spcPts val="1200"/>
              </a:spcAft>
            </a:pPr>
            <a:r>
              <a:rPr lang="en-GB" sz="1800" b="0" i="0" u="none" strike="noStrike" dirty="0">
                <a:effectLst/>
                <a:latin typeface="Open Sans" panose="020B0606030504020204" pitchFamily="34" charset="0"/>
              </a:rPr>
              <a:t>void loop()</a:t>
            </a:r>
            <a:endParaRPr lang="en-GB" b="0" dirty="0">
              <a:effectLst/>
            </a:endParaRPr>
          </a:p>
          <a:p>
            <a:pPr rtl="0">
              <a:spcBef>
                <a:spcPts val="0"/>
              </a:spcBef>
              <a:spcAft>
                <a:spcPts val="1200"/>
              </a:spcAft>
            </a:pPr>
            <a:r>
              <a:rPr lang="en-GB" sz="1800" b="0" i="0" u="none" strike="noStrike" dirty="0">
                <a:effectLst/>
                <a:latin typeface="Open Sans" panose="020B0606030504020204" pitchFamily="34" charset="0"/>
              </a:rPr>
              <a:t>{</a:t>
            </a:r>
            <a:endParaRPr lang="en-GB" b="0" dirty="0">
              <a:effectLst/>
            </a:endParaRPr>
          </a:p>
          <a:p>
            <a:pPr rtl="0">
              <a:spcBef>
                <a:spcPts val="0"/>
              </a:spcBef>
              <a:spcAft>
                <a:spcPts val="1200"/>
              </a:spcAft>
            </a:pPr>
            <a:r>
              <a:rPr lang="en-GB" sz="1800" b="0" i="0" u="none" strike="noStrike" dirty="0">
                <a:effectLst/>
                <a:latin typeface="Open Sans" panose="020B0606030504020204" pitchFamily="34" charset="0"/>
              </a:rPr>
              <a:t>}</a:t>
            </a:r>
            <a:endParaRPr lang="en-GB" b="0" dirty="0">
              <a:effectLst/>
            </a:endParaRPr>
          </a:p>
          <a:p>
            <a:br>
              <a:rPr lang="en-GB" b="0" dirty="0">
                <a:effectLst/>
              </a:rPr>
            </a:br>
            <a:endParaRPr lang="en-GB" dirty="0"/>
          </a:p>
        </p:txBody>
      </p:sp>
    </p:spTree>
    <p:extLst>
      <p:ext uri="{BB962C8B-B14F-4D97-AF65-F5344CB8AC3E}">
        <p14:creationId xmlns:p14="http://schemas.microsoft.com/office/powerpoint/2010/main" val="30995201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F9642-D717-47D1-8DE3-D65C5964124E}"/>
              </a:ext>
            </a:extLst>
          </p:cNvPr>
          <p:cNvSpPr txBox="1">
            <a:spLocks/>
          </p:cNvSpPr>
          <p:nvPr/>
        </p:nvSpPr>
        <p:spPr>
          <a:xfrm>
            <a:off x="1141414" y="864223"/>
            <a:ext cx="9905998" cy="880601"/>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sz="4400" dirty="0"/>
              <a:t>Conn…</a:t>
            </a:r>
          </a:p>
        </p:txBody>
      </p:sp>
      <p:sp>
        <p:nvSpPr>
          <p:cNvPr id="3" name="Content Placeholder 2">
            <a:extLst>
              <a:ext uri="{FF2B5EF4-FFF2-40B4-BE49-F238E27FC236}">
                <a16:creationId xmlns:a16="http://schemas.microsoft.com/office/drawing/2014/main" id="{B48F6475-6A7E-48C2-94AC-7EECC7A1D543}"/>
              </a:ext>
            </a:extLst>
          </p:cNvPr>
          <p:cNvSpPr txBox="1">
            <a:spLocks/>
          </p:cNvSpPr>
          <p:nvPr/>
        </p:nvSpPr>
        <p:spPr>
          <a:xfrm>
            <a:off x="1542629" y="1932245"/>
            <a:ext cx="9728751" cy="3843403"/>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rtl="0" fontAlgn="base">
              <a:spcBef>
                <a:spcPts val="1000"/>
              </a:spcBef>
              <a:spcAft>
                <a:spcPts val="1200"/>
              </a:spcAft>
              <a:buFont typeface="Arial" panose="020B0604020202020204" pitchFamily="34" charset="0"/>
              <a:buChar char="•"/>
            </a:pPr>
            <a:endParaRPr lang="en-GB" sz="1800" b="0" i="0" u="none" strike="noStrike" dirty="0">
              <a:effectLst/>
              <a:latin typeface="Open Sans" panose="020B0606030504020204" pitchFamily="34" charset="0"/>
            </a:endParaRPr>
          </a:p>
        </p:txBody>
      </p:sp>
      <p:sp>
        <p:nvSpPr>
          <p:cNvPr id="6" name="TextBox 5">
            <a:extLst>
              <a:ext uri="{FF2B5EF4-FFF2-40B4-BE49-F238E27FC236}">
                <a16:creationId xmlns:a16="http://schemas.microsoft.com/office/drawing/2014/main" id="{74E6949D-F052-44DF-B3EC-27B7F5783827}"/>
              </a:ext>
            </a:extLst>
          </p:cNvPr>
          <p:cNvSpPr txBox="1"/>
          <p:nvPr/>
        </p:nvSpPr>
        <p:spPr>
          <a:xfrm>
            <a:off x="1438244" y="1932245"/>
            <a:ext cx="10010416" cy="2811026"/>
          </a:xfrm>
          <a:prstGeom prst="rect">
            <a:avLst/>
          </a:prstGeom>
          <a:noFill/>
        </p:spPr>
        <p:txBody>
          <a:bodyPr wrap="square">
            <a:spAutoFit/>
          </a:bodyPr>
          <a:lstStyle/>
          <a:p>
            <a:pPr rtl="0" fontAlgn="base">
              <a:spcBef>
                <a:spcPts val="1000"/>
              </a:spcBef>
              <a:spcAft>
                <a:spcPts val="1200"/>
              </a:spcAft>
              <a:buFont typeface="Arial" panose="020B0604020202020204" pitchFamily="34" charset="0"/>
              <a:buChar char="•"/>
            </a:pPr>
            <a:r>
              <a:rPr lang="en-GB" sz="1800" b="0" i="0" u="none" strike="noStrike" dirty="0">
                <a:effectLst/>
                <a:latin typeface="Open Sans" panose="020B0606030504020204" pitchFamily="34" charset="0"/>
              </a:rPr>
              <a:t>The first line of code in the setup procedure is this one</a:t>
            </a:r>
          </a:p>
          <a:p>
            <a:pPr marL="742950" lvl="1" indent="-285750" rtl="0" fontAlgn="base">
              <a:spcBef>
                <a:spcPts val="1000"/>
              </a:spcBef>
              <a:spcAft>
                <a:spcPts val="0"/>
              </a:spcAft>
              <a:buFont typeface="Arial" panose="020B0604020202020204" pitchFamily="34" charset="0"/>
              <a:buChar char="•"/>
            </a:pPr>
            <a:r>
              <a:rPr lang="en-GB" sz="1400" b="0" i="0" u="none" strike="noStrike" dirty="0" err="1">
                <a:effectLst/>
                <a:latin typeface="Open Sans" panose="020B0606030504020204" pitchFamily="34" charset="0"/>
              </a:rPr>
              <a:t>Serial.begin</a:t>
            </a:r>
            <a:r>
              <a:rPr lang="en-GB" sz="1400" b="0" i="0" u="none" strike="noStrike" dirty="0">
                <a:effectLst/>
                <a:latin typeface="Open Sans" panose="020B0606030504020204" pitchFamily="34" charset="0"/>
              </a:rPr>
              <a:t>(9600);</a:t>
            </a:r>
          </a:p>
          <a:p>
            <a:pPr rtl="0" fontAlgn="base">
              <a:spcBef>
                <a:spcPts val="1000"/>
              </a:spcBef>
              <a:spcAft>
                <a:spcPts val="1200"/>
              </a:spcAft>
              <a:buFont typeface="Arial" panose="020B0604020202020204" pitchFamily="34" charset="0"/>
              <a:buChar char="•"/>
            </a:pPr>
            <a:r>
              <a:rPr lang="en-GB" sz="1800" b="0" i="0" u="none" strike="noStrike" dirty="0">
                <a:effectLst/>
                <a:latin typeface="Open Sans" panose="020B0606030504020204" pitchFamily="34" charset="0"/>
              </a:rPr>
              <a:t>We definitely see that there is a Serial thing going on, and it looks like there is a procedure call as well. This is a library procedure call. The library is called Serial and inside the library is a procedure called begin.</a:t>
            </a:r>
          </a:p>
          <a:p>
            <a:endParaRPr lang="en-GB" b="0" dirty="0">
              <a:effectLst/>
            </a:endParaRPr>
          </a:p>
          <a:p>
            <a:br>
              <a:rPr lang="en-GB" b="0" dirty="0">
                <a:effectLst/>
              </a:rPr>
            </a:br>
            <a:endParaRPr lang="en-GB" dirty="0"/>
          </a:p>
        </p:txBody>
      </p:sp>
      <p:pic>
        <p:nvPicPr>
          <p:cNvPr id="6146" name="Picture 2">
            <a:extLst>
              <a:ext uri="{FF2B5EF4-FFF2-40B4-BE49-F238E27FC236}">
                <a16:creationId xmlns:a16="http://schemas.microsoft.com/office/drawing/2014/main" id="{51BA6E0F-3155-48DB-B10D-CA91BA743B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9225" y="3853946"/>
            <a:ext cx="6810375" cy="981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EAD75F7-23A3-44F6-9DB0-67CD1A05E1FE}"/>
              </a:ext>
            </a:extLst>
          </p:cNvPr>
          <p:cNvSpPr txBox="1"/>
          <p:nvPr/>
        </p:nvSpPr>
        <p:spPr>
          <a:xfrm>
            <a:off x="3040970" y="4768634"/>
            <a:ext cx="6106884" cy="1477328"/>
          </a:xfrm>
          <a:prstGeom prst="rect">
            <a:avLst/>
          </a:prstGeom>
          <a:noFill/>
        </p:spPr>
        <p:txBody>
          <a:bodyPr wrap="square">
            <a:spAutoFit/>
          </a:bodyPr>
          <a:lstStyle/>
          <a:p>
            <a:pPr algn="ctr" rtl="0">
              <a:spcBef>
                <a:spcPts val="0"/>
              </a:spcBef>
              <a:spcAft>
                <a:spcPts val="0"/>
              </a:spcAft>
            </a:pPr>
            <a:r>
              <a:rPr lang="en-GB" sz="1800" b="0" i="0" u="none" strike="noStrike" dirty="0">
                <a:effectLst/>
                <a:latin typeface="Arial" panose="020B0604020202020204" pitchFamily="34" charset="0"/>
              </a:rPr>
              <a:t>If there's no library name, it means that the procedure is in the 'default' collection of procedures we use. For example, delay()</a:t>
            </a:r>
            <a:endParaRPr lang="en-GB" b="0" dirty="0">
              <a:effectLst/>
            </a:endParaRPr>
          </a:p>
          <a:p>
            <a:br>
              <a:rPr lang="en-GB" dirty="0"/>
            </a:br>
            <a:endParaRPr lang="en-GB" dirty="0"/>
          </a:p>
        </p:txBody>
      </p:sp>
    </p:spTree>
    <p:extLst>
      <p:ext uri="{BB962C8B-B14F-4D97-AF65-F5344CB8AC3E}">
        <p14:creationId xmlns:p14="http://schemas.microsoft.com/office/powerpoint/2010/main" val="27967081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F9642-D717-47D1-8DE3-D65C5964124E}"/>
              </a:ext>
            </a:extLst>
          </p:cNvPr>
          <p:cNvSpPr txBox="1">
            <a:spLocks/>
          </p:cNvSpPr>
          <p:nvPr/>
        </p:nvSpPr>
        <p:spPr>
          <a:xfrm>
            <a:off x="1141414" y="864223"/>
            <a:ext cx="9905998" cy="880601"/>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sz="4400" dirty="0"/>
              <a:t>Conn…</a:t>
            </a:r>
          </a:p>
        </p:txBody>
      </p:sp>
      <p:sp>
        <p:nvSpPr>
          <p:cNvPr id="3" name="Content Placeholder 2">
            <a:extLst>
              <a:ext uri="{FF2B5EF4-FFF2-40B4-BE49-F238E27FC236}">
                <a16:creationId xmlns:a16="http://schemas.microsoft.com/office/drawing/2014/main" id="{B48F6475-6A7E-48C2-94AC-7EECC7A1D543}"/>
              </a:ext>
            </a:extLst>
          </p:cNvPr>
          <p:cNvSpPr txBox="1">
            <a:spLocks/>
          </p:cNvSpPr>
          <p:nvPr/>
        </p:nvSpPr>
        <p:spPr>
          <a:xfrm>
            <a:off x="1542629" y="1932245"/>
            <a:ext cx="9728751" cy="3843403"/>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rtl="0" fontAlgn="base">
              <a:spcBef>
                <a:spcPts val="1000"/>
              </a:spcBef>
              <a:spcAft>
                <a:spcPts val="1200"/>
              </a:spcAft>
              <a:buFont typeface="Arial" panose="020B0604020202020204" pitchFamily="34" charset="0"/>
              <a:buChar char="•"/>
            </a:pPr>
            <a:endParaRPr lang="en-GB" sz="1800" b="0" i="0" u="none" strike="noStrike" dirty="0">
              <a:effectLst/>
              <a:latin typeface="Open Sans" panose="020B0606030504020204" pitchFamily="34" charset="0"/>
            </a:endParaRPr>
          </a:p>
        </p:txBody>
      </p:sp>
      <p:sp>
        <p:nvSpPr>
          <p:cNvPr id="6" name="TextBox 5">
            <a:extLst>
              <a:ext uri="{FF2B5EF4-FFF2-40B4-BE49-F238E27FC236}">
                <a16:creationId xmlns:a16="http://schemas.microsoft.com/office/drawing/2014/main" id="{74E6949D-F052-44DF-B3EC-27B7F5783827}"/>
              </a:ext>
            </a:extLst>
          </p:cNvPr>
          <p:cNvSpPr txBox="1"/>
          <p:nvPr/>
        </p:nvSpPr>
        <p:spPr>
          <a:xfrm>
            <a:off x="1438244" y="1932245"/>
            <a:ext cx="10010416" cy="2323713"/>
          </a:xfrm>
          <a:prstGeom prst="rect">
            <a:avLst/>
          </a:prstGeom>
          <a:noFill/>
        </p:spPr>
        <p:txBody>
          <a:bodyPr wrap="square">
            <a:spAutoFit/>
          </a:bodyPr>
          <a:lstStyle/>
          <a:p>
            <a:pPr rtl="0" fontAlgn="base">
              <a:spcBef>
                <a:spcPts val="1000"/>
              </a:spcBef>
              <a:spcAft>
                <a:spcPts val="1200"/>
              </a:spcAft>
              <a:buFont typeface="Arial" panose="020B0604020202020204" pitchFamily="34" charset="0"/>
              <a:buChar char="•"/>
            </a:pPr>
            <a:r>
              <a:rPr lang="en-GB" sz="1800" b="0" i="0" u="none" strike="noStrike" dirty="0">
                <a:effectLst/>
                <a:latin typeface="Open Sans" panose="020B0606030504020204" pitchFamily="34" charset="0"/>
              </a:rPr>
              <a:t>It's the procedure that gets the Serial stuff ready. But what's the 9600 about?</a:t>
            </a:r>
          </a:p>
          <a:p>
            <a:pPr rtl="0" fontAlgn="base">
              <a:spcBef>
                <a:spcPts val="1000"/>
              </a:spcBef>
              <a:spcAft>
                <a:spcPts val="1200"/>
              </a:spcAft>
              <a:buFont typeface="Arial" panose="020B0604020202020204" pitchFamily="34" charset="0"/>
              <a:buChar char="•"/>
            </a:pPr>
            <a:r>
              <a:rPr lang="en-GB" sz="1800" b="0" i="0" u="none" strike="noStrike" dirty="0">
                <a:effectLst/>
                <a:latin typeface="Open Sans" panose="020B0606030504020204" pitchFamily="34" charset="0"/>
              </a:rPr>
              <a:t>9600 bps, and just so you know bps stands for bits-per-second.</a:t>
            </a:r>
          </a:p>
          <a:p>
            <a:pPr rtl="0" fontAlgn="base">
              <a:spcBef>
                <a:spcPts val="1000"/>
              </a:spcBef>
              <a:spcAft>
                <a:spcPts val="1200"/>
              </a:spcAft>
              <a:buFont typeface="Arial" panose="020B0604020202020204" pitchFamily="34" charset="0"/>
              <a:buChar char="•"/>
            </a:pPr>
            <a:r>
              <a:rPr lang="en-GB" sz="1800" b="1" i="0" u="none" strike="noStrike" dirty="0" err="1">
                <a:effectLst/>
                <a:latin typeface="Open Sans" panose="020B0606030504020204" pitchFamily="34" charset="0"/>
              </a:rPr>
              <a:t>Serial.begin</a:t>
            </a:r>
            <a:r>
              <a:rPr lang="en-GB" sz="1800" b="0" i="0" u="none" strike="noStrike" dirty="0">
                <a:effectLst/>
                <a:latin typeface="Open Sans" panose="020B0606030504020204" pitchFamily="34" charset="0"/>
              </a:rPr>
              <a:t> sets up the Arduino with the transfer rate we want, in this case 9600 bits per second.</a:t>
            </a:r>
          </a:p>
          <a:p>
            <a:pPr rtl="0" fontAlgn="base">
              <a:spcBef>
                <a:spcPts val="1000"/>
              </a:spcBef>
              <a:spcAft>
                <a:spcPts val="1200"/>
              </a:spcAft>
              <a:buFont typeface="Arial" panose="020B0604020202020204" pitchFamily="34" charset="0"/>
              <a:buChar char="•"/>
            </a:pPr>
            <a:r>
              <a:rPr lang="en-GB" sz="1800" b="1" i="0" u="none" strike="noStrike" dirty="0" err="1">
                <a:effectLst/>
                <a:latin typeface="Open Sans" panose="020B0606030504020204" pitchFamily="34" charset="0"/>
              </a:rPr>
              <a:t>println</a:t>
            </a:r>
            <a:r>
              <a:rPr lang="en-GB" sz="1800" b="1" i="0" u="none" strike="noStrike" dirty="0">
                <a:effectLst/>
                <a:latin typeface="Open Sans" panose="020B0606030504020204" pitchFamily="34" charset="0"/>
              </a:rPr>
              <a:t> </a:t>
            </a:r>
            <a:r>
              <a:rPr lang="en-GB" sz="1800" b="0" i="0" u="none" strike="noStrike" dirty="0">
                <a:effectLst/>
                <a:latin typeface="Open Sans" panose="020B0606030504020204" pitchFamily="34" charset="0"/>
              </a:rPr>
              <a:t>which is just a shorthand for "print line".</a:t>
            </a:r>
          </a:p>
        </p:txBody>
      </p:sp>
    </p:spTree>
    <p:extLst>
      <p:ext uri="{BB962C8B-B14F-4D97-AF65-F5344CB8AC3E}">
        <p14:creationId xmlns:p14="http://schemas.microsoft.com/office/powerpoint/2010/main" val="310421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F9642-D717-47D1-8DE3-D65C5964124E}"/>
              </a:ext>
            </a:extLst>
          </p:cNvPr>
          <p:cNvSpPr txBox="1">
            <a:spLocks/>
          </p:cNvSpPr>
          <p:nvPr/>
        </p:nvSpPr>
        <p:spPr>
          <a:xfrm>
            <a:off x="1141414" y="864223"/>
            <a:ext cx="9905998" cy="880601"/>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sz="4400" dirty="0"/>
              <a:t>Conn…</a:t>
            </a:r>
          </a:p>
        </p:txBody>
      </p:sp>
      <p:sp>
        <p:nvSpPr>
          <p:cNvPr id="3" name="Content Placeholder 2">
            <a:extLst>
              <a:ext uri="{FF2B5EF4-FFF2-40B4-BE49-F238E27FC236}">
                <a16:creationId xmlns:a16="http://schemas.microsoft.com/office/drawing/2014/main" id="{B48F6475-6A7E-48C2-94AC-7EECC7A1D543}"/>
              </a:ext>
            </a:extLst>
          </p:cNvPr>
          <p:cNvSpPr txBox="1">
            <a:spLocks/>
          </p:cNvSpPr>
          <p:nvPr/>
        </p:nvSpPr>
        <p:spPr>
          <a:xfrm>
            <a:off x="1542629" y="1932245"/>
            <a:ext cx="9728751" cy="3843403"/>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rtl="0" fontAlgn="base">
              <a:spcBef>
                <a:spcPts val="1000"/>
              </a:spcBef>
              <a:spcAft>
                <a:spcPts val="1200"/>
              </a:spcAft>
              <a:buFont typeface="Arial" panose="020B0604020202020204" pitchFamily="34" charset="0"/>
              <a:buChar char="•"/>
            </a:pPr>
            <a:endParaRPr lang="en-GB" sz="1800" b="0" i="0" u="none" strike="noStrike" dirty="0">
              <a:effectLst/>
              <a:latin typeface="Open Sans" panose="020B0606030504020204" pitchFamily="34" charset="0"/>
            </a:endParaRPr>
          </a:p>
        </p:txBody>
      </p:sp>
      <p:sp>
        <p:nvSpPr>
          <p:cNvPr id="6" name="TextBox 5">
            <a:extLst>
              <a:ext uri="{FF2B5EF4-FFF2-40B4-BE49-F238E27FC236}">
                <a16:creationId xmlns:a16="http://schemas.microsoft.com/office/drawing/2014/main" id="{74E6949D-F052-44DF-B3EC-27B7F5783827}"/>
              </a:ext>
            </a:extLst>
          </p:cNvPr>
          <p:cNvSpPr txBox="1"/>
          <p:nvPr/>
        </p:nvSpPr>
        <p:spPr>
          <a:xfrm>
            <a:off x="1438244" y="1932245"/>
            <a:ext cx="10010416" cy="2800767"/>
          </a:xfrm>
          <a:prstGeom prst="rect">
            <a:avLst/>
          </a:prstGeom>
          <a:noFill/>
        </p:spPr>
        <p:txBody>
          <a:bodyPr wrap="square">
            <a:spAutoFit/>
          </a:bodyPr>
          <a:lstStyle/>
          <a:p>
            <a:pPr rtl="0">
              <a:spcBef>
                <a:spcPts val="0"/>
              </a:spcBef>
              <a:spcAft>
                <a:spcPts val="1200"/>
              </a:spcAft>
            </a:pPr>
            <a:r>
              <a:rPr lang="en-GB" sz="1800" b="0" i="0" u="none" strike="noStrike" dirty="0">
                <a:effectLst/>
                <a:latin typeface="Open Sans" panose="020B0606030504020204" pitchFamily="34" charset="0"/>
              </a:rPr>
              <a:t>void loop()                       // run over and over again</a:t>
            </a:r>
            <a:endParaRPr lang="en-GB" b="0" dirty="0">
              <a:effectLst/>
            </a:endParaRPr>
          </a:p>
          <a:p>
            <a:pPr rtl="0">
              <a:spcBef>
                <a:spcPts val="0"/>
              </a:spcBef>
              <a:spcAft>
                <a:spcPts val="1200"/>
              </a:spcAft>
            </a:pPr>
            <a:r>
              <a:rPr lang="en-GB" sz="1800" b="0" i="0" u="none" strike="noStrike" dirty="0">
                <a:effectLst/>
                <a:latin typeface="Open Sans" panose="020B0606030504020204" pitchFamily="34" charset="0"/>
              </a:rPr>
              <a:t>{</a:t>
            </a:r>
            <a:endParaRPr lang="en-GB" b="0" dirty="0">
              <a:effectLst/>
            </a:endParaRPr>
          </a:p>
          <a:p>
            <a:pPr rtl="0">
              <a:spcBef>
                <a:spcPts val="0"/>
              </a:spcBef>
              <a:spcAft>
                <a:spcPts val="1200"/>
              </a:spcAft>
            </a:pPr>
            <a:r>
              <a:rPr lang="en-GB" sz="1800" b="0" i="0" u="none" strike="noStrike" dirty="0">
                <a:effectLst/>
                <a:latin typeface="Open Sans" panose="020B0606030504020204" pitchFamily="34" charset="0"/>
              </a:rPr>
              <a:t>  </a:t>
            </a:r>
            <a:r>
              <a:rPr lang="en-GB" sz="1800" b="0" i="0" u="none" strike="noStrike" dirty="0" err="1">
                <a:effectLst/>
                <a:latin typeface="Open Sans" panose="020B0606030504020204" pitchFamily="34" charset="0"/>
              </a:rPr>
              <a:t>Serial.println</a:t>
            </a:r>
            <a:r>
              <a:rPr lang="en-GB" sz="1800" b="0" i="0" u="none" strike="noStrike" dirty="0">
                <a:effectLst/>
                <a:latin typeface="Open Sans" panose="020B0606030504020204" pitchFamily="34" charset="0"/>
              </a:rPr>
              <a:t>("Hello world!");  // prints hello with ending line break</a:t>
            </a:r>
            <a:endParaRPr lang="en-GB" b="0" dirty="0">
              <a:effectLst/>
            </a:endParaRPr>
          </a:p>
          <a:p>
            <a:pPr rtl="0">
              <a:spcBef>
                <a:spcPts val="0"/>
              </a:spcBef>
              <a:spcAft>
                <a:spcPts val="1200"/>
              </a:spcAft>
            </a:pPr>
            <a:r>
              <a:rPr lang="en-GB" sz="1800" b="0" i="0" u="none" strike="noStrike" dirty="0">
                <a:effectLst/>
                <a:latin typeface="Open Sans" panose="020B0606030504020204" pitchFamily="34" charset="0"/>
              </a:rPr>
              <a:t>  delay(1000);</a:t>
            </a:r>
            <a:endParaRPr lang="en-GB" b="0" dirty="0">
              <a:effectLst/>
            </a:endParaRPr>
          </a:p>
          <a:p>
            <a:pPr rtl="0">
              <a:spcBef>
                <a:spcPts val="0"/>
              </a:spcBef>
              <a:spcAft>
                <a:spcPts val="1200"/>
              </a:spcAft>
            </a:pPr>
            <a:r>
              <a:rPr lang="en-GB" sz="1800" b="0" i="0" u="none" strike="noStrike" dirty="0">
                <a:effectLst/>
                <a:latin typeface="Open Sans" panose="020B0606030504020204" pitchFamily="34" charset="0"/>
              </a:rPr>
              <a:t>}</a:t>
            </a:r>
            <a:endParaRPr lang="en-GB" b="0" dirty="0">
              <a:effectLst/>
            </a:endParaRPr>
          </a:p>
          <a:p>
            <a:br>
              <a:rPr lang="en-GB" b="0" dirty="0">
                <a:effectLst/>
              </a:rPr>
            </a:br>
            <a:endParaRPr lang="en-GB" sz="1800" b="0" i="0" u="none" strike="noStrike" dirty="0">
              <a:effectLst/>
              <a:latin typeface="Open Sans" panose="020B0606030504020204" pitchFamily="34" charset="0"/>
            </a:endParaRPr>
          </a:p>
        </p:txBody>
      </p:sp>
      <p:pic>
        <p:nvPicPr>
          <p:cNvPr id="7170" name="Picture 2">
            <a:extLst>
              <a:ext uri="{FF2B5EF4-FFF2-40B4-BE49-F238E27FC236}">
                <a16:creationId xmlns:a16="http://schemas.microsoft.com/office/drawing/2014/main" id="{4180628F-BCA8-48E5-A2E1-085673C56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5419" y="4062780"/>
            <a:ext cx="8681162" cy="1930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142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9467-D86A-4D44-9E01-5796E5BDA396}"/>
              </a:ext>
            </a:extLst>
          </p:cNvPr>
          <p:cNvSpPr>
            <a:spLocks noGrp="1"/>
          </p:cNvSpPr>
          <p:nvPr>
            <p:ph type="title"/>
          </p:nvPr>
        </p:nvSpPr>
        <p:spPr/>
        <p:txBody>
          <a:bodyPr anchor="ctr">
            <a:noAutofit/>
          </a:bodyPr>
          <a:lstStyle/>
          <a:p>
            <a:pPr algn="ctr"/>
            <a:r>
              <a:rPr lang="en-US" sz="2800" dirty="0"/>
              <a:t>Any Questions?</a:t>
            </a:r>
          </a:p>
        </p:txBody>
      </p:sp>
    </p:spTree>
    <p:extLst>
      <p:ext uri="{BB962C8B-B14F-4D97-AF65-F5344CB8AC3E}">
        <p14:creationId xmlns:p14="http://schemas.microsoft.com/office/powerpoint/2010/main" val="3906540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0E690C4-213F-4611-998C-77B7D52D62B6}"/>
              </a:ext>
            </a:extLst>
          </p:cNvPr>
          <p:cNvSpPr txBox="1"/>
          <p:nvPr/>
        </p:nvSpPr>
        <p:spPr>
          <a:xfrm>
            <a:off x="886408" y="3144417"/>
            <a:ext cx="10916817" cy="1569660"/>
          </a:xfrm>
          <a:prstGeom prst="rect">
            <a:avLst/>
          </a:prstGeom>
          <a:noFill/>
        </p:spPr>
        <p:txBody>
          <a:bodyPr wrap="square" rtlCol="0">
            <a:spAutoFit/>
          </a:bodyPr>
          <a:lstStyle/>
          <a:p>
            <a:r>
              <a:rPr lang="en-IN" sz="2400" dirty="0">
                <a:effectLst/>
                <a:latin typeface="Calibri" panose="020F0502020204030204" pitchFamily="34" charset="0"/>
                <a:ea typeface="Calibri" panose="020F0502020204030204" pitchFamily="34" charset="0"/>
              </a:rPr>
              <a:t>The Internet of Things is the network of physical object with unique identifiers that are connected with each other and are embedded with electronics, software and sensors which enables these objects to collect and exchange data.</a:t>
            </a:r>
            <a:endParaRPr lang="en-IN" sz="2400" dirty="0"/>
          </a:p>
          <a:p>
            <a:endParaRPr lang="en-GB" sz="2400" dirty="0"/>
          </a:p>
        </p:txBody>
      </p:sp>
      <p:sp>
        <p:nvSpPr>
          <p:cNvPr id="8" name="Title 1">
            <a:extLst>
              <a:ext uri="{FF2B5EF4-FFF2-40B4-BE49-F238E27FC236}">
                <a16:creationId xmlns:a16="http://schemas.microsoft.com/office/drawing/2014/main" id="{71274AB7-1E41-4E06-8752-73A5C4F88CD7}"/>
              </a:ext>
            </a:extLst>
          </p:cNvPr>
          <p:cNvSpPr txBox="1">
            <a:spLocks/>
          </p:cNvSpPr>
          <p:nvPr/>
        </p:nvSpPr>
        <p:spPr>
          <a:xfrm>
            <a:off x="1512529" y="-246224"/>
            <a:ext cx="8791575" cy="2387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sz="5400" dirty="0"/>
              <a:t>What is Iot ?</a:t>
            </a:r>
          </a:p>
        </p:txBody>
      </p:sp>
    </p:spTree>
    <p:extLst>
      <p:ext uri="{BB962C8B-B14F-4D97-AF65-F5344CB8AC3E}">
        <p14:creationId xmlns:p14="http://schemas.microsoft.com/office/powerpoint/2010/main" val="416366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9D1D18F5-8C7F-4E34-8FF1-253A0FABA11D}"/>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210167" y="853751"/>
            <a:ext cx="9771666" cy="5150498"/>
          </a:xfrm>
          <a:prstGeom prst="rect">
            <a:avLst/>
          </a:prstGeom>
        </p:spPr>
      </p:pic>
    </p:spTree>
    <p:extLst>
      <p:ext uri="{BB962C8B-B14F-4D97-AF65-F5344CB8AC3E}">
        <p14:creationId xmlns:p14="http://schemas.microsoft.com/office/powerpoint/2010/main" val="3408909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25E3E-5E37-4525-A92B-811DD8450A12}"/>
              </a:ext>
            </a:extLst>
          </p:cNvPr>
          <p:cNvSpPr>
            <a:spLocks noGrp="1"/>
          </p:cNvSpPr>
          <p:nvPr>
            <p:ph type="ctrTitle"/>
          </p:nvPr>
        </p:nvSpPr>
        <p:spPr>
          <a:xfrm>
            <a:off x="1764457" y="1336966"/>
            <a:ext cx="9665543" cy="3039091"/>
          </a:xfrm>
        </p:spPr>
        <p:txBody>
          <a:bodyPr>
            <a:normAutofit/>
          </a:bodyPr>
          <a:lstStyle/>
          <a:p>
            <a:r>
              <a:rPr lang="en-GB" sz="6000" dirty="0"/>
              <a:t>Revolution brought by iot.</a:t>
            </a:r>
          </a:p>
        </p:txBody>
      </p:sp>
    </p:spTree>
    <p:extLst>
      <p:ext uri="{BB962C8B-B14F-4D97-AF65-F5344CB8AC3E}">
        <p14:creationId xmlns:p14="http://schemas.microsoft.com/office/powerpoint/2010/main" val="2466597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ECBE75-1AE5-43AD-BF43-8BBB5745A136}"/>
              </a:ext>
            </a:extLst>
          </p:cNvPr>
          <p:cNvSpPr txBox="1"/>
          <p:nvPr/>
        </p:nvSpPr>
        <p:spPr>
          <a:xfrm>
            <a:off x="1203649" y="2771192"/>
            <a:ext cx="10916817" cy="2554545"/>
          </a:xfrm>
          <a:prstGeom prst="rect">
            <a:avLst/>
          </a:prstGeom>
          <a:noFill/>
        </p:spPr>
        <p:txBody>
          <a:bodyPr wrap="square" rtlCol="0">
            <a:spAutoFit/>
          </a:bodyPr>
          <a:lstStyle/>
          <a:p>
            <a:pPr marL="342900" indent="-342900">
              <a:buFont typeface="Wingdings" panose="05000000000000000000" pitchFamily="2" charset="2"/>
              <a:buChar char="Ø"/>
            </a:pPr>
            <a:r>
              <a:rPr lang="en-IN" sz="3200" dirty="0"/>
              <a:t>Healthcare</a:t>
            </a:r>
          </a:p>
          <a:p>
            <a:pPr marL="342900" indent="-342900">
              <a:buFont typeface="Wingdings" panose="05000000000000000000" pitchFamily="2" charset="2"/>
              <a:buChar char="Ø"/>
            </a:pPr>
            <a:r>
              <a:rPr lang="en-IN" sz="3200" dirty="0"/>
              <a:t>Manufacturing</a:t>
            </a:r>
          </a:p>
          <a:p>
            <a:pPr marL="342900" indent="-342900">
              <a:buFont typeface="Wingdings" panose="05000000000000000000" pitchFamily="2" charset="2"/>
              <a:buChar char="Ø"/>
            </a:pPr>
            <a:r>
              <a:rPr lang="en-IN" sz="3200" dirty="0"/>
              <a:t>Transportation</a:t>
            </a:r>
          </a:p>
          <a:p>
            <a:pPr marL="342900" indent="-342900">
              <a:buFont typeface="Wingdings" panose="05000000000000000000" pitchFamily="2" charset="2"/>
              <a:buChar char="Ø"/>
            </a:pPr>
            <a:r>
              <a:rPr lang="en-IN" sz="3200" dirty="0"/>
              <a:t>Analytics and cloud computing</a:t>
            </a:r>
          </a:p>
          <a:p>
            <a:pPr marL="342900" indent="-342900">
              <a:buFont typeface="Wingdings" panose="05000000000000000000" pitchFamily="2" charset="2"/>
              <a:buChar char="Ø"/>
            </a:pPr>
            <a:r>
              <a:rPr lang="en-IN" sz="3200" dirty="0"/>
              <a:t>Smart Home</a:t>
            </a:r>
          </a:p>
        </p:txBody>
      </p:sp>
      <p:sp>
        <p:nvSpPr>
          <p:cNvPr id="4" name="Title 1">
            <a:extLst>
              <a:ext uri="{FF2B5EF4-FFF2-40B4-BE49-F238E27FC236}">
                <a16:creationId xmlns:a16="http://schemas.microsoft.com/office/drawing/2014/main" id="{11A480D6-88F9-4541-BDF4-0462FB094473}"/>
              </a:ext>
            </a:extLst>
          </p:cNvPr>
          <p:cNvSpPr txBox="1">
            <a:spLocks/>
          </p:cNvSpPr>
          <p:nvPr/>
        </p:nvSpPr>
        <p:spPr>
          <a:xfrm>
            <a:off x="2389609" y="1243661"/>
            <a:ext cx="8769804" cy="977026"/>
          </a:xfrm>
          <a:prstGeom prst="rect">
            <a:avLst/>
          </a:prstGeom>
        </p:spPr>
        <p:txBody>
          <a:bodyP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sz="4400" dirty="0"/>
              <a:t>Revolution brought by iot.</a:t>
            </a:r>
          </a:p>
        </p:txBody>
      </p:sp>
    </p:spTree>
    <p:extLst>
      <p:ext uri="{BB962C8B-B14F-4D97-AF65-F5344CB8AC3E}">
        <p14:creationId xmlns:p14="http://schemas.microsoft.com/office/powerpoint/2010/main" val="1691570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013E2-3981-4D1B-8A94-FE08ACCEC4DC}"/>
              </a:ext>
            </a:extLst>
          </p:cNvPr>
          <p:cNvSpPr>
            <a:spLocks noGrp="1"/>
          </p:cNvSpPr>
          <p:nvPr>
            <p:ph type="title"/>
          </p:nvPr>
        </p:nvSpPr>
        <p:spPr>
          <a:xfrm>
            <a:off x="1066768" y="450980"/>
            <a:ext cx="5934508" cy="1639886"/>
          </a:xfrm>
        </p:spPr>
        <p:txBody>
          <a:bodyPr>
            <a:normAutofit/>
          </a:bodyPr>
          <a:lstStyle/>
          <a:p>
            <a:r>
              <a:rPr lang="en-GB" sz="4400" b="1" dirty="0"/>
              <a:t>Iot technology</a:t>
            </a:r>
          </a:p>
        </p:txBody>
      </p:sp>
      <p:sp>
        <p:nvSpPr>
          <p:cNvPr id="4" name="Text Placeholder 3">
            <a:extLst>
              <a:ext uri="{FF2B5EF4-FFF2-40B4-BE49-F238E27FC236}">
                <a16:creationId xmlns:a16="http://schemas.microsoft.com/office/drawing/2014/main" id="{79685C46-C56D-4E0A-9D78-95D49AB5F4CB}"/>
              </a:ext>
            </a:extLst>
          </p:cNvPr>
          <p:cNvSpPr>
            <a:spLocks noGrp="1"/>
          </p:cNvSpPr>
          <p:nvPr>
            <p:ph type="body" sz="half" idx="2"/>
          </p:nvPr>
        </p:nvSpPr>
        <p:spPr>
          <a:xfrm>
            <a:off x="581573" y="2352123"/>
            <a:ext cx="6658981" cy="3439077"/>
          </a:xfrm>
        </p:spPr>
        <p:txBody>
          <a:bodyPr>
            <a:normAutofit/>
          </a:bodyPr>
          <a:lstStyle/>
          <a:p>
            <a:r>
              <a:rPr lang="en-GB" sz="2400" dirty="0"/>
              <a:t>	Two of the prime microcontroller and microprocessor used in IoT industry are:</a:t>
            </a:r>
          </a:p>
          <a:p>
            <a:pPr marL="742950" lvl="1" indent="-285750">
              <a:lnSpc>
                <a:spcPct val="107000"/>
              </a:lnSpc>
              <a:buFont typeface="Wingdings" panose="05000000000000000000" pitchFamily="2" charset="2"/>
              <a:buChar char="Ø"/>
            </a:pPr>
            <a:r>
              <a:rPr lang="en-US" sz="2400" dirty="0">
                <a:effectLst/>
                <a:latin typeface="Calibri" panose="020F0502020204030204" pitchFamily="34" charset="0"/>
                <a:ea typeface="Calibri" panose="020F0502020204030204" pitchFamily="34" charset="0"/>
                <a:cs typeface="Times New Roman" panose="02020603050405020304" pitchFamily="18" charset="0"/>
              </a:rPr>
              <a:t>Arduino</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Times New Roman" panose="02020603050405020304" pitchFamily="18" charset="0"/>
              </a:rPr>
              <a:t>R</a:t>
            </a:r>
            <a:r>
              <a:rPr lang="en-US" sz="2400" dirty="0">
                <a:effectLst/>
                <a:latin typeface="Calibri" panose="020F0502020204030204" pitchFamily="34" charset="0"/>
                <a:ea typeface="Calibri" panose="020F0502020204030204" pitchFamily="34" charset="0"/>
                <a:cs typeface="Times New Roman" panose="02020603050405020304" pitchFamily="18" charset="0"/>
              </a:rPr>
              <a:t>aspberry Pie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2400" dirty="0"/>
          </a:p>
        </p:txBody>
      </p:sp>
      <p:pic>
        <p:nvPicPr>
          <p:cNvPr id="8" name="Picture 7">
            <a:extLst>
              <a:ext uri="{FF2B5EF4-FFF2-40B4-BE49-F238E27FC236}">
                <a16:creationId xmlns:a16="http://schemas.microsoft.com/office/drawing/2014/main" id="{D55FDA93-BFE3-43E2-94FC-877CCA85E50F}"/>
              </a:ext>
            </a:extLst>
          </p:cNvPr>
          <p:cNvPicPr>
            <a:picLocks noChangeAspect="1"/>
          </p:cNvPicPr>
          <p:nvPr/>
        </p:nvPicPr>
        <p:blipFill>
          <a:blip r:embed="rId2"/>
          <a:stretch>
            <a:fillRect/>
          </a:stretch>
        </p:blipFill>
        <p:spPr>
          <a:xfrm>
            <a:off x="6096000" y="1282959"/>
            <a:ext cx="5727084" cy="4292081"/>
          </a:xfrm>
          <a:prstGeom prst="rect">
            <a:avLst/>
          </a:prstGeom>
        </p:spPr>
      </p:pic>
    </p:spTree>
    <p:extLst>
      <p:ext uri="{BB962C8B-B14F-4D97-AF65-F5344CB8AC3E}">
        <p14:creationId xmlns:p14="http://schemas.microsoft.com/office/powerpoint/2010/main" val="1106083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5B623-CAED-4768-94F7-E4D97053B572}"/>
              </a:ext>
            </a:extLst>
          </p:cNvPr>
          <p:cNvSpPr>
            <a:spLocks noGrp="1"/>
          </p:cNvSpPr>
          <p:nvPr>
            <p:ph type="title"/>
          </p:nvPr>
        </p:nvSpPr>
        <p:spPr/>
        <p:txBody>
          <a:bodyPr/>
          <a:lstStyle/>
          <a:p>
            <a:r>
              <a:rPr lang="en-GB" dirty="0"/>
              <a:t>Introduction to Arduino</a:t>
            </a:r>
          </a:p>
        </p:txBody>
      </p:sp>
      <p:sp>
        <p:nvSpPr>
          <p:cNvPr id="3" name="Content Placeholder 2">
            <a:extLst>
              <a:ext uri="{FF2B5EF4-FFF2-40B4-BE49-F238E27FC236}">
                <a16:creationId xmlns:a16="http://schemas.microsoft.com/office/drawing/2014/main" id="{E49E15CF-1FDA-4CDF-A83D-33989AFC5B5E}"/>
              </a:ext>
            </a:extLst>
          </p:cNvPr>
          <p:cNvSpPr>
            <a:spLocks noGrp="1"/>
          </p:cNvSpPr>
          <p:nvPr>
            <p:ph idx="1"/>
          </p:nvPr>
        </p:nvSpPr>
        <p:spPr>
          <a:xfrm>
            <a:off x="1141412" y="2632042"/>
            <a:ext cx="9905999" cy="3541714"/>
          </a:xfrm>
        </p:spPr>
        <p:txBody>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Arduino is an open-source electronics platform based on easy-to-use hardware and software. Arduino boards are able to read inputs - light on a sensor, a finger on a button, or a Twitter message - and turn it into an output - activating a motor, turning on an LED, publishing something online.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8380956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C8C32A8-E4D9-473C-833A-8950C6E7C0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03EF818-EDF6-480C-9B86-0A3B979BCCF0}">
  <ds:schemaRefs>
    <ds:schemaRef ds:uri="http://schemas.microsoft.com/sharepoint/v3/contenttype/forms"/>
  </ds:schemaRefs>
</ds:datastoreItem>
</file>

<file path=customXml/itemProps3.xml><?xml version="1.0" encoding="utf-8"?>
<ds:datastoreItem xmlns:ds="http://schemas.openxmlformats.org/officeDocument/2006/customXml" ds:itemID="{B518BD99-41E9-467C-9777-74587F83171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design</Template>
  <TotalTime>380</TotalTime>
  <Words>1420</Words>
  <Application>Microsoft Office PowerPoint</Application>
  <PresentationFormat>Widescreen</PresentationFormat>
  <Paragraphs>182</Paragraphs>
  <Slides>38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Google Sans Text</vt:lpstr>
      <vt:lpstr>Open Sans</vt:lpstr>
      <vt:lpstr>Tw Cen MT</vt:lpstr>
      <vt:lpstr>Wingdings</vt:lpstr>
      <vt:lpstr>Circuit</vt:lpstr>
      <vt:lpstr>Iot presentation</vt:lpstr>
      <vt:lpstr>Present By </vt:lpstr>
      <vt:lpstr>What is Iot ?</vt:lpstr>
      <vt:lpstr>PowerPoint Presentation</vt:lpstr>
      <vt:lpstr>PowerPoint Presentation</vt:lpstr>
      <vt:lpstr>Revolution brought by iot.</vt:lpstr>
      <vt:lpstr>PowerPoint Presentation</vt:lpstr>
      <vt:lpstr>Iot technology</vt:lpstr>
      <vt:lpstr>Introduction to Arduino</vt:lpstr>
      <vt:lpstr>PowerPoint Presentation</vt:lpstr>
      <vt:lpstr>PowerPoint Presentation</vt:lpstr>
      <vt:lpstr>PowerPoint Presentation</vt:lpstr>
      <vt:lpstr>PowerPoint Presentation</vt:lpstr>
      <vt:lpstr>Introduction to arduino ide</vt:lpstr>
      <vt:lpstr>Arduino structure</vt:lpstr>
      <vt:lpstr>Programming standard in arduino</vt:lpstr>
      <vt:lpstr>arduino programming language</vt:lpstr>
      <vt:lpstr>Functions</vt:lpstr>
      <vt:lpstr>Variables</vt:lpstr>
      <vt:lpstr>Structure</vt:lpstr>
      <vt:lpstr>LED pin no. 13 </vt:lpstr>
      <vt:lpstr>LED Lights with arduino</vt:lpstr>
      <vt:lpstr>Switch input arduino</vt:lpstr>
      <vt:lpstr>Photoresistor</vt:lpstr>
      <vt:lpstr>Ultrasonic</vt:lpstr>
      <vt:lpstr>Servo motor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presentation</dc:title>
  <dc:creator>Sourabh</dc:creator>
  <cp:lastModifiedBy>Sourabh</cp:lastModifiedBy>
  <cp:revision>38</cp:revision>
  <dcterms:created xsi:type="dcterms:W3CDTF">2022-02-15T22:31:51Z</dcterms:created>
  <dcterms:modified xsi:type="dcterms:W3CDTF">2022-02-16T06:01:12Z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