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13125" y="2144648"/>
            <a:ext cx="2317749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BPG Courier S GPL&amp;GNU"/>
                <a:cs typeface="BPG Courier S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BPG Courier S GPL&amp;GNU"/>
                <a:cs typeface="BPG Courier S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BPG Courier S GPL&amp;GNU"/>
                <a:cs typeface="BPG Courier S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272288"/>
            <a:ext cx="805139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BPG Courier S GPL&amp;GNU"/>
                <a:cs typeface="BPG Courier S GPL&amp;GN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770" y="2560129"/>
            <a:ext cx="8367395" cy="4166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98381" y="6600469"/>
            <a:ext cx="19240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Unit </a:t>
            </a:r>
            <a:r>
              <a:rPr dirty="0" spc="-80"/>
              <a:t>4 </a:t>
            </a:r>
            <a:r>
              <a:rPr dirty="0" spc="-165"/>
              <a:t>&amp;</a:t>
            </a:r>
            <a:r>
              <a:rPr dirty="0" spc="-1010"/>
              <a:t> </a:t>
            </a:r>
            <a:r>
              <a:rPr dirty="0" spc="-8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4155" y="3297377"/>
            <a:ext cx="482473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rlito"/>
                <a:cs typeface="Carlito"/>
              </a:rPr>
              <a:t>Advanced </a:t>
            </a:r>
            <a:r>
              <a:rPr dirty="0" sz="4000" spc="-5" b="1">
                <a:latin typeface="Carlito"/>
                <a:cs typeface="Carlito"/>
              </a:rPr>
              <a:t>GUI</a:t>
            </a:r>
            <a:r>
              <a:rPr dirty="0" sz="4000" spc="-50" b="1">
                <a:latin typeface="Carlito"/>
                <a:cs typeface="Carlito"/>
              </a:rPr>
              <a:t> </a:t>
            </a:r>
            <a:r>
              <a:rPr dirty="0" sz="4000" spc="-20" b="1">
                <a:latin typeface="Carlito"/>
                <a:cs typeface="Carlito"/>
              </a:rPr>
              <a:t>controls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378967"/>
            <a:ext cx="327787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60">
                <a:latin typeface="Trebuchet MS"/>
                <a:cs typeface="Trebuchet MS"/>
              </a:rPr>
              <a:t>OpenFileDialog</a:t>
            </a:r>
            <a:r>
              <a:rPr dirty="0" sz="3300" spc="-295">
                <a:latin typeface="Trebuchet MS"/>
                <a:cs typeface="Trebuchet MS"/>
              </a:rPr>
              <a:t> </a:t>
            </a:r>
            <a:r>
              <a:rPr dirty="0" sz="3300" spc="-170">
                <a:latin typeface="Trebuchet MS"/>
                <a:cs typeface="Trebuchet MS"/>
              </a:rPr>
              <a:t>Box</a:t>
            </a:r>
            <a:endParaRPr sz="3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196" y="1262380"/>
          <a:ext cx="8156575" cy="471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0735"/>
                <a:gridCol w="6066155"/>
              </a:tblGrid>
              <a:tr h="3978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Properties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054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AddExtension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03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if the dialog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adds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extension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file names 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if the user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doesn't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supply the</a:t>
                      </a:r>
                      <a:r>
                        <a:rPr dirty="0" sz="200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extension.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CheckFileEixsts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08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Checks whether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specified file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exists before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returning 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20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dialog.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CheckPathExists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382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Checks whether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specified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path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exists before 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returning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 dialog.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7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DefaultExt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Allows you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set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default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file</a:t>
                      </a:r>
                      <a:r>
                        <a:rPr dirty="0" sz="2000" spc="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extension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78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FileName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file name selected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in 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file dialog</a:t>
                      </a:r>
                      <a:r>
                        <a:rPr dirty="0" sz="2000" spc="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7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FileNames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file names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all selected</a:t>
                      </a:r>
                      <a:r>
                        <a:rPr dirty="0" sz="2000" spc="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files.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1005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Filter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current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file name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filter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string,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which</a:t>
                      </a:r>
                      <a:r>
                        <a:rPr dirty="0" sz="2000" spc="7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sets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the choices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that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appear in the "Files of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Type"</a:t>
                      </a:r>
                      <a:r>
                        <a:rPr dirty="0" sz="200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box.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288" y="549351"/>
            <a:ext cx="26479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90">
                <a:latin typeface="Trebuchet MS"/>
                <a:cs typeface="Trebuchet MS"/>
              </a:rPr>
              <a:t>SaveFileDialog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288" y="1466956"/>
            <a:ext cx="7817484" cy="3590290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35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20">
                <a:latin typeface="Carlito"/>
                <a:cs typeface="Carlito"/>
              </a:rPr>
              <a:t>Save </a:t>
            </a:r>
            <a:r>
              <a:rPr dirty="0" sz="2100" spc="-5">
                <a:latin typeface="Carlito"/>
                <a:cs typeface="Carlito"/>
              </a:rPr>
              <a:t>File Dialog's </a:t>
            </a:r>
            <a:r>
              <a:rPr dirty="0" sz="2100" spc="-10">
                <a:latin typeface="Carlito"/>
                <a:cs typeface="Carlito"/>
              </a:rPr>
              <a:t>are supported </a:t>
            </a:r>
            <a:r>
              <a:rPr dirty="0" sz="2100" spc="-5">
                <a:latin typeface="Carlito"/>
                <a:cs typeface="Carlito"/>
              </a:rPr>
              <a:t>by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10">
                <a:latin typeface="Carlito"/>
                <a:cs typeface="Carlito"/>
              </a:rPr>
              <a:t>SaveFileDialog </a:t>
            </a:r>
            <a:r>
              <a:rPr dirty="0" sz="2100" spc="-5">
                <a:latin typeface="Carlito"/>
                <a:cs typeface="Carlito"/>
              </a:rPr>
              <a:t>class </a:t>
            </a:r>
            <a:r>
              <a:rPr dirty="0" sz="2100">
                <a:latin typeface="Carlito"/>
                <a:cs typeface="Carlito"/>
              </a:rPr>
              <a:t>and</a:t>
            </a:r>
            <a:r>
              <a:rPr dirty="0" sz="2100" spc="130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they</a:t>
            </a:r>
            <a:endParaRPr sz="210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  <a:spcBef>
                <a:spcPts val="1260"/>
              </a:spcBef>
            </a:pPr>
            <a:r>
              <a:rPr dirty="0" sz="2100" spc="-5">
                <a:latin typeface="Carlito"/>
                <a:cs typeface="Carlito"/>
              </a:rPr>
              <a:t>allow us </a:t>
            </a:r>
            <a:r>
              <a:rPr dirty="0" sz="2100" spc="-15">
                <a:latin typeface="Carlito"/>
                <a:cs typeface="Carlito"/>
              </a:rPr>
              <a:t>to </a:t>
            </a:r>
            <a:r>
              <a:rPr dirty="0" sz="2100" spc="-20">
                <a:latin typeface="Carlito"/>
                <a:cs typeface="Carlito"/>
              </a:rPr>
              <a:t>save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10">
                <a:latin typeface="Carlito"/>
                <a:cs typeface="Carlito"/>
              </a:rPr>
              <a:t>file </a:t>
            </a:r>
            <a:r>
              <a:rPr dirty="0" sz="2100">
                <a:latin typeface="Carlito"/>
                <a:cs typeface="Carlito"/>
              </a:rPr>
              <a:t>in a </a:t>
            </a:r>
            <a:r>
              <a:rPr dirty="0" sz="2100" spc="-10">
                <a:latin typeface="Carlito"/>
                <a:cs typeface="Carlito"/>
              </a:rPr>
              <a:t>specified</a:t>
            </a:r>
            <a:r>
              <a:rPr dirty="0" sz="2100" spc="95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location.</a:t>
            </a:r>
            <a:endParaRPr sz="2100">
              <a:latin typeface="Carlito"/>
              <a:cs typeface="Carlito"/>
            </a:endParaRPr>
          </a:p>
          <a:p>
            <a:pPr marL="184785" marR="5080" indent="-172720">
              <a:lnSpc>
                <a:spcPct val="15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10">
                <a:latin typeface="Carlito"/>
                <a:cs typeface="Carlito"/>
              </a:rPr>
              <a:t>Properties </a:t>
            </a:r>
            <a:r>
              <a:rPr dirty="0" sz="2100" spc="-5">
                <a:latin typeface="Carlito"/>
                <a:cs typeface="Carlito"/>
              </a:rPr>
              <a:t>of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20">
                <a:latin typeface="Carlito"/>
                <a:cs typeface="Carlito"/>
              </a:rPr>
              <a:t>Save </a:t>
            </a:r>
            <a:r>
              <a:rPr dirty="0" sz="2100" spc="-5">
                <a:latin typeface="Carlito"/>
                <a:cs typeface="Carlito"/>
              </a:rPr>
              <a:t>File Dialog </a:t>
            </a:r>
            <a:r>
              <a:rPr dirty="0" sz="2100" spc="-10">
                <a:latin typeface="Carlito"/>
                <a:cs typeface="Carlito"/>
              </a:rPr>
              <a:t>are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5">
                <a:latin typeface="Carlito"/>
                <a:cs typeface="Carlito"/>
              </a:rPr>
              <a:t>same </a:t>
            </a:r>
            <a:r>
              <a:rPr dirty="0" sz="2100">
                <a:latin typeface="Carlito"/>
                <a:cs typeface="Carlito"/>
              </a:rPr>
              <a:t>as </a:t>
            </a:r>
            <a:r>
              <a:rPr dirty="0" sz="2100" spc="-10">
                <a:latin typeface="Carlito"/>
                <a:cs typeface="Carlito"/>
              </a:rPr>
              <a:t>that </a:t>
            </a:r>
            <a:r>
              <a:rPr dirty="0" sz="2100" spc="-5">
                <a:latin typeface="Carlito"/>
                <a:cs typeface="Carlito"/>
              </a:rPr>
              <a:t>of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5">
                <a:latin typeface="Carlito"/>
                <a:cs typeface="Carlito"/>
              </a:rPr>
              <a:t>Open File  Dialog.</a:t>
            </a:r>
            <a:endParaRPr sz="2100">
              <a:latin typeface="Carlito"/>
              <a:cs typeface="Carlito"/>
            </a:endParaRPr>
          </a:p>
          <a:p>
            <a:pPr marL="184785" marR="5715" indent="-172720">
              <a:lnSpc>
                <a:spcPct val="15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rlito"/>
                <a:cs typeface="Carlito"/>
              </a:rPr>
              <a:t>Notable </a:t>
            </a:r>
            <a:r>
              <a:rPr dirty="0" sz="2100" spc="-10">
                <a:latin typeface="Carlito"/>
                <a:cs typeface="Carlito"/>
              </a:rPr>
              <a:t>property </a:t>
            </a:r>
            <a:r>
              <a:rPr dirty="0" sz="2100" spc="-5">
                <a:latin typeface="Carlito"/>
                <a:cs typeface="Carlito"/>
              </a:rPr>
              <a:t>of </a:t>
            </a:r>
            <a:r>
              <a:rPr dirty="0" sz="2100" spc="-20">
                <a:latin typeface="Carlito"/>
                <a:cs typeface="Carlito"/>
              </a:rPr>
              <a:t>Save </a:t>
            </a:r>
            <a:r>
              <a:rPr dirty="0" sz="2100" spc="-5">
                <a:latin typeface="Carlito"/>
                <a:cs typeface="Carlito"/>
              </a:rPr>
              <a:t>File dialog </a:t>
            </a:r>
            <a:r>
              <a:rPr dirty="0" sz="2100">
                <a:latin typeface="Carlito"/>
                <a:cs typeface="Carlito"/>
              </a:rPr>
              <a:t>is the </a:t>
            </a:r>
            <a:r>
              <a:rPr dirty="0" sz="2100" spc="-10">
                <a:solidFill>
                  <a:srgbClr val="FFFF00"/>
                </a:solidFill>
                <a:latin typeface="Carlito"/>
                <a:cs typeface="Carlito"/>
              </a:rPr>
              <a:t>OverwritePromopt </a:t>
            </a:r>
            <a:r>
              <a:rPr dirty="0" sz="2100" spc="-10">
                <a:latin typeface="Carlito"/>
                <a:cs typeface="Carlito"/>
              </a:rPr>
              <a:t>property  </a:t>
            </a:r>
            <a:r>
              <a:rPr dirty="0" sz="2100">
                <a:latin typeface="Carlito"/>
                <a:cs typeface="Carlito"/>
              </a:rPr>
              <a:t>which </a:t>
            </a:r>
            <a:r>
              <a:rPr dirty="0" sz="2100" spc="-15">
                <a:latin typeface="Carlito"/>
                <a:cs typeface="Carlito"/>
              </a:rPr>
              <a:t>displays </a:t>
            </a:r>
            <a:r>
              <a:rPr dirty="0" sz="2100">
                <a:latin typeface="Carlito"/>
                <a:cs typeface="Carlito"/>
              </a:rPr>
              <a:t>a </a:t>
            </a:r>
            <a:r>
              <a:rPr dirty="0" sz="2100" spc="-5">
                <a:latin typeface="Carlito"/>
                <a:cs typeface="Carlito"/>
              </a:rPr>
              <a:t>warning </a:t>
            </a:r>
            <a:r>
              <a:rPr dirty="0" sz="2100">
                <a:latin typeface="Carlito"/>
                <a:cs typeface="Carlito"/>
              </a:rPr>
              <a:t>if </a:t>
            </a:r>
            <a:r>
              <a:rPr dirty="0" sz="2100" spc="-15">
                <a:latin typeface="Carlito"/>
                <a:cs typeface="Carlito"/>
              </a:rPr>
              <a:t>we </a:t>
            </a:r>
            <a:r>
              <a:rPr dirty="0" sz="2100">
                <a:latin typeface="Carlito"/>
                <a:cs typeface="Carlito"/>
              </a:rPr>
              <a:t>choose </a:t>
            </a:r>
            <a:r>
              <a:rPr dirty="0" sz="2100" spc="-10">
                <a:latin typeface="Carlito"/>
                <a:cs typeface="Carlito"/>
              </a:rPr>
              <a:t>to </a:t>
            </a:r>
            <a:r>
              <a:rPr dirty="0" sz="2100" spc="-20">
                <a:latin typeface="Carlito"/>
                <a:cs typeface="Carlito"/>
              </a:rPr>
              <a:t>save </a:t>
            </a:r>
            <a:r>
              <a:rPr dirty="0" sz="2100" spc="-10">
                <a:latin typeface="Carlito"/>
                <a:cs typeface="Carlito"/>
              </a:rPr>
              <a:t>to </a:t>
            </a:r>
            <a:r>
              <a:rPr dirty="0" sz="2100">
                <a:latin typeface="Carlito"/>
                <a:cs typeface="Carlito"/>
              </a:rPr>
              <a:t>a </a:t>
            </a:r>
            <a:r>
              <a:rPr dirty="0" sz="2100" spc="-5">
                <a:latin typeface="Carlito"/>
                <a:cs typeface="Carlito"/>
              </a:rPr>
              <a:t>name that already  </a:t>
            </a:r>
            <a:r>
              <a:rPr dirty="0" sz="2100" spc="-15">
                <a:latin typeface="Carlito"/>
                <a:cs typeface="Carlito"/>
              </a:rPr>
              <a:t>exists.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82270"/>
            <a:ext cx="26447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90">
                <a:latin typeface="Trebuchet MS"/>
                <a:cs typeface="Trebuchet MS"/>
              </a:rPr>
              <a:t>SaveFileDialog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9029" y="1533909"/>
            <a:ext cx="7975829" cy="4630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14247"/>
            <a:ext cx="197485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45">
                <a:latin typeface="Trebuchet MS"/>
                <a:cs typeface="Trebuchet MS"/>
              </a:rPr>
              <a:t>ColorDialog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461896"/>
            <a:ext cx="7891780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508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arlito"/>
                <a:cs typeface="Carlito"/>
              </a:rPr>
              <a:t>Color Dialog's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10">
                <a:latin typeface="Carlito"/>
                <a:cs typeface="Carlito"/>
              </a:rPr>
              <a:t>supported by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ColorDialog Class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they  allow us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select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0">
                <a:latin typeface="Carlito"/>
                <a:cs typeface="Carlito"/>
              </a:rPr>
              <a:t>color. </a:t>
            </a:r>
            <a:r>
              <a:rPr dirty="0" sz="2400" spc="-5">
                <a:latin typeface="Carlito"/>
                <a:cs typeface="Carlito"/>
              </a:rPr>
              <a:t>The image </a:t>
            </a:r>
            <a:r>
              <a:rPr dirty="0" sz="2400" spc="-10">
                <a:latin typeface="Carlito"/>
                <a:cs typeface="Carlito"/>
              </a:rPr>
              <a:t>below </a:t>
            </a:r>
            <a:r>
              <a:rPr dirty="0" sz="2400" spc="-15">
                <a:latin typeface="Carlito"/>
                <a:cs typeface="Carlito"/>
              </a:rPr>
              <a:t>displays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color  </a:t>
            </a:r>
            <a:r>
              <a:rPr dirty="0" sz="2400" spc="-5">
                <a:latin typeface="Carlito"/>
                <a:cs typeface="Carlito"/>
              </a:rPr>
              <a:t>dialog.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03448" y="2520695"/>
            <a:ext cx="3649979" cy="35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571246"/>
            <a:ext cx="45085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45">
                <a:latin typeface="Trebuchet MS"/>
                <a:cs typeface="Trebuchet MS"/>
              </a:rPr>
              <a:t>ColorDialog </a:t>
            </a:r>
            <a:r>
              <a:rPr dirty="0" sz="3300" spc="-170">
                <a:latin typeface="Trebuchet MS"/>
                <a:cs typeface="Trebuchet MS"/>
              </a:rPr>
              <a:t>box</a:t>
            </a:r>
            <a:r>
              <a:rPr dirty="0" sz="3300" spc="-400">
                <a:latin typeface="Trebuchet MS"/>
                <a:cs typeface="Trebuchet MS"/>
              </a:rPr>
              <a:t> </a:t>
            </a:r>
            <a:r>
              <a:rPr dirty="0" sz="3300" spc="-155">
                <a:latin typeface="Trebuchet MS"/>
                <a:cs typeface="Trebuchet MS"/>
              </a:rPr>
              <a:t>properties</a:t>
            </a:r>
            <a:endParaRPr sz="3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9191" y="1406397"/>
          <a:ext cx="8372475" cy="468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0"/>
                <a:gridCol w="6315075"/>
              </a:tblGrid>
              <a:tr h="5514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Meaning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7299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AllowFullOpen: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531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whether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user can use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dialog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 to 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define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custom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colors.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7437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AnyColor: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146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whether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thedialog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displays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all 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available  colors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in 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set of basic</a:t>
                      </a:r>
                      <a:r>
                        <a:rPr dirty="0" sz="20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colors.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4627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Color: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color selected by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2000" spc="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45">
                          <a:latin typeface="Carlito"/>
                          <a:cs typeface="Carlito"/>
                        </a:rPr>
                        <a:t>user.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743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CustomColors: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set of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custom colors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shown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in the dialog</a:t>
                      </a:r>
                      <a:r>
                        <a:rPr dirty="0" sz="2000" spc="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7298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ShowHelp: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whether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dialog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displays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help</a:t>
                      </a:r>
                      <a:r>
                        <a:rPr dirty="0" sz="20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button.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72995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SolidColorOnly: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883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Gets/Sets whether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dialog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will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restrict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users to 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selecting solid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colors</a:t>
                      </a:r>
                      <a:r>
                        <a:rPr dirty="0" sz="20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30">
                          <a:latin typeface="Carlito"/>
                          <a:cs typeface="Carlito"/>
                        </a:rPr>
                        <a:t>only.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86917"/>
            <a:ext cx="254000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50">
                <a:latin typeface="Trebuchet MS"/>
                <a:cs typeface="Trebuchet MS"/>
              </a:rPr>
              <a:t>FontDialog</a:t>
            </a:r>
            <a:r>
              <a:rPr dirty="0" sz="3300" spc="-320">
                <a:latin typeface="Trebuchet MS"/>
                <a:cs typeface="Trebuchet MS"/>
              </a:rPr>
              <a:t> </a:t>
            </a:r>
            <a:r>
              <a:rPr dirty="0" sz="3300" spc="-170">
                <a:latin typeface="Trebuchet MS"/>
                <a:cs typeface="Trebuchet MS"/>
              </a:rPr>
              <a:t>Box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101597"/>
            <a:ext cx="7928609" cy="1101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508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20">
                <a:latin typeface="Carlito"/>
                <a:cs typeface="Carlito"/>
              </a:rPr>
              <a:t>Font </a:t>
            </a:r>
            <a:r>
              <a:rPr dirty="0" sz="2400" spc="-5">
                <a:latin typeface="Carlito"/>
                <a:cs typeface="Carlito"/>
              </a:rPr>
              <a:t>dialog </a:t>
            </a:r>
            <a:r>
              <a:rPr dirty="0" sz="2400" spc="-20">
                <a:latin typeface="Carlito"/>
                <a:cs typeface="Carlito"/>
              </a:rPr>
              <a:t>box </a:t>
            </a:r>
            <a:r>
              <a:rPr dirty="0" sz="2400">
                <a:latin typeface="Carlito"/>
                <a:cs typeface="Carlito"/>
              </a:rPr>
              <a:t>lets the </a:t>
            </a:r>
            <a:r>
              <a:rPr dirty="0" sz="2400" spc="-5">
                <a:latin typeface="Carlito"/>
                <a:cs typeface="Carlito"/>
              </a:rPr>
              <a:t>user choose </a:t>
            </a:r>
            <a:r>
              <a:rPr dirty="0" sz="2400" spc="-10">
                <a:latin typeface="Carlito"/>
                <a:cs typeface="Carlito"/>
              </a:rPr>
              <a:t>attributes </a:t>
            </a:r>
            <a:r>
              <a:rPr dirty="0" sz="2400" spc="-20">
                <a:latin typeface="Carlito"/>
                <a:cs typeface="Carlito"/>
              </a:rPr>
              <a:t>for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logical  </a:t>
            </a:r>
            <a:r>
              <a:rPr dirty="0" sz="2400" spc="-20">
                <a:latin typeface="Carlito"/>
                <a:cs typeface="Carlito"/>
              </a:rPr>
              <a:t>font,</a:t>
            </a:r>
            <a:endParaRPr sz="2400">
              <a:latin typeface="Carlito"/>
              <a:cs typeface="Carlito"/>
            </a:endParaRPr>
          </a:p>
          <a:p>
            <a:pPr lvl="1" marL="579755" indent="-224790">
              <a:lnSpc>
                <a:spcPct val="100000"/>
              </a:lnSpc>
              <a:spcBef>
                <a:spcPts val="90"/>
              </a:spcBef>
              <a:buSzPct val="75000"/>
              <a:buFont typeface="Arial"/>
              <a:buChar char="•"/>
              <a:tabLst>
                <a:tab pos="579755" algn="l"/>
                <a:tab pos="580390" algn="l"/>
              </a:tabLst>
            </a:pPr>
            <a:r>
              <a:rPr dirty="0" sz="2400" spc="-25">
                <a:latin typeface="Carlito"/>
                <a:cs typeface="Carlito"/>
              </a:rPr>
              <a:t>font </a:t>
            </a:r>
            <a:r>
              <a:rPr dirty="0" sz="2400" spc="-30">
                <a:latin typeface="Carlito"/>
                <a:cs typeface="Carlito"/>
              </a:rPr>
              <a:t>family, </a:t>
            </a:r>
            <a:r>
              <a:rPr dirty="0" sz="2400" spc="-25">
                <a:latin typeface="Carlito"/>
                <a:cs typeface="Carlito"/>
              </a:rPr>
              <a:t>font </a:t>
            </a:r>
            <a:r>
              <a:rPr dirty="0" sz="2400" spc="-5">
                <a:latin typeface="Carlito"/>
                <a:cs typeface="Carlito"/>
              </a:rPr>
              <a:t>style, </a:t>
            </a:r>
            <a:r>
              <a:rPr dirty="0" sz="2400" spc="-10">
                <a:latin typeface="Carlito"/>
                <a:cs typeface="Carlito"/>
              </a:rPr>
              <a:t>point </a:t>
            </a:r>
            <a:r>
              <a:rPr dirty="0" sz="2400" spc="-15">
                <a:latin typeface="Carlito"/>
                <a:cs typeface="Carlito"/>
              </a:rPr>
              <a:t>size, effects </a:t>
            </a:r>
            <a:r>
              <a:rPr dirty="0" sz="2400">
                <a:latin typeface="Carlito"/>
                <a:cs typeface="Carlito"/>
              </a:rPr>
              <a:t>, and a </a:t>
            </a:r>
            <a:r>
              <a:rPr dirty="0" sz="2400" spc="-5">
                <a:latin typeface="Carlito"/>
                <a:cs typeface="Carlito"/>
              </a:rPr>
              <a:t>script</a:t>
            </a:r>
            <a:r>
              <a:rPr dirty="0" sz="2400" spc="2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27376" y="2493264"/>
            <a:ext cx="4930139" cy="391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414350"/>
            <a:ext cx="253936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55">
                <a:latin typeface="Trebuchet MS"/>
                <a:cs typeface="Trebuchet MS"/>
              </a:rPr>
              <a:t>FontDialog</a:t>
            </a:r>
            <a:r>
              <a:rPr dirty="0" sz="3300" spc="-270">
                <a:latin typeface="Trebuchet MS"/>
                <a:cs typeface="Trebuchet MS"/>
              </a:rPr>
              <a:t> </a:t>
            </a:r>
            <a:r>
              <a:rPr dirty="0" sz="3300" spc="-170">
                <a:latin typeface="Trebuchet MS"/>
                <a:cs typeface="Trebuchet MS"/>
              </a:rPr>
              <a:t>Box</a:t>
            </a:r>
            <a:endParaRPr sz="3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187" y="1262380"/>
          <a:ext cx="8228330" cy="463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300"/>
                <a:gridCol w="5935345"/>
              </a:tblGrid>
              <a:tr h="415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Properties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Meaning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202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AllowVerticalFonts: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7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Gets/Sets whether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dialog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box displays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both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vertical and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horizontal fonts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or  only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horizontal</a:t>
                      </a:r>
                      <a:r>
                        <a:rPr dirty="0" sz="135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fonts.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15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Color: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Gets/Sets selected </a:t>
                      </a:r>
                      <a:r>
                        <a:rPr dirty="0" sz="1350" spc="-15">
                          <a:latin typeface="Carlito"/>
                          <a:cs typeface="Carlito"/>
                        </a:rPr>
                        <a:t>font</a:t>
                      </a:r>
                      <a:r>
                        <a:rPr dirty="0" sz="135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25">
                          <a:latin typeface="Carlito"/>
                          <a:cs typeface="Carlito"/>
                        </a:rPr>
                        <a:t>color.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54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Font: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selected</a:t>
                      </a:r>
                      <a:r>
                        <a:rPr dirty="0" sz="135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font.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154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MaxSize: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maximum point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size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user can</a:t>
                      </a:r>
                      <a:r>
                        <a:rPr dirty="0" sz="135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select.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15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MinSize: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mainimum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point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size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user can</a:t>
                      </a:r>
                      <a:r>
                        <a:rPr dirty="0" sz="1350" spc="-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select.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1541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ShowColors: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Gets/Sets whether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dialog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box displays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color</a:t>
                      </a:r>
                      <a:r>
                        <a:rPr dirty="0" sz="135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choice.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886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ShowEffects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17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Gets/Sets whether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dialog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contains controls that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allow 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user to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specify 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specify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strikethrough,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underline and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color</a:t>
                      </a:r>
                      <a:r>
                        <a:rPr dirty="0" sz="135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options.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6203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ShowHelp: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Gets/Sets whether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dialog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box displays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help</a:t>
                      </a:r>
                      <a:r>
                        <a:rPr dirty="0" sz="135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button.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79501"/>
            <a:ext cx="1576070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550">
                <a:latin typeface="Trebuchet MS"/>
                <a:cs typeface="Trebuchet MS"/>
              </a:rPr>
              <a:t>T</a:t>
            </a:r>
            <a:r>
              <a:rPr dirty="0" sz="3300" spc="-195">
                <a:latin typeface="Trebuchet MS"/>
                <a:cs typeface="Trebuchet MS"/>
              </a:rPr>
              <a:t>r</a:t>
            </a:r>
            <a:r>
              <a:rPr dirty="0" sz="3300" spc="-170">
                <a:latin typeface="Trebuchet MS"/>
                <a:cs typeface="Trebuchet MS"/>
              </a:rPr>
              <a:t>eeVi</a:t>
            </a:r>
            <a:r>
              <a:rPr dirty="0" sz="3300" spc="-195">
                <a:latin typeface="Trebuchet MS"/>
                <a:cs typeface="Trebuchet MS"/>
              </a:rPr>
              <a:t>e</a:t>
            </a:r>
            <a:r>
              <a:rPr dirty="0" sz="3300" spc="-150">
                <a:latin typeface="Trebuchet MS"/>
                <a:cs typeface="Trebuchet MS"/>
              </a:rPr>
              <a:t>w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09904"/>
            <a:ext cx="7571105" cy="1774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marR="5080" indent="-1727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tree </a:t>
            </a:r>
            <a:r>
              <a:rPr dirty="0" sz="2400" spc="-5">
                <a:latin typeface="Carlito"/>
                <a:cs typeface="Carlito"/>
              </a:rPr>
              <a:t>view </a:t>
            </a:r>
            <a:r>
              <a:rPr dirty="0" sz="2400" spc="-15">
                <a:latin typeface="Carlito"/>
                <a:cs typeface="Carlito"/>
              </a:rPr>
              <a:t>control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used </a:t>
            </a:r>
            <a:r>
              <a:rPr dirty="0" sz="2400" spc="-15">
                <a:latin typeface="Carlito"/>
                <a:cs typeface="Carlito"/>
              </a:rPr>
              <a:t>to display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20">
                <a:latin typeface="Carlito"/>
                <a:cs typeface="Carlito"/>
              </a:rPr>
              <a:t>hierarchy </a:t>
            </a:r>
            <a:r>
              <a:rPr dirty="0" sz="2400" spc="-5">
                <a:latin typeface="Carlito"/>
                <a:cs typeface="Carlito"/>
              </a:rPr>
              <a:t>of nodes  (both </a:t>
            </a:r>
            <a:r>
              <a:rPr dirty="0" sz="2400" spc="-10">
                <a:latin typeface="Carlito"/>
                <a:cs typeface="Carlito"/>
              </a:rPr>
              <a:t>parent,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child).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400" spc="-65">
                <a:latin typeface="Carlito"/>
                <a:cs typeface="Carlito"/>
              </a:rPr>
              <a:t>You </a:t>
            </a:r>
            <a:r>
              <a:rPr dirty="0" sz="2400" spc="-5">
                <a:latin typeface="Carlito"/>
                <a:cs typeface="Carlito"/>
              </a:rPr>
              <a:t>can </a:t>
            </a:r>
            <a:r>
              <a:rPr dirty="0" sz="2400" spc="-10">
                <a:latin typeface="Carlito"/>
                <a:cs typeface="Carlito"/>
              </a:rPr>
              <a:t>expand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collapse </a:t>
            </a:r>
            <a:r>
              <a:rPr dirty="0" sz="2400">
                <a:latin typeface="Carlito"/>
                <a:cs typeface="Carlito"/>
              </a:rPr>
              <a:t>these </a:t>
            </a:r>
            <a:r>
              <a:rPr dirty="0" sz="2400" spc="-5">
                <a:latin typeface="Carlito"/>
                <a:cs typeface="Carlito"/>
              </a:rPr>
              <a:t>nodes </a:t>
            </a:r>
            <a:r>
              <a:rPr dirty="0" sz="2400" spc="-10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clicking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them.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9855" y="2852927"/>
            <a:ext cx="3657600" cy="3503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41401"/>
            <a:ext cx="384238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60">
                <a:latin typeface="Trebuchet MS"/>
                <a:cs typeface="Trebuchet MS"/>
              </a:rPr>
              <a:t>Properties </a:t>
            </a:r>
            <a:r>
              <a:rPr dirty="0" sz="3300" spc="-145">
                <a:latin typeface="Trebuchet MS"/>
                <a:cs typeface="Trebuchet MS"/>
              </a:rPr>
              <a:t>of</a:t>
            </a:r>
            <a:r>
              <a:rPr dirty="0" sz="3300" spc="-400">
                <a:latin typeface="Trebuchet MS"/>
                <a:cs typeface="Trebuchet MS"/>
              </a:rPr>
              <a:t> </a:t>
            </a:r>
            <a:r>
              <a:rPr dirty="0" sz="3300" spc="-220">
                <a:latin typeface="Trebuchet MS"/>
                <a:cs typeface="Trebuchet MS"/>
              </a:rPr>
              <a:t>TreeView</a:t>
            </a:r>
            <a:endParaRPr sz="3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0512" y="1334388"/>
          <a:ext cx="8249284" cy="458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689"/>
                <a:gridCol w="6264910"/>
              </a:tblGrid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BorderStyle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tree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view's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border</a:t>
                      </a:r>
                      <a:r>
                        <a:rPr dirty="0" sz="2000" spc="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style.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CheckBoxes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whether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checkboxes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should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be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displayed next</a:t>
                      </a:r>
                      <a:r>
                        <a:rPr dirty="0" sz="20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to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tree</a:t>
                      </a:r>
                      <a:r>
                        <a:rPr dirty="0" sz="20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nodes.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Nodes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collection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tree</a:t>
                      </a:r>
                      <a:r>
                        <a:rPr dirty="0" sz="20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nodes.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SelectedNode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node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that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selected.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30">
                          <a:latin typeface="Carlito"/>
                          <a:cs typeface="Carlito"/>
                        </a:rPr>
                        <a:t>TopNode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first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visible tree</a:t>
                      </a:r>
                      <a:r>
                        <a:rPr dirty="0" sz="2000" spc="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node.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Sorted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if 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tree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nodes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should be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sorted.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ShowPlusMinus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58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whether plus-sign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(+) and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minus-sign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(-)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buttons  are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shown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next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tree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nodes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with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child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tree</a:t>
                      </a:r>
                      <a:r>
                        <a:rPr dirty="0" sz="20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nodes.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LastNode: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last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child</a:t>
                      </a:r>
                      <a:r>
                        <a:rPr dirty="0" sz="20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node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NextNode: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next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sibling</a:t>
                      </a:r>
                      <a:r>
                        <a:rPr dirty="0" sz="20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node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18286"/>
            <a:ext cx="362394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45">
                <a:latin typeface="Trebuchet MS"/>
                <a:cs typeface="Trebuchet MS"/>
              </a:rPr>
              <a:t>Methods </a:t>
            </a:r>
            <a:r>
              <a:rPr dirty="0" sz="3300" spc="-145">
                <a:latin typeface="Trebuchet MS"/>
                <a:cs typeface="Trebuchet MS"/>
              </a:rPr>
              <a:t>of</a:t>
            </a:r>
            <a:r>
              <a:rPr dirty="0" sz="3300" spc="-515">
                <a:latin typeface="Trebuchet MS"/>
                <a:cs typeface="Trebuchet MS"/>
              </a:rPr>
              <a:t> </a:t>
            </a:r>
            <a:r>
              <a:rPr dirty="0" sz="3300" spc="-220">
                <a:latin typeface="Trebuchet MS"/>
                <a:cs typeface="Trebuchet MS"/>
              </a:rPr>
              <a:t>TreeView</a:t>
            </a:r>
            <a:endParaRPr sz="3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5250" y="1622425"/>
          <a:ext cx="7076440" cy="2786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495"/>
                <a:gridCol w="5254625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BeginUpdate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Disables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redrawing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tree</a:t>
                      </a:r>
                      <a:r>
                        <a:rPr dirty="0" sz="2000" spc="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view.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CollapseAll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Collapses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all nodes.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EndUpdate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Enables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redrawing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tree</a:t>
                      </a:r>
                      <a:r>
                        <a:rPr dirty="0" sz="20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view.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ExpandAll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Expands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all the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nodes.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GetNodeAt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node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that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at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given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location.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GetNodeCount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number of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nodes.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63092"/>
            <a:ext cx="222567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45">
                <a:latin typeface="Trebuchet MS"/>
                <a:cs typeface="Trebuchet MS"/>
              </a:rPr>
              <a:t>Unit</a:t>
            </a:r>
            <a:r>
              <a:rPr dirty="0" sz="3300" spc="-305">
                <a:latin typeface="Trebuchet MS"/>
                <a:cs typeface="Trebuchet MS"/>
              </a:rPr>
              <a:t> </a:t>
            </a:r>
            <a:r>
              <a:rPr dirty="0" sz="3300" spc="-170">
                <a:latin typeface="Trebuchet MS"/>
                <a:cs typeface="Trebuchet MS"/>
              </a:rPr>
              <a:t>Covered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061973"/>
            <a:ext cx="8098155" cy="42570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arlito"/>
                <a:cs typeface="Carlito"/>
              </a:rPr>
              <a:t>Dialog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Box: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40">
                <a:latin typeface="Carlito"/>
                <a:cs typeface="Carlito"/>
              </a:rPr>
              <a:t>Color, </a:t>
            </a:r>
            <a:r>
              <a:rPr dirty="0" sz="2400" spc="-20">
                <a:latin typeface="Carlito"/>
                <a:cs typeface="Carlito"/>
              </a:rPr>
              <a:t>font, </a:t>
            </a:r>
            <a:r>
              <a:rPr dirty="0" sz="2400" spc="-5">
                <a:latin typeface="Carlito"/>
                <a:cs typeface="Carlito"/>
              </a:rPr>
              <a:t>file open, file </a:t>
            </a:r>
            <a:r>
              <a:rPr dirty="0" sz="2400" spc="-20">
                <a:latin typeface="Carlito"/>
                <a:cs typeface="Carlito"/>
              </a:rPr>
              <a:t>save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10">
                <a:latin typeface="Carlito"/>
                <a:cs typeface="Carlito"/>
              </a:rPr>
              <a:t>common </a:t>
            </a:r>
            <a:r>
              <a:rPr dirty="0" sz="2400" spc="-5">
                <a:latin typeface="Carlito"/>
                <a:cs typeface="Carlito"/>
              </a:rPr>
              <a:t>dialog</a:t>
            </a:r>
            <a:r>
              <a:rPr dirty="0" sz="2400" spc="25">
                <a:latin typeface="Carlito"/>
                <a:cs typeface="Carlito"/>
              </a:rPr>
              <a:t> </a:t>
            </a:r>
            <a:r>
              <a:rPr dirty="0" sz="2400" spc="-25">
                <a:latin typeface="Carlito"/>
                <a:cs typeface="Carlito"/>
              </a:rPr>
              <a:t>boxes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30">
                <a:latin typeface="Carlito"/>
                <a:cs typeface="Carlito"/>
              </a:rPr>
              <a:t>RichTextBox: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65">
                <a:latin typeface="Carlito"/>
                <a:cs typeface="Carlito"/>
              </a:rPr>
              <a:t>Text </a:t>
            </a:r>
            <a:r>
              <a:rPr dirty="0" sz="2400" spc="-5">
                <a:latin typeface="Carlito"/>
                <a:cs typeface="Carlito"/>
              </a:rPr>
              <a:t>manipulation </a:t>
            </a:r>
            <a:r>
              <a:rPr dirty="0" sz="2400">
                <a:latin typeface="Carlito"/>
                <a:cs typeface="Carlito"/>
              </a:rPr>
              <a:t>and</a:t>
            </a:r>
            <a:r>
              <a:rPr dirty="0" sz="2400" spc="4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formatting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25">
                <a:latin typeface="Carlito"/>
                <a:cs typeface="Carlito"/>
              </a:rPr>
              <a:t>Treeview</a:t>
            </a:r>
            <a:r>
              <a:rPr dirty="0" sz="240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control: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ts val="2735"/>
              </a:lnSpc>
              <a:spcBef>
                <a:spcPts val="315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>
                <a:latin typeface="Carlito"/>
                <a:cs typeface="Carlito"/>
              </a:rPr>
              <a:t>Adding </a:t>
            </a:r>
            <a:r>
              <a:rPr dirty="0" sz="2400" spc="-5">
                <a:latin typeface="Carlito"/>
                <a:cs typeface="Carlito"/>
              </a:rPr>
              <a:t>nodes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 spc="-5">
                <a:latin typeface="Carlito"/>
                <a:cs typeface="Carlito"/>
              </a:rPr>
              <a:t>design </a:t>
            </a:r>
            <a:r>
              <a:rPr dirty="0" sz="2400">
                <a:latin typeface="Carlito"/>
                <a:cs typeface="Carlito"/>
              </a:rPr>
              <a:t>time and </a:t>
            </a:r>
            <a:r>
              <a:rPr dirty="0" sz="2400" spc="-5">
                <a:latin typeface="Carlito"/>
                <a:cs typeface="Carlito"/>
              </a:rPr>
              <a:t>runtime, scanning </a:t>
            </a:r>
            <a:r>
              <a:rPr dirty="0" sz="2400" spc="-10">
                <a:latin typeface="Carlito"/>
                <a:cs typeface="Carlito"/>
              </a:rPr>
              <a:t>tree</a:t>
            </a:r>
            <a:r>
              <a:rPr dirty="0" sz="2400" spc="-6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view</a:t>
            </a:r>
            <a:endParaRPr sz="2400">
              <a:latin typeface="Carlito"/>
              <a:cs typeface="Carlito"/>
            </a:endParaRPr>
          </a:p>
          <a:p>
            <a:pPr marL="527685">
              <a:lnSpc>
                <a:spcPts val="2735"/>
              </a:lnSpc>
            </a:pPr>
            <a:r>
              <a:rPr dirty="0" sz="2400" spc="-15">
                <a:latin typeface="Carlito"/>
                <a:cs typeface="Carlito"/>
              </a:rPr>
              <a:t>control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0">
                <a:latin typeface="Carlito"/>
                <a:cs typeface="Carlito"/>
              </a:rPr>
              <a:t>ListView</a:t>
            </a:r>
            <a:r>
              <a:rPr dirty="0" sz="2400" spc="-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control:</a:t>
            </a:r>
            <a:endParaRPr sz="2400">
              <a:latin typeface="Carlito"/>
              <a:cs typeface="Carlito"/>
            </a:endParaRPr>
          </a:p>
          <a:p>
            <a:pPr lvl="1" marL="527685" marR="290830" indent="-172720">
              <a:lnSpc>
                <a:spcPct val="90100"/>
              </a:lnSpc>
              <a:spcBef>
                <a:spcPts val="60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column collection, ListView Items </a:t>
            </a:r>
            <a:r>
              <a:rPr dirty="0" sz="2400">
                <a:latin typeface="Carlito"/>
                <a:cs typeface="Carlito"/>
              </a:rPr>
              <a:t>and </a:t>
            </a:r>
            <a:r>
              <a:rPr dirty="0" sz="2400" spc="-5">
                <a:latin typeface="Carlito"/>
                <a:cs typeface="Carlito"/>
              </a:rPr>
              <a:t>sub items, </a:t>
            </a:r>
            <a:r>
              <a:rPr dirty="0" sz="2400" spc="-10">
                <a:latin typeface="Carlito"/>
                <a:cs typeface="Carlito"/>
              </a:rPr>
              <a:t>Items  collection, </a:t>
            </a:r>
            <a:r>
              <a:rPr dirty="0" sz="2400" spc="-5">
                <a:latin typeface="Carlito"/>
                <a:cs typeface="Carlito"/>
              </a:rPr>
              <a:t>Sub items </a:t>
            </a:r>
            <a:r>
              <a:rPr dirty="0" sz="2400" spc="-10">
                <a:latin typeface="Carlito"/>
                <a:cs typeface="Carlito"/>
              </a:rPr>
              <a:t>collection, </a:t>
            </a:r>
            <a:r>
              <a:rPr dirty="0" sz="2400" spc="-5">
                <a:latin typeface="Carlito"/>
                <a:cs typeface="Carlito"/>
              </a:rPr>
              <a:t>sorting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30">
                <a:latin typeface="Carlito"/>
                <a:cs typeface="Carlito"/>
              </a:rPr>
              <a:t>ListView,  </a:t>
            </a:r>
            <a:r>
              <a:rPr dirty="0" sz="2400" spc="-10">
                <a:latin typeface="Carlito"/>
                <a:cs typeface="Carlito"/>
              </a:rPr>
              <a:t>processing </a:t>
            </a:r>
            <a:r>
              <a:rPr dirty="0" sz="2400" spc="-5">
                <a:latin typeface="Carlito"/>
                <a:cs typeface="Carlito"/>
              </a:rPr>
              <a:t>selected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Items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473" y="407923"/>
            <a:ext cx="320802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75">
                <a:latin typeface="Trebuchet MS"/>
                <a:cs typeface="Trebuchet MS"/>
              </a:rPr>
              <a:t>Events </a:t>
            </a:r>
            <a:r>
              <a:rPr dirty="0" sz="3300" spc="-145">
                <a:latin typeface="Trebuchet MS"/>
                <a:cs typeface="Trebuchet MS"/>
              </a:rPr>
              <a:t>of</a:t>
            </a:r>
            <a:r>
              <a:rPr dirty="0" sz="3300" spc="-365">
                <a:latin typeface="Trebuchet MS"/>
                <a:cs typeface="Trebuchet MS"/>
              </a:rPr>
              <a:t> </a:t>
            </a:r>
            <a:r>
              <a:rPr dirty="0" sz="3300" spc="-220">
                <a:latin typeface="Trebuchet MS"/>
                <a:cs typeface="Trebuchet MS"/>
              </a:rPr>
              <a:t>TreeView</a:t>
            </a:r>
            <a:endParaRPr sz="33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5205" y="1190371"/>
          <a:ext cx="7806690" cy="476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920"/>
                <a:gridCol w="5760720"/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2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Event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AfterCheck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 node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checkbox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8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checked.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AfterCollapse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tree node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collapsed.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AfterExpand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tree node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expanded.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AfterLabelEdit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tree node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label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edited.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AfterSelect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tree node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selected.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BeforeCheck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before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node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checkbox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checked.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BeforeCollapse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before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node is</a:t>
                      </a:r>
                      <a:r>
                        <a:rPr dirty="0" sz="20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collapsed.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BeforeExpand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before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node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expanded.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BeforeLabelEdit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before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node label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edited.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BeforeSelect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before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node is</a:t>
                      </a:r>
                      <a:r>
                        <a:rPr dirty="0" sz="2000" spc="-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selected.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ItemDrag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an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dragged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into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tree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view.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480136"/>
            <a:ext cx="43897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0">
                <a:latin typeface="Trebuchet MS"/>
                <a:cs typeface="Trebuchet MS"/>
              </a:rPr>
              <a:t>Adding </a:t>
            </a:r>
            <a:r>
              <a:rPr dirty="0" sz="3600" spc="-120">
                <a:latin typeface="Trebuchet MS"/>
                <a:cs typeface="Trebuchet MS"/>
              </a:rPr>
              <a:t>node </a:t>
            </a:r>
            <a:r>
              <a:rPr dirty="0" sz="3600" spc="-235">
                <a:latin typeface="Trebuchet MS"/>
                <a:cs typeface="Trebuchet MS"/>
              </a:rPr>
              <a:t>at</a:t>
            </a:r>
            <a:r>
              <a:rPr dirty="0" sz="3600" spc="-64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runtime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358030"/>
            <a:ext cx="8067675" cy="39535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800" spc="-5" b="1">
                <a:solidFill>
                  <a:srgbClr val="FFFF00"/>
                </a:solidFill>
                <a:latin typeface="Carlito"/>
                <a:cs typeface="Carlito"/>
              </a:rPr>
              <a:t>How </a:t>
            </a:r>
            <a:r>
              <a:rPr dirty="0" sz="2800" spc="-20" b="1">
                <a:solidFill>
                  <a:srgbClr val="FFFF00"/>
                </a:solidFill>
                <a:latin typeface="Carlito"/>
                <a:cs typeface="Carlito"/>
              </a:rPr>
              <a:t>to </a:t>
            </a:r>
            <a:r>
              <a:rPr dirty="0" sz="2800" spc="-5" b="1">
                <a:solidFill>
                  <a:srgbClr val="FFFF00"/>
                </a:solidFill>
                <a:latin typeface="Carlito"/>
                <a:cs typeface="Carlito"/>
              </a:rPr>
              <a:t>add a </a:t>
            </a:r>
            <a:r>
              <a:rPr dirty="0" sz="2800" spc="-20" b="1">
                <a:solidFill>
                  <a:srgbClr val="FFFF00"/>
                </a:solidFill>
                <a:latin typeface="Carlito"/>
                <a:cs typeface="Carlito"/>
              </a:rPr>
              <a:t>Root</a:t>
            </a:r>
            <a:r>
              <a:rPr dirty="0" sz="2800" spc="50" b="1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dirty="0" sz="2800" spc="-10" b="1">
                <a:solidFill>
                  <a:srgbClr val="FFFF00"/>
                </a:solidFill>
                <a:latin typeface="Carlito"/>
                <a:cs typeface="Carlito"/>
              </a:rPr>
              <a:t>Node</a:t>
            </a:r>
            <a:endParaRPr sz="2800">
              <a:latin typeface="Carlito"/>
              <a:cs typeface="Carlito"/>
            </a:endParaRPr>
          </a:p>
          <a:p>
            <a:pPr marL="354965" marR="773430" indent="68580">
              <a:lnSpc>
                <a:spcPct val="103800"/>
              </a:lnSpc>
              <a:spcBef>
                <a:spcPts val="45"/>
              </a:spcBef>
            </a:pPr>
            <a:r>
              <a:rPr dirty="0" sz="2400" spc="-114">
                <a:latin typeface="Arial"/>
                <a:cs typeface="Arial"/>
              </a:rPr>
              <a:t>TreeView1.Nodes.Add(“Node </a:t>
            </a:r>
            <a:r>
              <a:rPr dirty="0" sz="2400" spc="-80">
                <a:latin typeface="Arial"/>
                <a:cs typeface="Arial"/>
              </a:rPr>
              <a:t>Name”)  </a:t>
            </a:r>
            <a:r>
              <a:rPr dirty="0" sz="2400" spc="-25">
                <a:latin typeface="Carlito"/>
                <a:cs typeface="Carlito"/>
              </a:rPr>
              <a:t>TreeView1.Nodes.Add(txtNode.Text)  </a:t>
            </a:r>
            <a:r>
              <a:rPr dirty="0" sz="2400" spc="-10">
                <a:latin typeface="Carlito"/>
                <a:cs typeface="Carlito"/>
              </a:rPr>
              <a:t>TreeView1.Nodes.Add(InputBox("ENTER </a:t>
            </a:r>
            <a:r>
              <a:rPr dirty="0" sz="2400" spc="-5">
                <a:latin typeface="Carlito"/>
                <a:cs typeface="Carlito"/>
              </a:rPr>
              <a:t>NODE</a:t>
            </a:r>
            <a:r>
              <a:rPr dirty="0" sz="2400" spc="-40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NAME"))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Carlito"/>
              <a:cs typeface="Carlito"/>
            </a:endParaRPr>
          </a:p>
          <a:p>
            <a:pPr marL="185420" marR="1252220" indent="-185420">
              <a:lnSpc>
                <a:spcPct val="104099"/>
              </a:lnSpc>
              <a:buFont typeface="Arial"/>
              <a:buChar char="•"/>
              <a:tabLst>
                <a:tab pos="185420" algn="l"/>
              </a:tabLst>
            </a:pPr>
            <a:r>
              <a:rPr dirty="0" sz="2800" spc="-5" b="1">
                <a:solidFill>
                  <a:srgbClr val="FFFF00"/>
                </a:solidFill>
                <a:latin typeface="Carlito"/>
                <a:cs typeface="Carlito"/>
              </a:rPr>
              <a:t>How </a:t>
            </a:r>
            <a:r>
              <a:rPr dirty="0" sz="2800" spc="-20" b="1">
                <a:solidFill>
                  <a:srgbClr val="FFFF00"/>
                </a:solidFill>
                <a:latin typeface="Carlito"/>
                <a:cs typeface="Carlito"/>
              </a:rPr>
              <a:t>to </a:t>
            </a:r>
            <a:r>
              <a:rPr dirty="0" sz="2800" spc="-5" b="1">
                <a:solidFill>
                  <a:srgbClr val="FFFF00"/>
                </a:solidFill>
                <a:latin typeface="Carlito"/>
                <a:cs typeface="Carlito"/>
              </a:rPr>
              <a:t>add a </a:t>
            </a:r>
            <a:r>
              <a:rPr dirty="0" sz="2800" spc="-10" b="1">
                <a:solidFill>
                  <a:srgbClr val="FFFF00"/>
                </a:solidFill>
                <a:latin typeface="Carlito"/>
                <a:cs typeface="Carlito"/>
              </a:rPr>
              <a:t>Child </a:t>
            </a:r>
            <a:r>
              <a:rPr dirty="0" sz="2800" spc="-5" b="1">
                <a:solidFill>
                  <a:srgbClr val="FFFF00"/>
                </a:solidFill>
                <a:latin typeface="Carlito"/>
                <a:cs typeface="Carlito"/>
              </a:rPr>
              <a:t>node </a:t>
            </a:r>
            <a:r>
              <a:rPr dirty="0" sz="2800" spc="-15" b="1">
                <a:solidFill>
                  <a:srgbClr val="FFFF00"/>
                </a:solidFill>
                <a:latin typeface="Carlito"/>
                <a:cs typeface="Carlito"/>
              </a:rPr>
              <a:t>to </a:t>
            </a:r>
            <a:r>
              <a:rPr dirty="0" sz="2800" spc="-5" b="1">
                <a:solidFill>
                  <a:srgbClr val="FFFF00"/>
                </a:solidFill>
                <a:latin typeface="Carlito"/>
                <a:cs typeface="Carlito"/>
              </a:rPr>
              <a:t>a </a:t>
            </a:r>
            <a:r>
              <a:rPr dirty="0" sz="2800" spc="-10" b="1">
                <a:solidFill>
                  <a:srgbClr val="FFFF00"/>
                </a:solidFill>
                <a:latin typeface="Carlito"/>
                <a:cs typeface="Carlito"/>
              </a:rPr>
              <a:t>selected </a:t>
            </a:r>
            <a:r>
              <a:rPr dirty="0" sz="2800" spc="-5" b="1">
                <a:solidFill>
                  <a:srgbClr val="FFFF00"/>
                </a:solidFill>
                <a:latin typeface="Carlito"/>
                <a:cs typeface="Carlito"/>
              </a:rPr>
              <a:t>node </a:t>
            </a:r>
            <a:r>
              <a:rPr dirty="0" sz="2800" spc="-5" b="1">
                <a:latin typeface="Carlito"/>
                <a:cs typeface="Carlito"/>
              </a:rPr>
              <a:t> </a:t>
            </a:r>
            <a:r>
              <a:rPr dirty="0" sz="2400" spc="-120">
                <a:latin typeface="Arial"/>
                <a:cs typeface="Arial"/>
              </a:rPr>
              <a:t>TreeView1.SelectedNode.Nodes.Add(“Node </a:t>
            </a:r>
            <a:r>
              <a:rPr dirty="0" sz="2400" spc="-95">
                <a:latin typeface="Arial"/>
                <a:cs typeface="Arial"/>
              </a:rPr>
              <a:t>Name")  </a:t>
            </a:r>
            <a:r>
              <a:rPr dirty="0" sz="2400" spc="-25">
                <a:latin typeface="Carlito"/>
                <a:cs typeface="Carlito"/>
              </a:rPr>
              <a:t>TreeView1.</a:t>
            </a:r>
            <a:r>
              <a:rPr dirty="0" sz="240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SelectedNode.Nodes.Add(txtNode.Text)</a:t>
            </a:r>
            <a:endParaRPr sz="2400">
              <a:latin typeface="Carlito"/>
              <a:cs typeface="Carlito"/>
            </a:endParaRPr>
          </a:p>
          <a:p>
            <a:pPr marL="527685" marR="5080" indent="-172720">
              <a:lnSpc>
                <a:spcPts val="2590"/>
              </a:lnSpc>
              <a:spcBef>
                <a:spcPts val="434"/>
              </a:spcBef>
            </a:pPr>
            <a:r>
              <a:rPr dirty="0" sz="2400" spc="-85">
                <a:latin typeface="Arial"/>
                <a:cs typeface="Arial"/>
              </a:rPr>
              <a:t>TreeView1.SelectedNode.Nodes.Add(“</a:t>
            </a:r>
            <a:r>
              <a:rPr dirty="0" sz="2400" spc="-85">
                <a:latin typeface="Carlito"/>
                <a:cs typeface="Carlito"/>
              </a:rPr>
              <a:t>InputBox("ENTER </a:t>
            </a:r>
            <a:r>
              <a:rPr dirty="0" sz="2400" spc="-5">
                <a:latin typeface="Carlito"/>
                <a:cs typeface="Carlito"/>
              </a:rPr>
              <a:t>NODE  </a:t>
            </a:r>
            <a:r>
              <a:rPr dirty="0" sz="2400">
                <a:latin typeface="Carlito"/>
                <a:cs typeface="Carlito"/>
              </a:rPr>
              <a:t>NAME"))")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280416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85">
                <a:latin typeface="Trebuchet MS"/>
                <a:cs typeface="Trebuchet MS"/>
              </a:rPr>
              <a:t>ListView</a:t>
            </a:r>
            <a:r>
              <a:rPr dirty="0" sz="3300" spc="-345">
                <a:latin typeface="Trebuchet MS"/>
                <a:cs typeface="Trebuchet MS"/>
              </a:rPr>
              <a:t> </a:t>
            </a:r>
            <a:r>
              <a:rPr dirty="0" sz="3300" spc="-195">
                <a:latin typeface="Trebuchet MS"/>
                <a:cs typeface="Trebuchet MS"/>
              </a:rPr>
              <a:t>control: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473" y="1640713"/>
            <a:ext cx="3332479" cy="221234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rlito"/>
                <a:cs typeface="Carlito"/>
              </a:rPr>
              <a:t>The </a:t>
            </a:r>
            <a:r>
              <a:rPr dirty="0" sz="2100" spc="-10">
                <a:latin typeface="Carlito"/>
                <a:cs typeface="Carlito"/>
              </a:rPr>
              <a:t>column</a:t>
            </a:r>
            <a:r>
              <a:rPr dirty="0" sz="2100" spc="-20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collection,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10">
                <a:latin typeface="Carlito"/>
                <a:cs typeface="Carlito"/>
              </a:rPr>
              <a:t>ListView </a:t>
            </a:r>
            <a:r>
              <a:rPr dirty="0" sz="2100" spc="-5">
                <a:latin typeface="Carlito"/>
                <a:cs typeface="Carlito"/>
              </a:rPr>
              <a:t>Items </a:t>
            </a:r>
            <a:r>
              <a:rPr dirty="0" sz="2100">
                <a:latin typeface="Carlito"/>
                <a:cs typeface="Carlito"/>
              </a:rPr>
              <a:t>and </a:t>
            </a:r>
            <a:r>
              <a:rPr dirty="0" sz="2100" spc="-5">
                <a:latin typeface="Carlito"/>
                <a:cs typeface="Carlito"/>
              </a:rPr>
              <a:t>sub</a:t>
            </a:r>
            <a:r>
              <a:rPr dirty="0" sz="2100" spc="-55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items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rlito"/>
                <a:cs typeface="Carlito"/>
              </a:rPr>
              <a:t>Items collection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4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rlito"/>
                <a:cs typeface="Carlito"/>
              </a:rPr>
              <a:t>Sub items</a:t>
            </a:r>
            <a:r>
              <a:rPr dirty="0" sz="2100" spc="-10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collection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5">
                <a:latin typeface="Carlito"/>
                <a:cs typeface="Carlito"/>
              </a:rPr>
              <a:t>Sorting </a:t>
            </a:r>
            <a:r>
              <a:rPr dirty="0" sz="2100">
                <a:latin typeface="Carlito"/>
                <a:cs typeface="Carlito"/>
              </a:rPr>
              <a:t>in</a:t>
            </a:r>
            <a:r>
              <a:rPr dirty="0" sz="2100" spc="10">
                <a:latin typeface="Carlito"/>
                <a:cs typeface="Carlito"/>
              </a:rPr>
              <a:t> </a:t>
            </a:r>
            <a:r>
              <a:rPr dirty="0" sz="2100" spc="-10">
                <a:latin typeface="Carlito"/>
                <a:cs typeface="Carlito"/>
              </a:rPr>
              <a:t>ListView</a:t>
            </a:r>
            <a:endParaRPr sz="21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 spc="-10">
                <a:latin typeface="Carlito"/>
                <a:cs typeface="Carlito"/>
              </a:rPr>
              <a:t>Processing </a:t>
            </a:r>
            <a:r>
              <a:rPr dirty="0" sz="2100" spc="-5">
                <a:latin typeface="Carlito"/>
                <a:cs typeface="Carlito"/>
              </a:rPr>
              <a:t>selected</a:t>
            </a:r>
            <a:r>
              <a:rPr dirty="0" sz="2100" spc="55">
                <a:latin typeface="Carlito"/>
                <a:cs typeface="Carlito"/>
              </a:rPr>
              <a:t> </a:t>
            </a:r>
            <a:r>
              <a:rPr dirty="0" sz="2100" spc="-5">
                <a:latin typeface="Carlito"/>
                <a:cs typeface="Carlito"/>
              </a:rPr>
              <a:t>Items</a:t>
            </a:r>
            <a:endParaRPr sz="2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1453"/>
            <a:ext cx="1412875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90">
                <a:latin typeface="Trebuchet MS"/>
                <a:cs typeface="Trebuchet MS"/>
              </a:rPr>
              <a:t>Li</a:t>
            </a:r>
            <a:r>
              <a:rPr dirty="0" sz="3300" spc="-229">
                <a:latin typeface="Trebuchet MS"/>
                <a:cs typeface="Trebuchet MS"/>
              </a:rPr>
              <a:t>s</a:t>
            </a:r>
            <a:r>
              <a:rPr dirty="0" sz="3300" spc="-135">
                <a:latin typeface="Trebuchet MS"/>
                <a:cs typeface="Trebuchet MS"/>
              </a:rPr>
              <a:t>t</a:t>
            </a:r>
            <a:r>
              <a:rPr dirty="0" sz="3300" spc="-210">
                <a:latin typeface="Trebuchet MS"/>
                <a:cs typeface="Trebuchet MS"/>
              </a:rPr>
              <a:t>V</a:t>
            </a:r>
            <a:r>
              <a:rPr dirty="0" sz="3300" spc="-180">
                <a:latin typeface="Trebuchet MS"/>
                <a:cs typeface="Trebuchet MS"/>
              </a:rPr>
              <a:t>iew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542" y="1802638"/>
            <a:ext cx="7319009" cy="11518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508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>
                <a:latin typeface="Carlito"/>
                <a:cs typeface="Carlito"/>
              </a:rPr>
              <a:t>If </a:t>
            </a:r>
            <a:r>
              <a:rPr dirty="0" sz="2400" spc="-10">
                <a:latin typeface="Carlito"/>
                <a:cs typeface="Carlito"/>
              </a:rPr>
              <a:t>tree views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>
                <a:latin typeface="Carlito"/>
                <a:cs typeface="Carlito"/>
              </a:rPr>
              <a:t>all about </a:t>
            </a:r>
            <a:r>
              <a:rPr dirty="0" sz="2400" spc="-10">
                <a:latin typeface="Carlito"/>
                <a:cs typeface="Carlito"/>
              </a:rPr>
              <a:t>displaying </a:t>
            </a:r>
            <a:r>
              <a:rPr dirty="0" sz="2400" spc="-5">
                <a:latin typeface="Carlito"/>
                <a:cs typeface="Carlito"/>
              </a:rPr>
              <a:t>node </a:t>
            </a:r>
            <a:r>
              <a:rPr dirty="0" sz="2400" spc="-10">
                <a:latin typeface="Carlito"/>
                <a:cs typeface="Carlito"/>
              </a:rPr>
              <a:t>hierarchies, </a:t>
            </a:r>
            <a:r>
              <a:rPr dirty="0" sz="2400" spc="-20">
                <a:latin typeface="Carlito"/>
                <a:cs typeface="Carlito"/>
              </a:rPr>
              <a:t>like 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folder </a:t>
            </a:r>
            <a:r>
              <a:rPr dirty="0" sz="2400" spc="-20">
                <a:latin typeface="Carlito"/>
                <a:cs typeface="Carlito"/>
              </a:rPr>
              <a:t>hierarchy </a:t>
            </a:r>
            <a:r>
              <a:rPr dirty="0" sz="2400" spc="-5">
                <a:latin typeface="Carlito"/>
                <a:cs typeface="Carlito"/>
              </a:rPr>
              <a:t>on </a:t>
            </a:r>
            <a:r>
              <a:rPr dirty="0" sz="2400">
                <a:latin typeface="Carlito"/>
                <a:cs typeface="Carlito"/>
              </a:rPr>
              <a:t>a</a:t>
            </a:r>
            <a:r>
              <a:rPr dirty="0" sz="2400" spc="-5">
                <a:latin typeface="Carlito"/>
                <a:cs typeface="Carlito"/>
              </a:rPr>
              <a:t> disk,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0">
                <a:latin typeface="Carlito"/>
                <a:cs typeface="Carlito"/>
              </a:rPr>
              <a:t>list views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>
                <a:latin typeface="Carlito"/>
                <a:cs typeface="Carlito"/>
              </a:rPr>
              <a:t>all </a:t>
            </a:r>
            <a:r>
              <a:rPr dirty="0" sz="2400" spc="-5">
                <a:latin typeface="Carlito"/>
                <a:cs typeface="Carlito"/>
              </a:rPr>
              <a:t>about </a:t>
            </a:r>
            <a:r>
              <a:rPr dirty="0" sz="2400" spc="-10">
                <a:latin typeface="Carlito"/>
                <a:cs typeface="Carlito"/>
              </a:rPr>
              <a:t>displaying lists </a:t>
            </a:r>
            <a:r>
              <a:rPr dirty="0" sz="2400" spc="-5">
                <a:latin typeface="Carlito"/>
                <a:cs typeface="Carlito"/>
              </a:rPr>
              <a:t>of items.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88" y="3069335"/>
            <a:ext cx="8304106" cy="3029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437" y="566375"/>
            <a:ext cx="8161655" cy="32378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800" spc="-20">
                <a:latin typeface="Carlito"/>
                <a:cs typeface="Carlito"/>
              </a:rPr>
              <a:t>List </a:t>
            </a:r>
            <a:r>
              <a:rPr dirty="0" sz="2800" spc="-15">
                <a:latin typeface="Carlito"/>
                <a:cs typeface="Carlito"/>
              </a:rPr>
              <a:t>views </a:t>
            </a:r>
            <a:r>
              <a:rPr dirty="0" sz="2800" spc="-10">
                <a:latin typeface="Carlito"/>
                <a:cs typeface="Carlito"/>
              </a:rPr>
              <a:t>can </a:t>
            </a:r>
            <a:r>
              <a:rPr dirty="0" sz="2800" spc="-15">
                <a:latin typeface="Carlito"/>
                <a:cs typeface="Carlito"/>
              </a:rPr>
              <a:t>display </a:t>
            </a:r>
            <a:r>
              <a:rPr dirty="0" sz="2800" spc="-5">
                <a:latin typeface="Carlito"/>
                <a:cs typeface="Carlito"/>
              </a:rPr>
              <a:t>their </a:t>
            </a:r>
            <a:r>
              <a:rPr dirty="0" sz="2800" spc="-10">
                <a:latin typeface="Carlito"/>
                <a:cs typeface="Carlito"/>
              </a:rPr>
              <a:t>items </a:t>
            </a:r>
            <a:r>
              <a:rPr dirty="0" sz="2800" spc="-5">
                <a:latin typeface="Carlito"/>
                <a:cs typeface="Carlito"/>
              </a:rPr>
              <a:t>in </a:t>
            </a:r>
            <a:r>
              <a:rPr dirty="0" sz="2800" spc="-25">
                <a:latin typeface="Carlito"/>
                <a:cs typeface="Carlito"/>
              </a:rPr>
              <a:t>four </a:t>
            </a:r>
            <a:r>
              <a:rPr dirty="0" sz="2800" spc="-10" i="1">
                <a:latin typeface="Carlito"/>
                <a:cs typeface="Carlito"/>
              </a:rPr>
              <a:t>view</a:t>
            </a:r>
            <a:r>
              <a:rPr dirty="0" sz="2800" spc="200" i="1">
                <a:latin typeface="Carlito"/>
                <a:cs typeface="Carlito"/>
              </a:rPr>
              <a:t> </a:t>
            </a:r>
            <a:r>
              <a:rPr dirty="0" sz="2800" spc="-5" i="1">
                <a:latin typeface="Carlito"/>
                <a:cs typeface="Carlito"/>
              </a:rPr>
              <a:t>modes</a:t>
            </a:r>
            <a:endParaRPr sz="28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20" b="1">
                <a:solidFill>
                  <a:srgbClr val="FFFF00"/>
                </a:solidFill>
                <a:latin typeface="Carlito"/>
                <a:cs typeface="Carlito"/>
              </a:rPr>
              <a:t>View.LargeIcon</a:t>
            </a:r>
            <a:endParaRPr sz="2400">
              <a:latin typeface="Carlito"/>
              <a:cs typeface="Carlito"/>
            </a:endParaRPr>
          </a:p>
          <a:p>
            <a:pPr lvl="2" marL="8705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871219" algn="l"/>
              </a:tabLst>
            </a:pPr>
            <a:r>
              <a:rPr dirty="0" sz="1500" spc="-5">
                <a:latin typeface="Carlito"/>
                <a:cs typeface="Carlito"/>
              </a:rPr>
              <a:t>The </a:t>
            </a:r>
            <a:r>
              <a:rPr dirty="0" sz="1500" spc="-10">
                <a:latin typeface="Carlito"/>
                <a:cs typeface="Carlito"/>
              </a:rPr>
              <a:t>large </a:t>
            </a:r>
            <a:r>
              <a:rPr dirty="0" sz="1500" spc="-5">
                <a:latin typeface="Carlito"/>
                <a:cs typeface="Carlito"/>
              </a:rPr>
              <a:t>icon </a:t>
            </a:r>
            <a:r>
              <a:rPr dirty="0" sz="1500">
                <a:latin typeface="Carlito"/>
                <a:cs typeface="Carlito"/>
              </a:rPr>
              <a:t>mode </a:t>
            </a:r>
            <a:r>
              <a:rPr dirty="0" sz="1500" spc="-10">
                <a:latin typeface="Carlito"/>
                <a:cs typeface="Carlito"/>
              </a:rPr>
              <a:t>displays large </a:t>
            </a:r>
            <a:r>
              <a:rPr dirty="0" sz="1500" spc="-5">
                <a:latin typeface="Carlito"/>
                <a:cs typeface="Carlito"/>
              </a:rPr>
              <a:t>icons </a:t>
            </a:r>
            <a:r>
              <a:rPr dirty="0" sz="1500" spc="-10">
                <a:latin typeface="Carlito"/>
                <a:cs typeface="Carlito"/>
              </a:rPr>
              <a:t>(large </a:t>
            </a:r>
            <a:r>
              <a:rPr dirty="0" sz="1500" spc="-5">
                <a:latin typeface="Carlito"/>
                <a:cs typeface="Carlito"/>
              </a:rPr>
              <a:t>icons </a:t>
            </a:r>
            <a:r>
              <a:rPr dirty="0" sz="1500" spc="-10">
                <a:latin typeface="Carlito"/>
                <a:cs typeface="Carlito"/>
              </a:rPr>
              <a:t>are </a:t>
            </a:r>
            <a:r>
              <a:rPr dirty="0" sz="1500" spc="-5">
                <a:latin typeface="Carlito"/>
                <a:cs typeface="Carlito"/>
              </a:rPr>
              <a:t>32×32 </a:t>
            </a:r>
            <a:r>
              <a:rPr dirty="0" sz="1500" spc="-10">
                <a:latin typeface="Carlito"/>
                <a:cs typeface="Carlito"/>
              </a:rPr>
              <a:t>pixels) next to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>
                <a:latin typeface="Carlito"/>
                <a:cs typeface="Carlito"/>
              </a:rPr>
              <a:t>item</a:t>
            </a:r>
            <a:r>
              <a:rPr dirty="0" sz="1500" spc="60">
                <a:latin typeface="Carlito"/>
                <a:cs typeface="Carlito"/>
              </a:rPr>
              <a:t> </a:t>
            </a:r>
            <a:r>
              <a:rPr dirty="0" sz="1500" spc="-15">
                <a:latin typeface="Carlito"/>
                <a:cs typeface="Carlito"/>
              </a:rPr>
              <a:t>text.</a:t>
            </a:r>
            <a:endParaRPr sz="15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15" b="1">
                <a:solidFill>
                  <a:srgbClr val="FFFF00"/>
                </a:solidFill>
                <a:latin typeface="Carlito"/>
                <a:cs typeface="Carlito"/>
              </a:rPr>
              <a:t>View.SmallIcon</a:t>
            </a:r>
            <a:endParaRPr sz="2400">
              <a:latin typeface="Carlito"/>
              <a:cs typeface="Carlito"/>
            </a:endParaRPr>
          </a:p>
          <a:p>
            <a:pPr lvl="2" marL="870585" marR="5080" indent="-172720">
              <a:lnSpc>
                <a:spcPts val="1620"/>
              </a:lnSpc>
              <a:spcBef>
                <a:spcPts val="480"/>
              </a:spcBef>
              <a:buFont typeface="Arial"/>
              <a:buChar char="•"/>
              <a:tabLst>
                <a:tab pos="871219" algn="l"/>
              </a:tabLst>
            </a:pPr>
            <a:r>
              <a:rPr dirty="0" sz="1500" spc="-5">
                <a:latin typeface="Carlito"/>
                <a:cs typeface="Carlito"/>
              </a:rPr>
              <a:t>The small icon </a:t>
            </a:r>
            <a:r>
              <a:rPr dirty="0" sz="1500">
                <a:latin typeface="Carlito"/>
                <a:cs typeface="Carlito"/>
              </a:rPr>
              <a:t>mode is the </a:t>
            </a:r>
            <a:r>
              <a:rPr dirty="0" sz="1500" spc="-5">
                <a:latin typeface="Carlito"/>
                <a:cs typeface="Carlito"/>
              </a:rPr>
              <a:t>same </a:t>
            </a:r>
            <a:r>
              <a:rPr dirty="0" sz="1500" spc="-15">
                <a:latin typeface="Carlito"/>
                <a:cs typeface="Carlito"/>
              </a:rPr>
              <a:t>except </a:t>
            </a:r>
            <a:r>
              <a:rPr dirty="0" sz="1500" spc="-5">
                <a:latin typeface="Carlito"/>
                <a:cs typeface="Carlito"/>
              </a:rPr>
              <a:t>that </a:t>
            </a:r>
            <a:r>
              <a:rPr dirty="0" sz="1500">
                <a:latin typeface="Carlito"/>
                <a:cs typeface="Carlito"/>
              </a:rPr>
              <a:t>it </a:t>
            </a:r>
            <a:r>
              <a:rPr dirty="0" sz="1500" spc="-5">
                <a:latin typeface="Carlito"/>
                <a:cs typeface="Carlito"/>
              </a:rPr>
              <a:t>displays items using small icons (small icons </a:t>
            </a:r>
            <a:r>
              <a:rPr dirty="0" sz="1500" spc="-10">
                <a:latin typeface="Carlito"/>
                <a:cs typeface="Carlito"/>
              </a:rPr>
              <a:t>are  </a:t>
            </a:r>
            <a:r>
              <a:rPr dirty="0" sz="1500" spc="-5">
                <a:latin typeface="Carlito"/>
                <a:cs typeface="Carlito"/>
              </a:rPr>
              <a:t>16×16</a:t>
            </a:r>
            <a:r>
              <a:rPr dirty="0" sz="1500" spc="2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pixels).</a:t>
            </a:r>
            <a:endParaRPr sz="15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25" b="1">
                <a:solidFill>
                  <a:srgbClr val="FFFF00"/>
                </a:solidFill>
                <a:latin typeface="Carlito"/>
                <a:cs typeface="Carlito"/>
              </a:rPr>
              <a:t>View.List</a:t>
            </a:r>
            <a:endParaRPr sz="2400">
              <a:latin typeface="Carlito"/>
              <a:cs typeface="Carlito"/>
            </a:endParaRPr>
          </a:p>
          <a:p>
            <a:pPr lvl="2" marL="870585" indent="-17272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871219" algn="l"/>
              </a:tabLst>
            </a:pPr>
            <a:r>
              <a:rPr dirty="0" sz="1500" spc="-5">
                <a:latin typeface="Carlito"/>
                <a:cs typeface="Carlito"/>
              </a:rPr>
              <a:t>The list </a:t>
            </a:r>
            <a:r>
              <a:rPr dirty="0" sz="1500">
                <a:latin typeface="Carlito"/>
                <a:cs typeface="Carlito"/>
              </a:rPr>
              <a:t>mode </a:t>
            </a:r>
            <a:r>
              <a:rPr dirty="0" sz="1500" spc="-5">
                <a:latin typeface="Carlito"/>
                <a:cs typeface="Carlito"/>
              </a:rPr>
              <a:t>displays small icons, </a:t>
            </a:r>
            <a:r>
              <a:rPr dirty="0" sz="1500" spc="-10">
                <a:latin typeface="Carlito"/>
                <a:cs typeface="Carlito"/>
              </a:rPr>
              <a:t>always </a:t>
            </a:r>
            <a:r>
              <a:rPr dirty="0" sz="1500">
                <a:latin typeface="Carlito"/>
                <a:cs typeface="Carlito"/>
              </a:rPr>
              <a:t>in </a:t>
            </a:r>
            <a:r>
              <a:rPr dirty="0" sz="1500" spc="-5">
                <a:latin typeface="Carlito"/>
                <a:cs typeface="Carlito"/>
              </a:rPr>
              <a:t>one</a:t>
            </a:r>
            <a:r>
              <a:rPr dirty="0" sz="1500" spc="-7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column</a:t>
            </a:r>
            <a:endParaRPr sz="15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20" b="1">
                <a:solidFill>
                  <a:srgbClr val="FFFF00"/>
                </a:solidFill>
                <a:latin typeface="Carlito"/>
                <a:cs typeface="Carlito"/>
              </a:rPr>
              <a:t>View.Details</a:t>
            </a:r>
            <a:endParaRPr sz="2400">
              <a:latin typeface="Carlito"/>
              <a:cs typeface="Carlito"/>
            </a:endParaRPr>
          </a:p>
          <a:p>
            <a:pPr lvl="2" marL="870585" indent="-17272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871219" algn="l"/>
              </a:tabLst>
            </a:pPr>
            <a:r>
              <a:rPr dirty="0" sz="1500" spc="-5">
                <a:latin typeface="Carlito"/>
                <a:cs typeface="Carlito"/>
              </a:rPr>
              <a:t>The report </a:t>
            </a:r>
            <a:r>
              <a:rPr dirty="0" sz="1500">
                <a:latin typeface="Carlito"/>
                <a:cs typeface="Carlito"/>
              </a:rPr>
              <a:t>mode </a:t>
            </a:r>
            <a:r>
              <a:rPr dirty="0" sz="1500" spc="-5">
                <a:latin typeface="Carlito"/>
                <a:cs typeface="Carlito"/>
              </a:rPr>
              <a:t>(also called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10">
                <a:latin typeface="Carlito"/>
                <a:cs typeface="Carlito"/>
              </a:rPr>
              <a:t>details </a:t>
            </a:r>
            <a:r>
              <a:rPr dirty="0" sz="1500">
                <a:latin typeface="Carlito"/>
                <a:cs typeface="Carlito"/>
              </a:rPr>
              <a:t>mode) </a:t>
            </a:r>
            <a:r>
              <a:rPr dirty="0" sz="1500" spc="-5">
                <a:latin typeface="Carlito"/>
                <a:cs typeface="Carlito"/>
              </a:rPr>
              <a:t>displays items </a:t>
            </a:r>
            <a:r>
              <a:rPr dirty="0" sz="1500">
                <a:latin typeface="Carlito"/>
                <a:cs typeface="Carlito"/>
              </a:rPr>
              <a:t>in multiple</a:t>
            </a:r>
            <a:r>
              <a:rPr dirty="0" sz="1500" spc="-3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columns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578865"/>
            <a:ext cx="13481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>
                <a:latin typeface="Trebuchet MS"/>
                <a:cs typeface="Trebuchet MS"/>
              </a:rPr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201928"/>
            <a:ext cx="8121650" cy="342201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0" b="1">
                <a:solidFill>
                  <a:srgbClr val="FFFF00"/>
                </a:solidFill>
                <a:latin typeface="Carlito"/>
                <a:cs typeface="Carlito"/>
              </a:rPr>
              <a:t>ListItems </a:t>
            </a:r>
            <a:r>
              <a:rPr dirty="0" sz="2400">
                <a:latin typeface="Carlito"/>
                <a:cs typeface="Carlito"/>
              </a:rPr>
              <a:t>:which </a:t>
            </a:r>
            <a:r>
              <a:rPr dirty="0" sz="2400" spc="-10">
                <a:latin typeface="Carlito"/>
                <a:cs typeface="Carlito"/>
              </a:rPr>
              <a:t>contains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items </a:t>
            </a:r>
            <a:r>
              <a:rPr dirty="0" sz="2400" spc="-15">
                <a:latin typeface="Carlito"/>
                <a:cs typeface="Carlito"/>
              </a:rPr>
              <a:t>displayed </a:t>
            </a:r>
            <a:r>
              <a:rPr dirty="0" sz="2400" spc="-10">
                <a:latin typeface="Carlito"/>
                <a:cs typeface="Carlito"/>
              </a:rPr>
              <a:t>by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control.</a:t>
            </a:r>
            <a:endParaRPr sz="2400">
              <a:latin typeface="Carlito"/>
              <a:cs typeface="Carlito"/>
            </a:endParaRPr>
          </a:p>
          <a:p>
            <a:pPr marL="184785" marR="667385" indent="-172720">
              <a:lnSpc>
                <a:spcPts val="2590"/>
              </a:lnSpc>
              <a:spcBef>
                <a:spcPts val="12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0" b="1">
                <a:solidFill>
                  <a:srgbClr val="FFFF00"/>
                </a:solidFill>
                <a:latin typeface="Carlito"/>
                <a:cs typeface="Carlito"/>
              </a:rPr>
              <a:t>SelectedItems </a:t>
            </a:r>
            <a:r>
              <a:rPr dirty="0" sz="2400" b="1">
                <a:solidFill>
                  <a:srgbClr val="FFFF00"/>
                </a:solidFill>
                <a:latin typeface="Carlito"/>
                <a:cs typeface="Carlito"/>
              </a:rPr>
              <a:t>: </a:t>
            </a:r>
            <a:r>
              <a:rPr dirty="0" sz="2400" spc="-10">
                <a:latin typeface="Carlito"/>
                <a:cs typeface="Carlito"/>
              </a:rPr>
              <a:t>contains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10">
                <a:latin typeface="Carlito"/>
                <a:cs typeface="Carlito"/>
              </a:rPr>
              <a:t>collection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items currently  </a:t>
            </a:r>
            <a:r>
              <a:rPr dirty="0" sz="2400" spc="-5">
                <a:latin typeface="Carlito"/>
                <a:cs typeface="Carlito"/>
              </a:rPr>
              <a:t>selected </a:t>
            </a:r>
            <a:r>
              <a:rPr dirty="0" sz="2400">
                <a:latin typeface="Carlito"/>
                <a:cs typeface="Carlito"/>
              </a:rPr>
              <a:t>in the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control.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ts val="2735"/>
              </a:lnSpc>
              <a:spcBef>
                <a:spcPts val="880"/>
              </a:spcBef>
              <a:buFont typeface="Arial"/>
              <a:buChar char="•"/>
              <a:tabLst>
                <a:tab pos="185420" algn="l"/>
                <a:tab pos="1768475" algn="l"/>
              </a:tabLst>
            </a:pPr>
            <a:r>
              <a:rPr dirty="0" sz="2400" spc="-5" b="1">
                <a:solidFill>
                  <a:srgbClr val="FFFF00"/>
                </a:solidFill>
                <a:latin typeface="Carlito"/>
                <a:cs typeface="Carlito"/>
              </a:rPr>
              <a:t>MultiSelect	</a:t>
            </a:r>
            <a:r>
              <a:rPr dirty="0" sz="2400" b="1">
                <a:solidFill>
                  <a:srgbClr val="FFFF00"/>
                </a:solidFill>
                <a:latin typeface="Carlito"/>
                <a:cs typeface="Carlito"/>
              </a:rPr>
              <a:t>: </a:t>
            </a:r>
            <a:r>
              <a:rPr dirty="0" sz="2400" spc="-5">
                <a:latin typeface="Carlito"/>
                <a:cs typeface="Carlito"/>
              </a:rPr>
              <a:t>The user </a:t>
            </a:r>
            <a:r>
              <a:rPr dirty="0" sz="2400" spc="-10">
                <a:latin typeface="Carlito"/>
                <a:cs typeface="Carlito"/>
              </a:rPr>
              <a:t>can </a:t>
            </a:r>
            <a:r>
              <a:rPr dirty="0" sz="2400" spc="-5">
                <a:latin typeface="Carlito"/>
                <a:cs typeface="Carlito"/>
              </a:rPr>
              <a:t>select </a:t>
            </a:r>
            <a:r>
              <a:rPr dirty="0" sz="2400">
                <a:latin typeface="Carlito"/>
                <a:cs typeface="Carlito"/>
              </a:rPr>
              <a:t>multiple </a:t>
            </a:r>
            <a:r>
              <a:rPr dirty="0" sz="2400" spc="-5">
                <a:latin typeface="Carlito"/>
                <a:cs typeface="Carlito"/>
              </a:rPr>
              <a:t>items </a:t>
            </a:r>
            <a:r>
              <a:rPr dirty="0" sz="2400">
                <a:latin typeface="Carlito"/>
                <a:cs typeface="Carlito"/>
              </a:rPr>
              <a:t>if</a:t>
            </a:r>
            <a:r>
              <a:rPr dirty="0" sz="2400" spc="-5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84785">
              <a:lnSpc>
                <a:spcPts val="2735"/>
              </a:lnSpc>
            </a:pPr>
            <a:r>
              <a:rPr dirty="0" sz="2400" spc="-5" b="1">
                <a:latin typeface="Carlito"/>
                <a:cs typeface="Carlito"/>
              </a:rPr>
              <a:t>MultiSelect </a:t>
            </a:r>
            <a:r>
              <a:rPr dirty="0" sz="2400" spc="-10">
                <a:latin typeface="Carlito"/>
                <a:cs typeface="Carlito"/>
              </a:rPr>
              <a:t>property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5">
                <a:latin typeface="Carlito"/>
                <a:cs typeface="Carlito"/>
              </a:rPr>
              <a:t>set </a:t>
            </a:r>
            <a:r>
              <a:rPr dirty="0" sz="2400" spc="-15">
                <a:latin typeface="Carlito"/>
                <a:cs typeface="Carlito"/>
              </a:rPr>
              <a:t>to</a:t>
            </a:r>
            <a:r>
              <a:rPr dirty="0" sz="2400" spc="-10">
                <a:latin typeface="Carlito"/>
                <a:cs typeface="Carlito"/>
              </a:rPr>
              <a:t> </a:t>
            </a:r>
            <a:r>
              <a:rPr dirty="0" sz="2400" spc="-30" b="1">
                <a:latin typeface="Carlito"/>
                <a:cs typeface="Carlito"/>
              </a:rPr>
              <a:t>True.</a:t>
            </a:r>
            <a:endParaRPr sz="2400">
              <a:latin typeface="Carlito"/>
              <a:cs typeface="Carlito"/>
            </a:endParaRPr>
          </a:p>
          <a:p>
            <a:pPr marL="184785" marR="5080" indent="-172720">
              <a:lnSpc>
                <a:spcPts val="2590"/>
              </a:lnSpc>
              <a:spcBef>
                <a:spcPts val="12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5" b="1">
                <a:solidFill>
                  <a:srgbClr val="FFFF00"/>
                </a:solidFill>
                <a:latin typeface="Carlito"/>
                <a:cs typeface="Carlito"/>
              </a:rPr>
              <a:t>CheckBoxes </a:t>
            </a:r>
            <a:r>
              <a:rPr dirty="0" sz="2400" spc="-10" b="1">
                <a:solidFill>
                  <a:srgbClr val="FFFF00"/>
                </a:solidFill>
                <a:latin typeface="Carlito"/>
                <a:cs typeface="Carlito"/>
              </a:rPr>
              <a:t>:</a:t>
            </a:r>
            <a:r>
              <a:rPr dirty="0" sz="2400" spc="-10">
                <a:latin typeface="Carlito"/>
                <a:cs typeface="Carlito"/>
              </a:rPr>
              <a:t>list views can </a:t>
            </a:r>
            <a:r>
              <a:rPr dirty="0" sz="2400" spc="-15">
                <a:latin typeface="Carlito"/>
                <a:cs typeface="Carlito"/>
              </a:rPr>
              <a:t>display checkboxes </a:t>
            </a:r>
            <a:r>
              <a:rPr dirty="0" sz="2400" spc="-10">
                <a:latin typeface="Carlito"/>
                <a:cs typeface="Carlito"/>
              </a:rPr>
              <a:t>next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items,  </a:t>
            </a:r>
            <a:r>
              <a:rPr dirty="0" sz="2400">
                <a:latin typeface="Carlito"/>
                <a:cs typeface="Carlito"/>
              </a:rPr>
              <a:t>if the </a:t>
            </a:r>
            <a:r>
              <a:rPr dirty="0" sz="2400" spc="-15" b="1">
                <a:latin typeface="Carlito"/>
                <a:cs typeface="Carlito"/>
              </a:rPr>
              <a:t>CheckBoxes </a:t>
            </a:r>
            <a:r>
              <a:rPr dirty="0" sz="2400" spc="-10">
                <a:latin typeface="Carlito"/>
                <a:cs typeface="Carlito"/>
              </a:rPr>
              <a:t>property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10">
                <a:latin typeface="Carlito"/>
                <a:cs typeface="Carlito"/>
              </a:rPr>
              <a:t>set </a:t>
            </a:r>
            <a:r>
              <a:rPr dirty="0" sz="2400" spc="-15">
                <a:latin typeface="Carlito"/>
                <a:cs typeface="Carlito"/>
              </a:rPr>
              <a:t>to</a:t>
            </a:r>
            <a:r>
              <a:rPr dirty="0" sz="2400" spc="-20">
                <a:latin typeface="Carlito"/>
                <a:cs typeface="Carlito"/>
              </a:rPr>
              <a:t> </a:t>
            </a:r>
            <a:r>
              <a:rPr dirty="0" sz="2400" spc="-30" b="1">
                <a:latin typeface="Carlito"/>
                <a:cs typeface="Carlito"/>
              </a:rPr>
              <a:t>True</a:t>
            </a:r>
            <a:r>
              <a:rPr dirty="0" sz="2400" spc="-3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 b="1">
                <a:solidFill>
                  <a:srgbClr val="FFFF00"/>
                </a:solidFill>
                <a:latin typeface="Carlito"/>
                <a:cs typeface="Carlito"/>
              </a:rPr>
              <a:t>Sorting: </a:t>
            </a:r>
            <a:r>
              <a:rPr dirty="0" sz="2400" spc="-5">
                <a:latin typeface="Carlito"/>
                <a:cs typeface="Carlito"/>
              </a:rPr>
              <a:t>Sort </a:t>
            </a:r>
            <a:r>
              <a:rPr dirty="0" sz="2400" spc="-10">
                <a:latin typeface="Carlito"/>
                <a:cs typeface="Carlito"/>
              </a:rPr>
              <a:t>Item </a:t>
            </a:r>
            <a:r>
              <a:rPr dirty="0" sz="2400">
                <a:latin typeface="Carlito"/>
                <a:cs typeface="Carlito"/>
              </a:rPr>
              <a:t>in</a:t>
            </a:r>
            <a:r>
              <a:rPr dirty="0" sz="2400" spc="-3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listbox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578865"/>
            <a:ext cx="13481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>
                <a:latin typeface="Trebuchet MS"/>
                <a:cs typeface="Trebuchet MS"/>
              </a:rPr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317752"/>
            <a:ext cx="8106409" cy="28238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69469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0" b="1">
                <a:solidFill>
                  <a:srgbClr val="FFFF00"/>
                </a:solidFill>
                <a:latin typeface="Carlito"/>
                <a:cs typeface="Carlito"/>
              </a:rPr>
              <a:t>Activation </a:t>
            </a:r>
            <a:r>
              <a:rPr dirty="0" sz="2400" spc="-10">
                <a:latin typeface="Carlito"/>
                <a:cs typeface="Carlito"/>
              </a:rPr>
              <a:t>property </a:t>
            </a:r>
            <a:r>
              <a:rPr dirty="0" sz="2400" spc="-5">
                <a:latin typeface="Carlito"/>
                <a:cs typeface="Carlito"/>
              </a:rPr>
              <a:t>sets </a:t>
            </a:r>
            <a:r>
              <a:rPr dirty="0" sz="2400" spc="-10">
                <a:latin typeface="Carlito"/>
                <a:cs typeface="Carlito"/>
              </a:rPr>
              <a:t>what </a:t>
            </a:r>
            <a:r>
              <a:rPr dirty="0" sz="2400">
                <a:latin typeface="Carlito"/>
                <a:cs typeface="Carlito"/>
              </a:rPr>
              <a:t>action the </a:t>
            </a:r>
            <a:r>
              <a:rPr dirty="0" sz="2400" spc="-5">
                <a:latin typeface="Carlito"/>
                <a:cs typeface="Carlito"/>
              </a:rPr>
              <a:t>user </a:t>
            </a:r>
            <a:r>
              <a:rPr dirty="0" sz="2400" spc="-10">
                <a:latin typeface="Carlito"/>
                <a:cs typeface="Carlito"/>
              </a:rPr>
              <a:t>must </a:t>
            </a:r>
            <a:r>
              <a:rPr dirty="0" sz="2400" spc="-25">
                <a:latin typeface="Carlito"/>
                <a:cs typeface="Carlito"/>
              </a:rPr>
              <a:t>take </a:t>
            </a:r>
            <a:r>
              <a:rPr dirty="0" sz="2400" spc="-15">
                <a:latin typeface="Carlito"/>
                <a:cs typeface="Carlito"/>
              </a:rPr>
              <a:t>to  activate </a:t>
            </a:r>
            <a:r>
              <a:rPr dirty="0" sz="2400">
                <a:latin typeface="Carlito"/>
                <a:cs typeface="Carlito"/>
              </a:rPr>
              <a:t>an </a:t>
            </a:r>
            <a:r>
              <a:rPr dirty="0" sz="2400" spc="-10">
                <a:latin typeface="Carlito"/>
                <a:cs typeface="Carlito"/>
              </a:rPr>
              <a:t>item </a:t>
            </a:r>
            <a:r>
              <a:rPr dirty="0" sz="2400">
                <a:latin typeface="Carlito"/>
                <a:cs typeface="Carlito"/>
              </a:rPr>
              <a:t>in the</a:t>
            </a:r>
            <a:r>
              <a:rPr dirty="0" sz="2400" spc="-15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list: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875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5" b="1">
                <a:solidFill>
                  <a:srgbClr val="FFFF00"/>
                </a:solidFill>
                <a:latin typeface="Carlito"/>
                <a:cs typeface="Carlito"/>
              </a:rPr>
              <a:t>OneClick </a:t>
            </a:r>
            <a:r>
              <a:rPr dirty="0" sz="2400" spc="-10">
                <a:latin typeface="Carlito"/>
                <a:cs typeface="Carlito"/>
              </a:rPr>
              <a:t>requires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single </a:t>
            </a:r>
            <a:r>
              <a:rPr dirty="0" sz="2400">
                <a:latin typeface="Carlito"/>
                <a:cs typeface="Carlito"/>
              </a:rPr>
              <a:t>click </a:t>
            </a:r>
            <a:r>
              <a:rPr dirty="0" sz="2400" spc="-15">
                <a:latin typeface="Carlito"/>
                <a:cs typeface="Carlito"/>
              </a:rPr>
              <a:t>to activate </a:t>
            </a:r>
            <a:r>
              <a:rPr dirty="0" sz="2400">
                <a:latin typeface="Carlito"/>
                <a:cs typeface="Carlito"/>
              </a:rPr>
              <a:t>the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item.</a:t>
            </a:r>
            <a:endParaRPr sz="2400">
              <a:latin typeface="Carlito"/>
              <a:cs typeface="Carlito"/>
            </a:endParaRPr>
          </a:p>
          <a:p>
            <a:pPr lvl="1" marL="527685" marR="698500" indent="-172720">
              <a:lnSpc>
                <a:spcPts val="2590"/>
              </a:lnSpc>
              <a:spcBef>
                <a:spcPts val="1245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15" b="1">
                <a:solidFill>
                  <a:srgbClr val="FFFF00"/>
                </a:solidFill>
                <a:latin typeface="Carlito"/>
                <a:cs typeface="Carlito"/>
              </a:rPr>
              <a:t>TwoClick </a:t>
            </a:r>
            <a:r>
              <a:rPr dirty="0" sz="2400" spc="-10">
                <a:latin typeface="Carlito"/>
                <a:cs typeface="Carlito"/>
              </a:rPr>
              <a:t>requires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user </a:t>
            </a:r>
            <a:r>
              <a:rPr dirty="0" sz="2400" spc="-10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double-click (a single </a:t>
            </a:r>
            <a:r>
              <a:rPr dirty="0" sz="2400">
                <a:latin typeface="Carlito"/>
                <a:cs typeface="Carlito"/>
              </a:rPr>
              <a:t>click  </a:t>
            </a:r>
            <a:r>
              <a:rPr dirty="0" sz="2400" spc="-5">
                <a:latin typeface="Carlito"/>
                <a:cs typeface="Carlito"/>
              </a:rPr>
              <a:t>changes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color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item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text).</a:t>
            </a:r>
            <a:endParaRPr sz="2400">
              <a:latin typeface="Carlito"/>
              <a:cs typeface="Carlito"/>
            </a:endParaRPr>
          </a:p>
          <a:p>
            <a:pPr lvl="1" marL="527685" marR="5080" indent="-172720">
              <a:lnSpc>
                <a:spcPts val="2590"/>
              </a:lnSpc>
              <a:spcBef>
                <a:spcPts val="1205"/>
              </a:spcBef>
              <a:buClr>
                <a:srgbClr val="FFFF00"/>
              </a:buClr>
              <a:buFont typeface="Arial"/>
              <a:buChar char="•"/>
              <a:tabLst>
                <a:tab pos="596265" algn="l"/>
                <a:tab pos="596900" algn="l"/>
              </a:tabLst>
            </a:pPr>
            <a:r>
              <a:rPr dirty="0"/>
              <a:t>	</a:t>
            </a:r>
            <a:r>
              <a:rPr dirty="0" sz="2400" spc="-10" b="1">
                <a:solidFill>
                  <a:srgbClr val="FFFF00"/>
                </a:solidFill>
                <a:latin typeface="Carlito"/>
                <a:cs typeface="Carlito"/>
              </a:rPr>
              <a:t>Standard </a:t>
            </a:r>
            <a:r>
              <a:rPr dirty="0" sz="2400" spc="-10">
                <a:latin typeface="Carlito"/>
                <a:cs typeface="Carlito"/>
              </a:rPr>
              <a:t>requires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user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5">
                <a:latin typeface="Carlito"/>
                <a:cs typeface="Carlito"/>
              </a:rPr>
              <a:t>double-click </a:t>
            </a:r>
            <a:r>
              <a:rPr dirty="0" sz="2400" spc="-15">
                <a:latin typeface="Carlito"/>
                <a:cs typeface="Carlito"/>
              </a:rPr>
              <a:t>to activate </a:t>
            </a:r>
            <a:r>
              <a:rPr dirty="0" sz="2400">
                <a:latin typeface="Carlito"/>
                <a:cs typeface="Carlito"/>
              </a:rPr>
              <a:t>an  </a:t>
            </a:r>
            <a:r>
              <a:rPr dirty="0" sz="2400" spc="-10">
                <a:latin typeface="Carlito"/>
                <a:cs typeface="Carlito"/>
              </a:rPr>
              <a:t>item </a:t>
            </a:r>
            <a:r>
              <a:rPr dirty="0" sz="2400" spc="-5">
                <a:latin typeface="Carlito"/>
                <a:cs typeface="Carlito"/>
              </a:rPr>
              <a:t>(but </a:t>
            </a:r>
            <a:r>
              <a:rPr dirty="0" sz="2400">
                <a:latin typeface="Carlito"/>
                <a:cs typeface="Carlito"/>
              </a:rPr>
              <a:t>in </a:t>
            </a:r>
            <a:r>
              <a:rPr dirty="0" sz="2400" spc="-5">
                <a:latin typeface="Carlito"/>
                <a:cs typeface="Carlito"/>
              </a:rPr>
              <a:t>this case,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item </a:t>
            </a:r>
            <a:r>
              <a:rPr dirty="0" sz="2400" spc="-5">
                <a:latin typeface="Carlito"/>
                <a:cs typeface="Carlito"/>
              </a:rPr>
              <a:t>does </a:t>
            </a:r>
            <a:r>
              <a:rPr dirty="0" sz="2400" spc="-10">
                <a:latin typeface="Carlito"/>
                <a:cs typeface="Carlito"/>
              </a:rPr>
              <a:t>not </a:t>
            </a:r>
            <a:r>
              <a:rPr dirty="0" sz="2400" spc="-5">
                <a:latin typeface="Carlito"/>
                <a:cs typeface="Carlito"/>
              </a:rPr>
              <a:t>change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appearance).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578865"/>
            <a:ext cx="3107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latin typeface="Trebuchet MS"/>
                <a:cs typeface="Trebuchet MS"/>
              </a:rPr>
              <a:t>Methods </a:t>
            </a:r>
            <a:r>
              <a:rPr dirty="0" spc="-135">
                <a:latin typeface="Trebuchet MS"/>
                <a:cs typeface="Trebuchet MS"/>
              </a:rPr>
              <a:t>of</a:t>
            </a:r>
            <a:r>
              <a:rPr dirty="0" spc="-450">
                <a:latin typeface="Trebuchet MS"/>
                <a:cs typeface="Trebuchet MS"/>
              </a:rPr>
              <a:t> </a:t>
            </a:r>
            <a:r>
              <a:rPr dirty="0" spc="-175">
                <a:latin typeface="Trebuchet MS"/>
                <a:cs typeface="Trebuchet MS"/>
              </a:rPr>
              <a:t>Listview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196" y="1406397"/>
          <a:ext cx="8156575" cy="411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075"/>
                <a:gridCol w="6139180"/>
              </a:tblGrid>
              <a:tr h="4772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>
                          <a:latin typeface="Carlito"/>
                          <a:cs typeface="Carlito"/>
                        </a:rPr>
                        <a:t>ArrangeIcons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0">
                          <a:latin typeface="Carlito"/>
                          <a:cs typeface="Carlito"/>
                        </a:rPr>
                        <a:t>Arranges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displayed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items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in </a:t>
                      </a:r>
                      <a:r>
                        <a:rPr dirty="0" sz="2400" spc="-15">
                          <a:latin typeface="Carlito"/>
                          <a:cs typeface="Carlito"/>
                        </a:rPr>
                        <a:t>Large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Icon</a:t>
                      </a:r>
                      <a:r>
                        <a:rPr dirty="0" sz="24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or</a:t>
                      </a:r>
                      <a:endParaRPr sz="24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Small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Icon</a:t>
                      </a:r>
                      <a:r>
                        <a:rPr dirty="0" sz="2400" spc="-35">
                          <a:latin typeface="Carlito"/>
                          <a:cs typeface="Carlito"/>
                        </a:rPr>
                        <a:t> view.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72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BeginUpdate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latin typeface="Carlito"/>
                          <a:cs typeface="Carlito"/>
                        </a:rPr>
                        <a:t>Stops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list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view </a:t>
                      </a:r>
                      <a:r>
                        <a:rPr dirty="0" sz="2400" spc="-15">
                          <a:latin typeface="Carlito"/>
                          <a:cs typeface="Carlito"/>
                        </a:rPr>
                        <a:t>from</a:t>
                      </a:r>
                      <a:r>
                        <a:rPr dirty="0" sz="24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redrawing.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771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Clear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dirty="0" sz="2400" spc="-15">
                          <a:latin typeface="Carlito"/>
                          <a:cs typeface="Carlito"/>
                        </a:rPr>
                        <a:t>Removes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all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items </a:t>
                      </a:r>
                      <a:r>
                        <a:rPr dirty="0" sz="2400" spc="-15"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list</a:t>
                      </a:r>
                      <a:r>
                        <a:rPr dirty="0" sz="24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35">
                          <a:latin typeface="Carlito"/>
                          <a:cs typeface="Carlito"/>
                        </a:rPr>
                        <a:t>view.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72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>
                          <a:latin typeface="Carlito"/>
                          <a:cs typeface="Carlito"/>
                        </a:rPr>
                        <a:t>EndUpdate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>
                          <a:latin typeface="Carlito"/>
                          <a:cs typeface="Carlito"/>
                        </a:rPr>
                        <a:t>Allows redrawing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list</a:t>
                      </a:r>
                      <a:r>
                        <a:rPr dirty="0" sz="2400" spc="-35">
                          <a:latin typeface="Carlito"/>
                          <a:cs typeface="Carlito"/>
                        </a:rPr>
                        <a:t> view.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7726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EnsureVisible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5">
                          <a:latin typeface="Carlito"/>
                          <a:cs typeface="Carlito"/>
                        </a:rPr>
                        <a:t>Makes sure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that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an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item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4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400" spc="-5">
                          <a:latin typeface="Carlito"/>
                          <a:cs typeface="Carlito"/>
                        </a:rPr>
                        <a:t>visible.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10">
                          <a:latin typeface="Carlito"/>
                          <a:cs typeface="Carlito"/>
                        </a:rPr>
                        <a:t>GetItemAt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4102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24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item corresponding </a:t>
                      </a:r>
                      <a:r>
                        <a:rPr dirty="0" sz="2400" spc="-1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24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400" spc="-10">
                          <a:latin typeface="Carlito"/>
                          <a:cs typeface="Carlito"/>
                        </a:rPr>
                        <a:t>given </a:t>
                      </a:r>
                      <a:r>
                        <a:rPr dirty="0" sz="2400" spc="-60">
                          <a:latin typeface="Carlito"/>
                          <a:cs typeface="Carlito"/>
                        </a:rPr>
                        <a:t>X,Y  </a:t>
                      </a:r>
                      <a:r>
                        <a:rPr dirty="0" sz="2400" spc="-15">
                          <a:latin typeface="Carlito"/>
                          <a:cs typeface="Carlito"/>
                        </a:rPr>
                        <a:t>coordinate.</a:t>
                      </a:r>
                      <a:endParaRPr sz="2400">
                        <a:latin typeface="Carlito"/>
                        <a:cs typeface="Carlito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578865"/>
            <a:ext cx="10255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0">
                <a:latin typeface="Trebuchet MS"/>
                <a:cs typeface="Trebuchet MS"/>
              </a:rPr>
              <a:t>E</a:t>
            </a:r>
            <a:r>
              <a:rPr dirty="0" spc="-175">
                <a:latin typeface="Trebuchet MS"/>
                <a:cs typeface="Trebuchet MS"/>
              </a:rPr>
              <a:t>v</a:t>
            </a:r>
            <a:r>
              <a:rPr dirty="0" spc="-125">
                <a:latin typeface="Trebuchet MS"/>
                <a:cs typeface="Trebuchet MS"/>
              </a:rPr>
              <a:t>e</a:t>
            </a:r>
            <a:r>
              <a:rPr dirty="0" spc="-140">
                <a:latin typeface="Trebuchet MS"/>
                <a:cs typeface="Trebuchet MS"/>
              </a:rPr>
              <a:t>n</a:t>
            </a:r>
            <a:r>
              <a:rPr dirty="0" spc="-130">
                <a:latin typeface="Trebuchet MS"/>
                <a:cs typeface="Trebuchet MS"/>
              </a:rPr>
              <a:t>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5205" y="1622425"/>
          <a:ext cx="7796530" cy="3541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460"/>
                <a:gridCol w="5113020"/>
              </a:tblGrid>
              <a:tr h="504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Events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04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AfterLabelEdit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 label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has been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edited.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04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BeforeLabelEdit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before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label is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changed.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04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ColumnClick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column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clicked.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04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ItemActivate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an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 activated.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504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ItemCheck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an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checked.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04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SelectedIndexChanged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when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selected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index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changes.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578865"/>
            <a:ext cx="3488054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>
                <a:latin typeface="Trebuchet MS"/>
                <a:cs typeface="Trebuchet MS"/>
              </a:rPr>
              <a:t>ListView </a:t>
            </a:r>
            <a:r>
              <a:rPr dirty="0" spc="-155">
                <a:latin typeface="Trebuchet MS"/>
                <a:cs typeface="Trebuchet MS"/>
              </a:rPr>
              <a:t>Item</a:t>
            </a:r>
            <a:r>
              <a:rPr dirty="0" spc="-320">
                <a:latin typeface="Trebuchet MS"/>
                <a:cs typeface="Trebuchet MS"/>
              </a:rPr>
              <a:t> </a:t>
            </a:r>
            <a:r>
              <a:rPr dirty="0" spc="-155">
                <a:latin typeface="Trebuchet MS"/>
                <a:cs typeface="Trebuchet MS"/>
              </a:rPr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1245870"/>
            <a:ext cx="8209915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508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arlito"/>
                <a:cs typeface="Carlito"/>
              </a:rPr>
              <a:t>The items </a:t>
            </a:r>
            <a:r>
              <a:rPr dirty="0" sz="2400">
                <a:latin typeface="Carlito"/>
                <a:cs typeface="Carlito"/>
              </a:rPr>
              <a:t>in a </a:t>
            </a:r>
            <a:r>
              <a:rPr dirty="0" sz="2400" spc="-10">
                <a:latin typeface="Carlito"/>
                <a:cs typeface="Carlito"/>
              </a:rPr>
              <a:t>list </a:t>
            </a:r>
            <a:r>
              <a:rPr dirty="0" sz="2400" spc="-5">
                <a:latin typeface="Carlito"/>
                <a:cs typeface="Carlito"/>
              </a:rPr>
              <a:t>view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objects of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 b="1">
                <a:latin typeface="Carlito"/>
                <a:cs typeface="Carlito"/>
              </a:rPr>
              <a:t>ListViewItem </a:t>
            </a:r>
            <a:r>
              <a:rPr dirty="0" sz="2400" spc="-5">
                <a:latin typeface="Carlito"/>
                <a:cs typeface="Carlito"/>
              </a:rPr>
              <a:t>class, </a:t>
            </a:r>
            <a:r>
              <a:rPr dirty="0" sz="2400">
                <a:latin typeface="Carlito"/>
                <a:cs typeface="Carlito"/>
              </a:rPr>
              <a:t>and  the </a:t>
            </a:r>
            <a:r>
              <a:rPr dirty="0" sz="2400" spc="-10">
                <a:latin typeface="Carlito"/>
                <a:cs typeface="Carlito"/>
              </a:rPr>
              <a:t>collection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those </a:t>
            </a:r>
            <a:r>
              <a:rPr dirty="0" sz="2400" spc="-5">
                <a:latin typeface="Carlito"/>
                <a:cs typeface="Carlito"/>
              </a:rPr>
              <a:t>items </a:t>
            </a:r>
            <a:r>
              <a:rPr dirty="0" sz="2400">
                <a:latin typeface="Carlito"/>
                <a:cs typeface="Carlito"/>
              </a:rPr>
              <a:t>is </a:t>
            </a:r>
            <a:r>
              <a:rPr dirty="0" sz="2400" spc="-20">
                <a:latin typeface="Carlito"/>
                <a:cs typeface="Carlito"/>
              </a:rPr>
              <a:t>stored </a:t>
            </a:r>
            <a:r>
              <a:rPr dirty="0" sz="2400">
                <a:latin typeface="Carlito"/>
                <a:cs typeface="Carlito"/>
              </a:rPr>
              <a:t>in the </a:t>
            </a:r>
            <a:r>
              <a:rPr dirty="0" sz="2400" spc="-10">
                <a:latin typeface="Carlito"/>
                <a:cs typeface="Carlito"/>
              </a:rPr>
              <a:t>list </a:t>
            </a:r>
            <a:r>
              <a:rPr dirty="0" sz="2400" spc="-5">
                <a:latin typeface="Carlito"/>
                <a:cs typeface="Carlito"/>
              </a:rPr>
              <a:t>view's </a:t>
            </a:r>
            <a:r>
              <a:rPr dirty="0" sz="2400" spc="-10" b="1">
                <a:latin typeface="Carlito"/>
                <a:cs typeface="Carlito"/>
              </a:rPr>
              <a:t>Items  </a:t>
            </a:r>
            <a:r>
              <a:rPr dirty="0" sz="2400" spc="-25">
                <a:latin typeface="Carlito"/>
                <a:cs typeface="Carlito"/>
              </a:rPr>
              <a:t>property.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5205" y="2702560"/>
          <a:ext cx="8084184" cy="3469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/>
                <a:gridCol w="6697345"/>
              </a:tblGrid>
              <a:tr h="4320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4320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Bounds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bounding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rectangle 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an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item,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including its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 subitems.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Checked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30">
                          <a:latin typeface="Carlito"/>
                          <a:cs typeface="Carlito"/>
                        </a:rPr>
                        <a:t>True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if 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checked, False</a:t>
                      </a:r>
                      <a:r>
                        <a:rPr dirty="0" sz="2000" spc="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otherwise.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20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Index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index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in 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list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view 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2000" spc="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ListView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list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view that contains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this</a:t>
                      </a:r>
                      <a:r>
                        <a:rPr dirty="0" sz="2000" spc="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205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Selected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Gets/sets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if 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item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selected.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32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SubItems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collection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subitems 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this</a:t>
                      </a:r>
                      <a:r>
                        <a:rPr dirty="0" sz="2000" spc="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320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60">
                          <a:latin typeface="Carlito"/>
                          <a:cs typeface="Carlito"/>
                        </a:rPr>
                        <a:t>Text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text for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this</a:t>
                      </a:r>
                      <a:r>
                        <a:rPr dirty="0" sz="2000" spc="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item.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84657"/>
            <a:ext cx="2806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95">
                <a:latin typeface="Trebuchet MS"/>
                <a:cs typeface="Trebuchet MS"/>
              </a:rPr>
              <a:t>Rich </a:t>
            </a:r>
            <a:r>
              <a:rPr dirty="0" sz="3600" spc="-365">
                <a:latin typeface="Trebuchet MS"/>
                <a:cs typeface="Trebuchet MS"/>
              </a:rPr>
              <a:t>Text</a:t>
            </a:r>
            <a:r>
              <a:rPr dirty="0" sz="3600" spc="-425">
                <a:latin typeface="Trebuchet MS"/>
                <a:cs typeface="Trebuchet MS"/>
              </a:rPr>
              <a:t> </a:t>
            </a:r>
            <a:r>
              <a:rPr dirty="0" sz="3600" spc="-180">
                <a:latin typeface="Trebuchet MS"/>
                <a:cs typeface="Trebuchet MS"/>
              </a:rPr>
              <a:t>Boxes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500885"/>
            <a:ext cx="7771765" cy="14814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785" marR="5080" indent="-1727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30">
                <a:latin typeface="Carlito"/>
                <a:cs typeface="Carlito"/>
              </a:rPr>
              <a:t>RichTextBoxes </a:t>
            </a:r>
            <a:r>
              <a:rPr dirty="0" sz="2400" spc="-15">
                <a:latin typeface="Carlito"/>
                <a:cs typeface="Carlito"/>
              </a:rPr>
              <a:t>are </a:t>
            </a:r>
            <a:r>
              <a:rPr dirty="0" sz="2400" spc="-5">
                <a:latin typeface="Carlito"/>
                <a:cs typeface="Carlito"/>
              </a:rPr>
              <a:t>similar </a:t>
            </a:r>
            <a:r>
              <a:rPr dirty="0" sz="2400" spc="-15">
                <a:latin typeface="Carlito"/>
                <a:cs typeface="Carlito"/>
              </a:rPr>
              <a:t>to </a:t>
            </a:r>
            <a:r>
              <a:rPr dirty="0" sz="2400" spc="-45">
                <a:latin typeface="Carlito"/>
                <a:cs typeface="Carlito"/>
              </a:rPr>
              <a:t>Textboxes </a:t>
            </a:r>
            <a:r>
              <a:rPr dirty="0" sz="2400" spc="-5">
                <a:latin typeface="Carlito"/>
                <a:cs typeface="Carlito"/>
              </a:rPr>
              <a:t>but they </a:t>
            </a:r>
            <a:r>
              <a:rPr dirty="0" sz="2400" spc="-10">
                <a:latin typeface="Carlito"/>
                <a:cs typeface="Carlito"/>
              </a:rPr>
              <a:t>provide </a:t>
            </a:r>
            <a:r>
              <a:rPr dirty="0" sz="2400" spc="-5">
                <a:latin typeface="Carlito"/>
                <a:cs typeface="Carlito"/>
              </a:rPr>
              <a:t>some  advanced </a:t>
            </a:r>
            <a:r>
              <a:rPr dirty="0" sz="2400" spc="-20">
                <a:latin typeface="Carlito"/>
                <a:cs typeface="Carlito"/>
              </a:rPr>
              <a:t>features </a:t>
            </a:r>
            <a:r>
              <a:rPr dirty="0" sz="2400" spc="-15">
                <a:latin typeface="Carlito"/>
                <a:cs typeface="Carlito"/>
              </a:rPr>
              <a:t>over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5">
                <a:latin typeface="Carlito"/>
                <a:cs typeface="Carlito"/>
              </a:rPr>
              <a:t>standard</a:t>
            </a:r>
            <a:r>
              <a:rPr dirty="0" sz="2400" spc="20">
                <a:latin typeface="Carlito"/>
                <a:cs typeface="Carlito"/>
              </a:rPr>
              <a:t> </a:t>
            </a:r>
            <a:r>
              <a:rPr dirty="0" sz="2400" spc="-40">
                <a:latin typeface="Carlito"/>
                <a:cs typeface="Carlito"/>
              </a:rPr>
              <a:t>Textbox.</a:t>
            </a:r>
            <a:endParaRPr sz="2400">
              <a:latin typeface="Carlito"/>
              <a:cs typeface="Carlito"/>
            </a:endParaRPr>
          </a:p>
          <a:p>
            <a:pPr marL="184785" marR="441959" indent="-172720">
              <a:lnSpc>
                <a:spcPts val="2590"/>
              </a:lnSpc>
              <a:spcBef>
                <a:spcPts val="81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dirty="0"/>
              <a:t>	</a:t>
            </a:r>
            <a:r>
              <a:rPr dirty="0" sz="2400" spc="-30">
                <a:latin typeface="Carlito"/>
                <a:cs typeface="Carlito"/>
              </a:rPr>
              <a:t>RichTextBox </a:t>
            </a:r>
            <a:r>
              <a:rPr dirty="0" sz="2400" spc="-10">
                <a:latin typeface="Carlito"/>
                <a:cs typeface="Carlito"/>
              </a:rPr>
              <a:t>allows </a:t>
            </a:r>
            <a:r>
              <a:rPr dirty="0" sz="2400" spc="-15">
                <a:latin typeface="Carlito"/>
                <a:cs typeface="Carlito"/>
              </a:rPr>
              <a:t>formatting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text, </a:t>
            </a:r>
            <a:r>
              <a:rPr dirty="0" sz="2400" spc="-20">
                <a:latin typeface="Carlito"/>
                <a:cs typeface="Carlito"/>
              </a:rPr>
              <a:t>say </a:t>
            </a:r>
            <a:r>
              <a:rPr dirty="0" sz="2400">
                <a:latin typeface="Carlito"/>
                <a:cs typeface="Carlito"/>
              </a:rPr>
              <a:t>adding </a:t>
            </a:r>
            <a:r>
              <a:rPr dirty="0" sz="2400" spc="-15">
                <a:latin typeface="Carlito"/>
                <a:cs typeface="Carlito"/>
              </a:rPr>
              <a:t>colors,  </a:t>
            </a:r>
            <a:r>
              <a:rPr dirty="0" sz="2400" spc="-10">
                <a:latin typeface="Carlito"/>
                <a:cs typeface="Carlito"/>
              </a:rPr>
              <a:t>displaying </a:t>
            </a:r>
            <a:r>
              <a:rPr dirty="0" sz="2400" spc="-5">
                <a:latin typeface="Carlito"/>
                <a:cs typeface="Carlito"/>
              </a:rPr>
              <a:t>particular </a:t>
            </a:r>
            <a:r>
              <a:rPr dirty="0" sz="2400" spc="-25">
                <a:latin typeface="Carlito"/>
                <a:cs typeface="Carlito"/>
              </a:rPr>
              <a:t>font </a:t>
            </a:r>
            <a:r>
              <a:rPr dirty="0" sz="2400">
                <a:latin typeface="Carlito"/>
                <a:cs typeface="Carlito"/>
              </a:rPr>
              <a:t>types and </a:t>
            </a:r>
            <a:r>
              <a:rPr dirty="0" sz="2400" spc="-5">
                <a:latin typeface="Carlito"/>
                <a:cs typeface="Carlito"/>
              </a:rPr>
              <a:t>so</a:t>
            </a:r>
            <a:r>
              <a:rPr dirty="0" sz="2400" spc="-25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on.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661" y="578865"/>
            <a:ext cx="40138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>
                <a:latin typeface="Trebuchet MS"/>
                <a:cs typeface="Trebuchet MS"/>
              </a:rPr>
              <a:t>Panel </a:t>
            </a:r>
            <a:r>
              <a:rPr dirty="0" spc="-150">
                <a:latin typeface="Trebuchet MS"/>
                <a:cs typeface="Trebuchet MS"/>
              </a:rPr>
              <a:t>Control </a:t>
            </a:r>
            <a:r>
              <a:rPr dirty="0" spc="-110">
                <a:latin typeface="Trebuchet MS"/>
                <a:cs typeface="Trebuchet MS"/>
              </a:rPr>
              <a:t>&amp;</a:t>
            </a:r>
            <a:r>
              <a:rPr dirty="0" spc="-385">
                <a:latin typeface="Trebuchet MS"/>
                <a:cs typeface="Trebuchet MS"/>
              </a:rPr>
              <a:t> </a:t>
            </a:r>
            <a:r>
              <a:rPr dirty="0" spc="-135">
                <a:latin typeface="Trebuchet MS"/>
                <a:cs typeface="Trebuchet MS"/>
              </a:rPr>
              <a:t>GroupBox</a:t>
            </a:r>
          </a:p>
        </p:txBody>
      </p:sp>
      <p:sp>
        <p:nvSpPr>
          <p:cNvPr id="3" name="object 3"/>
          <p:cNvSpPr/>
          <p:nvPr/>
        </p:nvSpPr>
        <p:spPr>
          <a:xfrm>
            <a:off x="805745" y="1510855"/>
            <a:ext cx="7425256" cy="2335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8408" y="189064"/>
          <a:ext cx="7568565" cy="217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255"/>
                <a:gridCol w="1301750"/>
                <a:gridCol w="4860925"/>
              </a:tblGrid>
              <a:tr h="562385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DejaVu Sans Mono"/>
                          <a:cs typeface="DejaVu Sans Mono"/>
                        </a:rPr>
                        <a:t>GroupBox</a:t>
                      </a:r>
                      <a:endParaRPr sz="18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27635"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800" spc="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635"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1800" spc="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7635">
                    <a:solidFill>
                      <a:srgbClr val="4D99FF"/>
                    </a:solidFill>
                  </a:tcPr>
                </a:tc>
              </a:tr>
              <a:tr h="412840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800" spc="40" b="1">
                          <a:latin typeface="DejaVu Sans Mono"/>
                          <a:cs typeface="DejaVu Sans Mono"/>
                        </a:rPr>
                        <a:t>Controls</a:t>
                      </a:r>
                      <a:endParaRPr sz="18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96520">
                    <a:solidFill>
                      <a:srgbClr val="FFEF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08430">
                        <a:lnSpc>
                          <a:spcPts val="2130"/>
                        </a:lnSpc>
                        <a:spcBef>
                          <a:spcPts val="1020"/>
                        </a:spcBef>
                        <a:tabLst>
                          <a:tab pos="1983739" algn="l"/>
                          <a:tab pos="2440305" algn="l"/>
                          <a:tab pos="2817495" algn="l"/>
                          <a:tab pos="3816985" algn="l"/>
                          <a:tab pos="4406900" algn="l"/>
                          <a:tab pos="4906645" algn="l"/>
                        </a:tabLst>
                      </a:pPr>
                      <a:r>
                        <a:rPr dirty="0" sz="1800" spc="35" b="1">
                          <a:latin typeface="Times New Roman"/>
                          <a:cs typeface="Times New Roman"/>
                        </a:rPr>
                        <a:t>The	</a:t>
                      </a:r>
                      <a:r>
                        <a:rPr dirty="0" sz="1800" spc="25" b="1">
                          <a:latin typeface="Times New Roman"/>
                          <a:cs typeface="Times New Roman"/>
                        </a:rPr>
                        <a:t>set	of	</a:t>
                      </a:r>
                      <a:r>
                        <a:rPr dirty="0" sz="1800" spc="30" b="1">
                          <a:latin typeface="Times New Roman"/>
                          <a:cs typeface="Times New Roman"/>
                        </a:rPr>
                        <a:t>controls	</a:t>
                      </a:r>
                      <a:r>
                        <a:rPr dirty="0" sz="1800" spc="25" b="1">
                          <a:latin typeface="Times New Roman"/>
                          <a:cs typeface="Times New Roman"/>
                        </a:rPr>
                        <a:t>that	the	</a:t>
                      </a:r>
                      <a:r>
                        <a:rPr dirty="0" sz="1800" spc="40" b="1">
                          <a:latin typeface="DejaVu Sans Mono"/>
                          <a:cs typeface="DejaVu Sans Mono"/>
                        </a:rPr>
                        <a:t>GroupBox</a:t>
                      </a:r>
                      <a:endParaRPr sz="18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129540">
                    <a:solidFill>
                      <a:srgbClr val="FFEF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6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08430">
                        <a:lnSpc>
                          <a:spcPts val="2014"/>
                        </a:lnSpc>
                      </a:pPr>
                      <a:r>
                        <a:rPr dirty="0" sz="1800" spc="25" b="1">
                          <a:latin typeface="Times New Roman"/>
                          <a:cs typeface="Times New Roman"/>
                        </a:rPr>
                        <a:t>contains.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394"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800" spc="40" b="1">
                          <a:latin typeface="DejaVu Sans Mono"/>
                          <a:cs typeface="DejaVu Sans Mono"/>
                        </a:rPr>
                        <a:t>Text</a:t>
                      </a:r>
                      <a:endParaRPr sz="18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48895">
                    <a:solidFill>
                      <a:srgbClr val="FFEF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08430">
                        <a:lnSpc>
                          <a:spcPts val="2130"/>
                        </a:lnSpc>
                        <a:spcBef>
                          <a:spcPts val="645"/>
                        </a:spcBef>
                      </a:pPr>
                      <a:r>
                        <a:rPr dirty="0" sz="1800" spc="25" b="1">
                          <a:latin typeface="Times New Roman"/>
                          <a:cs typeface="Times New Roman"/>
                        </a:rPr>
                        <a:t>Specifies the </a:t>
                      </a:r>
                      <a:r>
                        <a:rPr dirty="0" sz="1800" spc="30" b="1">
                          <a:latin typeface="Times New Roman"/>
                          <a:cs typeface="Times New Roman"/>
                        </a:rPr>
                        <a:t>caption </a:t>
                      </a:r>
                      <a:r>
                        <a:rPr dirty="0" sz="1800" spc="25" b="1">
                          <a:latin typeface="Times New Roman"/>
                          <a:cs typeface="Times New Roman"/>
                        </a:rPr>
                        <a:t>text </a:t>
                      </a:r>
                      <a:r>
                        <a:rPr dirty="0" sz="1800" spc="30" b="1">
                          <a:latin typeface="Times New Roman"/>
                          <a:cs typeface="Times New Roman"/>
                        </a:rPr>
                        <a:t>displayed </a:t>
                      </a:r>
                      <a:r>
                        <a:rPr dirty="0" sz="1800" spc="25" b="1">
                          <a:latin typeface="Times New Roman"/>
                          <a:cs typeface="Times New Roman"/>
                        </a:rPr>
                        <a:t>at the</a:t>
                      </a:r>
                      <a:r>
                        <a:rPr dirty="0" sz="18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30" b="1">
                          <a:latin typeface="Times New Roman"/>
                          <a:cs typeface="Times New Roman"/>
                        </a:rPr>
                        <a:t>top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1915">
                    <a:solidFill>
                      <a:srgbClr val="FFEF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83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08430">
                        <a:lnSpc>
                          <a:spcPts val="2014"/>
                        </a:lnSpc>
                      </a:pPr>
                      <a:r>
                        <a:rPr dirty="0" sz="1800" spc="25" b="1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dirty="0" sz="1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 b="1">
                          <a:latin typeface="DejaVu Sans Mono"/>
                          <a:cs typeface="DejaVu Sans Mono"/>
                        </a:rPr>
                        <a:t>GroupBox</a:t>
                      </a:r>
                      <a:r>
                        <a:rPr dirty="0" sz="1800" spc="40" b="1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3088" y="2781261"/>
          <a:ext cx="7448550" cy="2855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0875"/>
                <a:gridCol w="5527040"/>
              </a:tblGrid>
              <a:tr h="54779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30" b="1">
                          <a:solidFill>
                            <a:srgbClr val="FFFFFF"/>
                          </a:solidFill>
                          <a:latin typeface="DejaVu Sans Mono"/>
                          <a:cs typeface="DejaVu Sans Mono"/>
                        </a:rPr>
                        <a:t>Panel</a:t>
                      </a:r>
                      <a:r>
                        <a:rPr dirty="0" sz="1800" spc="-655" b="1">
                          <a:solidFill>
                            <a:srgbClr val="FFFFFF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properties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3825">
                    <a:solidFill>
                      <a:srgbClr val="4D99FF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800" spc="-1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23825">
                    <a:solidFill>
                      <a:srgbClr val="4D99FF"/>
                    </a:solidFill>
                  </a:tcPr>
                </a:tc>
              </a:tr>
              <a:tr h="40930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dirty="0" sz="1800" spc="-130" b="1">
                          <a:latin typeface="DejaVu Sans Mono"/>
                          <a:cs typeface="DejaVu Sans Mono"/>
                        </a:rPr>
                        <a:t>AutoScroll</a:t>
                      </a:r>
                      <a:endParaRPr sz="18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92710">
                    <a:solidFill>
                      <a:srgbClr val="FFEFE4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35"/>
                        </a:lnSpc>
                        <a:spcBef>
                          <a:spcPts val="985"/>
                        </a:spcBef>
                      </a:pPr>
                      <a:r>
                        <a:rPr dirty="0" sz="1800" spc="-95" b="1">
                          <a:latin typeface="Times New Roman"/>
                          <a:cs typeface="Times New Roman"/>
                        </a:rPr>
                        <a:t>Indicates </a:t>
                      </a:r>
                      <a:r>
                        <a:rPr dirty="0" sz="1800" spc="-105" b="1">
                          <a:latin typeface="Times New Roman"/>
                          <a:cs typeface="Times New Roman"/>
                        </a:rPr>
                        <a:t>whether </a:t>
                      </a:r>
                      <a:r>
                        <a:rPr dirty="0" sz="1800" spc="-90" b="1">
                          <a:latin typeface="Times New Roman"/>
                          <a:cs typeface="Times New Roman"/>
                        </a:rPr>
                        <a:t>scrollbars </a:t>
                      </a:r>
                      <a:r>
                        <a:rPr dirty="0" sz="1800" spc="-110" b="1">
                          <a:latin typeface="Times New Roman"/>
                          <a:cs typeface="Times New Roman"/>
                        </a:rPr>
                        <a:t>appear </a:t>
                      </a:r>
                      <a:r>
                        <a:rPr dirty="0" sz="1800" spc="-120" b="1"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130" b="1">
                          <a:latin typeface="DejaVu Sans Mono"/>
                          <a:cs typeface="DejaVu Sans Mono"/>
                        </a:rPr>
                        <a:t>Panel </a:t>
                      </a:r>
                      <a:r>
                        <a:rPr dirty="0" sz="1800" spc="-75" b="1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3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too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095">
                    <a:solidFill>
                      <a:srgbClr val="FFEFE4"/>
                    </a:solidFill>
                  </a:tcPr>
                </a:tc>
              </a:tr>
              <a:tr h="261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964"/>
                        </a:lnSpc>
                      </a:pPr>
                      <a:r>
                        <a:rPr dirty="0" sz="1800" spc="-105" b="1">
                          <a:latin typeface="Times New Roman"/>
                          <a:cs typeface="Times New Roman"/>
                        </a:rPr>
                        <a:t>small </a:t>
                      </a:r>
                      <a:r>
                        <a:rPr dirty="0" sz="1800" spc="-95" b="1">
                          <a:latin typeface="Times New Roman"/>
                          <a:cs typeface="Times New Roman"/>
                        </a:rPr>
                        <a:t>to display </a:t>
                      </a:r>
                      <a:r>
                        <a:rPr dirty="0" sz="1800" spc="-80" b="1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dirty="0" sz="1800" spc="-90" b="1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dirty="0" sz="1800" spc="-75" b="1">
                          <a:latin typeface="Times New Roman"/>
                          <a:cs typeface="Times New Roman"/>
                        </a:rPr>
                        <a:t>its </a:t>
                      </a:r>
                      <a:r>
                        <a:rPr dirty="0" sz="1800" spc="-90" b="1">
                          <a:latin typeface="Times New Roman"/>
                          <a:cs typeface="Times New Roman"/>
                        </a:rPr>
                        <a:t>controls. </a:t>
                      </a:r>
                      <a:r>
                        <a:rPr dirty="0" sz="1800" spc="-120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95" b="1">
                          <a:latin typeface="Times New Roman"/>
                          <a:cs typeface="Times New Roman"/>
                        </a:rPr>
                        <a:t>default </a:t>
                      </a: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75" b="1">
                          <a:latin typeface="Times New Roman"/>
                          <a:cs typeface="Times New Roman"/>
                        </a:rPr>
                        <a:t>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</a:tr>
              <a:tr h="35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989"/>
                        </a:lnSpc>
                      </a:pPr>
                      <a:r>
                        <a:rPr dirty="0" sz="1800" spc="-114" b="1">
                          <a:latin typeface="DejaVu Sans Mono"/>
                          <a:cs typeface="DejaVu Sans Mono"/>
                        </a:rPr>
                        <a:t>false</a:t>
                      </a:r>
                      <a:r>
                        <a:rPr dirty="0" sz="1800" spc="-114" b="1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</a:tr>
              <a:tr h="361481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30" b="1">
                          <a:latin typeface="DejaVu Sans Mono"/>
                          <a:cs typeface="DejaVu Sans Mono"/>
                        </a:rPr>
                        <a:t>BorderStyle</a:t>
                      </a:r>
                      <a:endParaRPr sz="18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45720">
                    <a:solidFill>
                      <a:srgbClr val="FFEFE4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2125"/>
                        </a:lnSpc>
                        <a:spcBef>
                          <a:spcPts val="615"/>
                        </a:spcBef>
                      </a:pPr>
                      <a:r>
                        <a:rPr dirty="0" sz="1800" spc="-95" b="1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dirty="0" sz="18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5" b="1">
                          <a:latin typeface="Times New Roman"/>
                          <a:cs typeface="Times New Roman"/>
                        </a:rPr>
                        <a:t>border</a:t>
                      </a:r>
                      <a:r>
                        <a:rPr dirty="0" sz="18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9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14" b="1">
                          <a:latin typeface="DejaVu Sans Mono"/>
                          <a:cs typeface="DejaVu Sans Mono"/>
                        </a:rPr>
                        <a:t>Panel</a:t>
                      </a:r>
                      <a:r>
                        <a:rPr dirty="0" sz="1800" spc="-114" b="1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dirty="0" sz="1800" spc="-6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2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95" b="1"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dirty="0" sz="18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8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75" b="1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14" b="1">
                          <a:latin typeface="DejaVu Sans Mono"/>
                          <a:cs typeface="DejaVu Sans Mono"/>
                        </a:rPr>
                        <a:t>None</a:t>
                      </a:r>
                      <a:r>
                        <a:rPr dirty="0" sz="1800" spc="-114" b="1">
                          <a:latin typeface="Times New Roman"/>
                          <a:cs typeface="Times New Roman"/>
                        </a:rPr>
                        <a:t>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105">
                    <a:solidFill>
                      <a:srgbClr val="FFEFE4"/>
                    </a:solidFill>
                  </a:tcPr>
                </a:tc>
              </a:tr>
              <a:tr h="352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1995"/>
                        </a:lnSpc>
                      </a:pP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other options are </a:t>
                      </a:r>
                      <a:r>
                        <a:rPr dirty="0" sz="1800" spc="-130" b="1">
                          <a:latin typeface="DejaVu Sans Mono"/>
                          <a:cs typeface="DejaVu Sans Mono"/>
                        </a:rPr>
                        <a:t>Fixed3D</a:t>
                      </a:r>
                      <a:r>
                        <a:rPr dirty="0" sz="1800" spc="-455" b="1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800" spc="-120" b="1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800" spc="-120" b="1">
                          <a:latin typeface="DejaVu Sans Mono"/>
                          <a:cs typeface="DejaVu Sans Mono"/>
                        </a:rPr>
                        <a:t>FixedSingle</a:t>
                      </a:r>
                      <a:r>
                        <a:rPr dirty="0" sz="1800" spc="-120" b="1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FE4"/>
                    </a:solidFill>
                  </a:tcPr>
                </a:tc>
              </a:tr>
              <a:tr h="571037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800" spc="-130" b="1">
                          <a:latin typeface="DejaVu Sans Mono"/>
                          <a:cs typeface="DejaVu Sans Mono"/>
                        </a:rPr>
                        <a:t>Controls</a:t>
                      </a:r>
                      <a:endParaRPr sz="1800">
                        <a:latin typeface="DejaVu Sans Mono"/>
                        <a:cs typeface="DejaVu Sans Mono"/>
                      </a:endParaRPr>
                    </a:p>
                  </a:txBody>
                  <a:tcPr marL="0" marR="0" marB="0" marT="45720">
                    <a:solidFill>
                      <a:srgbClr val="FFEFE4"/>
                    </a:solidFill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800" spc="-120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85" b="1">
                          <a:latin typeface="Times New Roman"/>
                          <a:cs typeface="Times New Roman"/>
                        </a:rPr>
                        <a:t>set of </a:t>
                      </a:r>
                      <a:r>
                        <a:rPr dirty="0" sz="1800" spc="-95" b="1">
                          <a:latin typeface="Times New Roman"/>
                          <a:cs typeface="Times New Roman"/>
                        </a:rPr>
                        <a:t>controls that </a:t>
                      </a:r>
                      <a:r>
                        <a:rPr dirty="0" sz="1800" spc="-100" b="1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-125" b="1">
                          <a:latin typeface="DejaVu Sans Mono"/>
                          <a:cs typeface="DejaVu Sans Mono"/>
                        </a:rPr>
                        <a:t>Panel</a:t>
                      </a:r>
                      <a:r>
                        <a:rPr dirty="0" sz="1800" spc="-420" b="1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dirty="0" sz="1800" spc="-95" b="1">
                          <a:latin typeface="Times New Roman"/>
                          <a:cs typeface="Times New Roman"/>
                        </a:rPr>
                        <a:t>contains.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solidFill>
                      <a:srgbClr val="FFEF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9525"/>
            <a:ext cx="7577455" cy="13042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415"/>
              </a:lnSpc>
              <a:spcBef>
                <a:spcPts val="100"/>
              </a:spcBef>
            </a:pPr>
            <a:r>
              <a:rPr dirty="0" spc="-5"/>
              <a:t>ToolTip</a:t>
            </a:r>
            <a:r>
              <a:rPr dirty="0" spc="-5">
                <a:latin typeface="Trebuchet MS"/>
                <a:cs typeface="Trebuchet MS"/>
              </a:rPr>
              <a:t>s</a:t>
            </a:r>
          </a:p>
          <a:p>
            <a:pPr marL="12700" marR="5080">
              <a:lnSpc>
                <a:spcPts val="3240"/>
              </a:lnSpc>
              <a:spcBef>
                <a:spcPts val="220"/>
              </a:spcBef>
            </a:pPr>
            <a:r>
              <a:rPr dirty="0" spc="-165">
                <a:latin typeface="Trebuchet MS"/>
                <a:cs typeface="Trebuchet MS"/>
              </a:rPr>
              <a:t>Helpful </a:t>
            </a:r>
            <a:r>
              <a:rPr dirty="0" spc="-220">
                <a:latin typeface="Trebuchet MS"/>
                <a:cs typeface="Trebuchet MS"/>
              </a:rPr>
              <a:t>text </a:t>
            </a:r>
            <a:r>
              <a:rPr dirty="0" spc="-175">
                <a:latin typeface="Trebuchet MS"/>
                <a:cs typeface="Trebuchet MS"/>
              </a:rPr>
              <a:t>that </a:t>
            </a:r>
            <a:r>
              <a:rPr dirty="0" spc="-140">
                <a:latin typeface="Trebuchet MS"/>
                <a:cs typeface="Trebuchet MS"/>
              </a:rPr>
              <a:t>appears </a:t>
            </a:r>
            <a:r>
              <a:rPr dirty="0" spc="-114">
                <a:latin typeface="Trebuchet MS"/>
                <a:cs typeface="Trebuchet MS"/>
              </a:rPr>
              <a:t>when </a:t>
            </a:r>
            <a:r>
              <a:rPr dirty="0" spc="-150">
                <a:latin typeface="Trebuchet MS"/>
                <a:cs typeface="Trebuchet MS"/>
              </a:rPr>
              <a:t>the </a:t>
            </a:r>
            <a:r>
              <a:rPr dirty="0" spc="-95">
                <a:latin typeface="Trebuchet MS"/>
                <a:cs typeface="Trebuchet MS"/>
              </a:rPr>
              <a:t>mouse</a:t>
            </a:r>
            <a:r>
              <a:rPr dirty="0" spc="-565">
                <a:latin typeface="Trebuchet MS"/>
                <a:cs typeface="Trebuchet MS"/>
              </a:rPr>
              <a:t> </a:t>
            </a:r>
            <a:r>
              <a:rPr dirty="0" spc="-125">
                <a:latin typeface="Trebuchet MS"/>
                <a:cs typeface="Trebuchet MS"/>
              </a:rPr>
              <a:t>hovers  </a:t>
            </a:r>
            <a:r>
              <a:rPr dirty="0" spc="-135">
                <a:latin typeface="Trebuchet MS"/>
                <a:cs typeface="Trebuchet MS"/>
              </a:rPr>
              <a:t>over </a:t>
            </a:r>
            <a:r>
              <a:rPr dirty="0" spc="-125">
                <a:latin typeface="Trebuchet MS"/>
                <a:cs typeface="Trebuchet MS"/>
              </a:rPr>
              <a:t>an</a:t>
            </a:r>
            <a:r>
              <a:rPr dirty="0" spc="-320">
                <a:latin typeface="Trebuchet MS"/>
                <a:cs typeface="Trebuchet MS"/>
              </a:rPr>
              <a:t> </a:t>
            </a:r>
            <a:r>
              <a:rPr dirty="0" spc="-180">
                <a:latin typeface="Trebuchet MS"/>
                <a:cs typeface="Trebuchet MS"/>
              </a:rPr>
              <a:t>item</a:t>
            </a:r>
          </a:p>
        </p:txBody>
      </p:sp>
      <p:sp>
        <p:nvSpPr>
          <p:cNvPr id="3" name="object 3"/>
          <p:cNvSpPr/>
          <p:nvPr/>
        </p:nvSpPr>
        <p:spPr>
          <a:xfrm>
            <a:off x="889127" y="1557629"/>
            <a:ext cx="2367280" cy="786765"/>
          </a:xfrm>
          <a:custGeom>
            <a:avLst/>
            <a:gdLst/>
            <a:ahLst/>
            <a:cxnLst/>
            <a:rect l="l" t="t" r="r" b="b"/>
            <a:pathLst>
              <a:path w="2367279" h="786764">
                <a:moveTo>
                  <a:pt x="2366784" y="63"/>
                </a:moveTo>
                <a:lnTo>
                  <a:pt x="9169" y="63"/>
                </a:lnTo>
                <a:lnTo>
                  <a:pt x="0" y="0"/>
                </a:lnTo>
                <a:lnTo>
                  <a:pt x="0" y="775004"/>
                </a:lnTo>
                <a:lnTo>
                  <a:pt x="0" y="786472"/>
                </a:lnTo>
                <a:lnTo>
                  <a:pt x="2366784" y="786472"/>
                </a:lnTo>
                <a:lnTo>
                  <a:pt x="2366784" y="775004"/>
                </a:lnTo>
                <a:lnTo>
                  <a:pt x="2366784" y="388213"/>
                </a:lnTo>
                <a:lnTo>
                  <a:pt x="2366784" y="63"/>
                </a:lnTo>
                <a:close/>
              </a:path>
            </a:pathLst>
          </a:custGeom>
          <a:solidFill>
            <a:srgbClr val="4D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8934" y="1664540"/>
            <a:ext cx="1936750" cy="53975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220"/>
              </a:spcBef>
            </a:pPr>
            <a:r>
              <a:rPr dirty="0" sz="1700" spc="-65">
                <a:solidFill>
                  <a:srgbClr val="FFFFFF"/>
                </a:solidFill>
                <a:latin typeface="BPG Courier S GPL&amp;GNU"/>
                <a:cs typeface="BPG Courier S GPL&amp;GNU"/>
              </a:rPr>
              <a:t>ToolTip</a:t>
            </a:r>
            <a:r>
              <a:rPr dirty="0" sz="1700" spc="-615">
                <a:solidFill>
                  <a:srgbClr val="FFFFFF"/>
                </a:solidFill>
                <a:latin typeface="BPG Courier S GPL&amp;GNU"/>
                <a:cs typeface="BPG Courier S GPL&amp;GNU"/>
              </a:rPr>
              <a:t> </a:t>
            </a:r>
            <a:r>
              <a:rPr dirty="0" sz="1700" spc="-50" b="1">
                <a:solidFill>
                  <a:srgbClr val="FFFFFF"/>
                </a:solidFill>
                <a:latin typeface="Arial"/>
                <a:cs typeface="Arial"/>
              </a:rPr>
              <a:t>properties  </a:t>
            </a:r>
            <a:r>
              <a:rPr dirty="0" sz="1700" spc="-6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7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46742" y="1557692"/>
            <a:ext cx="5012055" cy="786765"/>
          </a:xfrm>
          <a:custGeom>
            <a:avLst/>
            <a:gdLst/>
            <a:ahLst/>
            <a:cxnLst/>
            <a:rect l="l" t="t" r="r" b="b"/>
            <a:pathLst>
              <a:path w="5012055" h="786764">
                <a:moveTo>
                  <a:pt x="5011763" y="0"/>
                </a:moveTo>
                <a:lnTo>
                  <a:pt x="0" y="0"/>
                </a:lnTo>
                <a:lnTo>
                  <a:pt x="0" y="62179"/>
                </a:lnTo>
                <a:lnTo>
                  <a:pt x="0" y="722528"/>
                </a:lnTo>
                <a:lnTo>
                  <a:pt x="0" y="786409"/>
                </a:lnTo>
                <a:lnTo>
                  <a:pt x="5011763" y="786409"/>
                </a:lnTo>
                <a:lnTo>
                  <a:pt x="5011763" y="722528"/>
                </a:lnTo>
                <a:lnTo>
                  <a:pt x="5011763" y="62230"/>
                </a:lnTo>
                <a:lnTo>
                  <a:pt x="5011763" y="0"/>
                </a:lnTo>
                <a:close/>
              </a:path>
            </a:pathLst>
          </a:custGeom>
          <a:solidFill>
            <a:srgbClr val="4D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34886" y="1864623"/>
            <a:ext cx="1145540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55" b="1">
                <a:solidFill>
                  <a:srgbClr val="FFFFFF"/>
                </a:solidFill>
                <a:latin typeface="Arial"/>
                <a:cs typeface="Arial"/>
              </a:rPr>
              <a:t>Descri</a:t>
            </a:r>
            <a:r>
              <a:rPr dirty="0" sz="1700" spc="-6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700" spc="-50" b="1">
                <a:solidFill>
                  <a:srgbClr val="FFFFFF"/>
                </a:solidFill>
                <a:latin typeface="Arial"/>
                <a:cs typeface="Arial"/>
              </a:rPr>
              <a:t>tion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9127" y="2344102"/>
            <a:ext cx="7369809" cy="1111250"/>
          </a:xfrm>
          <a:custGeom>
            <a:avLst/>
            <a:gdLst/>
            <a:ahLst/>
            <a:cxnLst/>
            <a:rect l="l" t="t" r="r" b="b"/>
            <a:pathLst>
              <a:path w="7369809" h="1111250">
                <a:moveTo>
                  <a:pt x="7369378" y="0"/>
                </a:moveTo>
                <a:lnTo>
                  <a:pt x="7367841" y="0"/>
                </a:lnTo>
                <a:lnTo>
                  <a:pt x="2366784" y="0"/>
                </a:lnTo>
                <a:lnTo>
                  <a:pt x="2357615" y="0"/>
                </a:lnTo>
                <a:lnTo>
                  <a:pt x="9169" y="76"/>
                </a:lnTo>
                <a:lnTo>
                  <a:pt x="0" y="76"/>
                </a:lnTo>
                <a:lnTo>
                  <a:pt x="0" y="455714"/>
                </a:lnTo>
                <a:lnTo>
                  <a:pt x="0" y="827493"/>
                </a:lnTo>
                <a:lnTo>
                  <a:pt x="0" y="1110830"/>
                </a:lnTo>
                <a:lnTo>
                  <a:pt x="2366784" y="1110830"/>
                </a:lnTo>
                <a:lnTo>
                  <a:pt x="2366784" y="827493"/>
                </a:lnTo>
                <a:lnTo>
                  <a:pt x="2366784" y="455714"/>
                </a:lnTo>
                <a:lnTo>
                  <a:pt x="7369378" y="455714"/>
                </a:lnTo>
                <a:lnTo>
                  <a:pt x="7369378" y="237553"/>
                </a:lnTo>
                <a:lnTo>
                  <a:pt x="2366784" y="237553"/>
                </a:lnTo>
                <a:lnTo>
                  <a:pt x="7367841" y="237477"/>
                </a:lnTo>
                <a:lnTo>
                  <a:pt x="7369378" y="237477"/>
                </a:lnTo>
                <a:lnTo>
                  <a:pt x="7369378" y="0"/>
                </a:lnTo>
                <a:close/>
              </a:path>
            </a:pathLst>
          </a:custGeom>
          <a:solidFill>
            <a:srgbClr val="FFE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8934" y="2317225"/>
            <a:ext cx="1704339" cy="81915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700" spc="-70" b="1" i="1">
                <a:latin typeface="Times New Roman"/>
                <a:cs typeface="Times New Roman"/>
              </a:rPr>
              <a:t>Common</a:t>
            </a:r>
            <a:r>
              <a:rPr dirty="0" sz="1700" spc="-60" b="1" i="1">
                <a:latin typeface="Times New Roman"/>
                <a:cs typeface="Times New Roman"/>
              </a:rPr>
              <a:t> </a:t>
            </a:r>
            <a:r>
              <a:rPr dirty="0" sz="1700" spc="-45" b="1" i="1">
                <a:latin typeface="Times New Roman"/>
                <a:cs typeface="Times New Roman"/>
              </a:rPr>
              <a:t>Properties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700" spc="-60" b="1">
                <a:latin typeface="DejaVu Sans Mono"/>
                <a:cs typeface="DejaVu Sans Mono"/>
              </a:rPr>
              <a:t>AutoPopDelay</a:t>
            </a:r>
            <a:endParaRPr sz="1700">
              <a:latin typeface="DejaVu Sans Mono"/>
              <a:cs typeface="DejaVu Sans Mon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9127" y="2799816"/>
            <a:ext cx="7369809" cy="1310640"/>
          </a:xfrm>
          <a:custGeom>
            <a:avLst/>
            <a:gdLst/>
            <a:ahLst/>
            <a:cxnLst/>
            <a:rect l="l" t="t" r="r" b="b"/>
            <a:pathLst>
              <a:path w="7369809" h="1310639">
                <a:moveTo>
                  <a:pt x="7369378" y="0"/>
                </a:moveTo>
                <a:lnTo>
                  <a:pt x="7367841" y="0"/>
                </a:lnTo>
                <a:lnTo>
                  <a:pt x="2366784" y="0"/>
                </a:lnTo>
                <a:lnTo>
                  <a:pt x="2357615" y="0"/>
                </a:lnTo>
                <a:lnTo>
                  <a:pt x="2357615" y="655053"/>
                </a:lnTo>
                <a:lnTo>
                  <a:pt x="9169" y="655053"/>
                </a:lnTo>
                <a:lnTo>
                  <a:pt x="0" y="655053"/>
                </a:lnTo>
                <a:lnTo>
                  <a:pt x="0" y="1027163"/>
                </a:lnTo>
                <a:lnTo>
                  <a:pt x="0" y="1310500"/>
                </a:lnTo>
                <a:lnTo>
                  <a:pt x="2366784" y="1310500"/>
                </a:lnTo>
                <a:lnTo>
                  <a:pt x="2366784" y="1027163"/>
                </a:lnTo>
                <a:lnTo>
                  <a:pt x="2366784" y="655116"/>
                </a:lnTo>
                <a:lnTo>
                  <a:pt x="7367841" y="655116"/>
                </a:lnTo>
                <a:lnTo>
                  <a:pt x="7369378" y="655116"/>
                </a:lnTo>
                <a:lnTo>
                  <a:pt x="7369378" y="0"/>
                </a:lnTo>
                <a:close/>
              </a:path>
            </a:pathLst>
          </a:custGeom>
          <a:solidFill>
            <a:srgbClr val="FFE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8934" y="3504729"/>
            <a:ext cx="1499870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60" b="1">
                <a:latin typeface="DejaVu Sans Mono"/>
                <a:cs typeface="DejaVu Sans Mono"/>
              </a:rPr>
              <a:t>InitialDelay</a:t>
            </a:r>
            <a:endParaRPr sz="1700">
              <a:latin typeface="DejaVu Sans Mono"/>
              <a:cs typeface="DejaVu Sans Mon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9127" y="3454869"/>
            <a:ext cx="7369809" cy="1563370"/>
          </a:xfrm>
          <a:custGeom>
            <a:avLst/>
            <a:gdLst/>
            <a:ahLst/>
            <a:cxnLst/>
            <a:rect l="l" t="t" r="r" b="b"/>
            <a:pathLst>
              <a:path w="7369809" h="1563370">
                <a:moveTo>
                  <a:pt x="2366784" y="655523"/>
                </a:moveTo>
                <a:lnTo>
                  <a:pt x="9169" y="655523"/>
                </a:lnTo>
                <a:lnTo>
                  <a:pt x="0" y="655523"/>
                </a:lnTo>
                <a:lnTo>
                  <a:pt x="0" y="1027633"/>
                </a:lnTo>
                <a:lnTo>
                  <a:pt x="0" y="1563192"/>
                </a:lnTo>
                <a:lnTo>
                  <a:pt x="2366784" y="1563192"/>
                </a:lnTo>
                <a:lnTo>
                  <a:pt x="2366784" y="1027633"/>
                </a:lnTo>
                <a:lnTo>
                  <a:pt x="2366784" y="655523"/>
                </a:lnTo>
                <a:close/>
              </a:path>
              <a:path w="7369809" h="1563370">
                <a:moveTo>
                  <a:pt x="7369378" y="0"/>
                </a:moveTo>
                <a:lnTo>
                  <a:pt x="7367841" y="0"/>
                </a:lnTo>
                <a:lnTo>
                  <a:pt x="2366784" y="0"/>
                </a:lnTo>
                <a:lnTo>
                  <a:pt x="2357615" y="0"/>
                </a:lnTo>
                <a:lnTo>
                  <a:pt x="2357615" y="655447"/>
                </a:lnTo>
                <a:lnTo>
                  <a:pt x="2366784" y="655447"/>
                </a:lnTo>
                <a:lnTo>
                  <a:pt x="7367841" y="655447"/>
                </a:lnTo>
                <a:lnTo>
                  <a:pt x="7369378" y="655447"/>
                </a:lnTo>
                <a:lnTo>
                  <a:pt x="7369378" y="0"/>
                </a:lnTo>
                <a:close/>
              </a:path>
            </a:pathLst>
          </a:custGeom>
          <a:solidFill>
            <a:srgbClr val="FFE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8934" y="4160253"/>
            <a:ext cx="1377315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60" b="1">
                <a:latin typeface="DejaVu Sans Mono"/>
                <a:cs typeface="DejaVu Sans Mono"/>
              </a:rPr>
              <a:t>ReshowDelay</a:t>
            </a:r>
            <a:endParaRPr sz="1700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6742" y="4110392"/>
            <a:ext cx="5012055" cy="908050"/>
          </a:xfrm>
          <a:custGeom>
            <a:avLst/>
            <a:gdLst/>
            <a:ahLst/>
            <a:cxnLst/>
            <a:rect l="l" t="t" r="r" b="b"/>
            <a:pathLst>
              <a:path w="5012055" h="908050">
                <a:moveTo>
                  <a:pt x="5011763" y="0"/>
                </a:moveTo>
                <a:lnTo>
                  <a:pt x="5010226" y="0"/>
                </a:lnTo>
                <a:lnTo>
                  <a:pt x="9169" y="0"/>
                </a:lnTo>
                <a:lnTo>
                  <a:pt x="0" y="0"/>
                </a:lnTo>
                <a:lnTo>
                  <a:pt x="0" y="907669"/>
                </a:lnTo>
                <a:lnTo>
                  <a:pt x="9169" y="907669"/>
                </a:lnTo>
                <a:lnTo>
                  <a:pt x="5010226" y="907669"/>
                </a:lnTo>
                <a:lnTo>
                  <a:pt x="5011763" y="907669"/>
                </a:lnTo>
                <a:lnTo>
                  <a:pt x="5011763" y="0"/>
                </a:lnTo>
                <a:close/>
              </a:path>
            </a:pathLst>
          </a:custGeom>
          <a:solidFill>
            <a:srgbClr val="FFE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34886" y="2880460"/>
            <a:ext cx="4881245" cy="21005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285750">
              <a:lnSpc>
                <a:spcPts val="1970"/>
              </a:lnSpc>
              <a:spcBef>
                <a:spcPts val="240"/>
              </a:spcBef>
            </a:pPr>
            <a:r>
              <a:rPr dirty="0" sz="1700" spc="-60" b="1">
                <a:latin typeface="Times New Roman"/>
                <a:cs typeface="Times New Roman"/>
              </a:rPr>
              <a:t>The </a:t>
            </a:r>
            <a:r>
              <a:rPr dirty="0" sz="1700" spc="-55" b="1">
                <a:latin typeface="Times New Roman"/>
                <a:cs typeface="Times New Roman"/>
              </a:rPr>
              <a:t>amount </a:t>
            </a:r>
            <a:r>
              <a:rPr dirty="0" sz="1700" spc="-45" b="1">
                <a:latin typeface="Times New Roman"/>
                <a:cs typeface="Times New Roman"/>
              </a:rPr>
              <a:t>of </a:t>
            </a:r>
            <a:r>
              <a:rPr dirty="0" sz="1700" spc="-50" b="1">
                <a:latin typeface="Times New Roman"/>
                <a:cs typeface="Times New Roman"/>
              </a:rPr>
              <a:t>time </a:t>
            </a:r>
            <a:r>
              <a:rPr dirty="0" sz="1700" spc="-45" b="1">
                <a:latin typeface="Times New Roman"/>
                <a:cs typeface="Times New Roman"/>
              </a:rPr>
              <a:t>(in milliseconds) </a:t>
            </a:r>
            <a:r>
              <a:rPr dirty="0" sz="1700" spc="-50" b="1">
                <a:latin typeface="Times New Roman"/>
                <a:cs typeface="Times New Roman"/>
              </a:rPr>
              <a:t>that </a:t>
            </a:r>
            <a:r>
              <a:rPr dirty="0" sz="1700" spc="-45" b="1">
                <a:latin typeface="Times New Roman"/>
                <a:cs typeface="Times New Roman"/>
              </a:rPr>
              <a:t>the tool </a:t>
            </a:r>
            <a:r>
              <a:rPr dirty="0" sz="1700" spc="-40" b="1">
                <a:latin typeface="Times New Roman"/>
                <a:cs typeface="Times New Roman"/>
              </a:rPr>
              <a:t>tip  </a:t>
            </a:r>
            <a:r>
              <a:rPr dirty="0" sz="1700" spc="-50" b="1">
                <a:latin typeface="Times New Roman"/>
                <a:cs typeface="Times New Roman"/>
              </a:rPr>
              <a:t>appears </a:t>
            </a:r>
            <a:r>
              <a:rPr dirty="0" sz="1700" spc="-45" b="1">
                <a:latin typeface="Times New Roman"/>
                <a:cs typeface="Times New Roman"/>
              </a:rPr>
              <a:t>while </a:t>
            </a:r>
            <a:r>
              <a:rPr dirty="0" sz="1700" spc="-50" b="1">
                <a:latin typeface="Times New Roman"/>
                <a:cs typeface="Times New Roman"/>
              </a:rPr>
              <a:t>the </a:t>
            </a:r>
            <a:r>
              <a:rPr dirty="0" sz="1700" spc="-60" b="1">
                <a:latin typeface="Times New Roman"/>
                <a:cs typeface="Times New Roman"/>
              </a:rPr>
              <a:t>mouse </a:t>
            </a:r>
            <a:r>
              <a:rPr dirty="0" sz="1700" spc="-35" b="1">
                <a:latin typeface="Times New Roman"/>
                <a:cs typeface="Times New Roman"/>
              </a:rPr>
              <a:t>is </a:t>
            </a:r>
            <a:r>
              <a:rPr dirty="0" sz="1700" spc="-50" b="1">
                <a:latin typeface="Times New Roman"/>
                <a:cs typeface="Times New Roman"/>
              </a:rPr>
              <a:t>over a</a:t>
            </a:r>
            <a:r>
              <a:rPr dirty="0" sz="1700" spc="125" b="1">
                <a:latin typeface="Times New Roman"/>
                <a:cs typeface="Times New Roman"/>
              </a:rPr>
              <a:t> </a:t>
            </a:r>
            <a:r>
              <a:rPr dirty="0" sz="1700" spc="-45" b="1">
                <a:latin typeface="Times New Roman"/>
                <a:cs typeface="Times New Roman"/>
              </a:rPr>
              <a:t>control.</a:t>
            </a:r>
            <a:endParaRPr sz="1700">
              <a:latin typeface="Times New Roman"/>
              <a:cs typeface="Times New Roman"/>
            </a:endParaRPr>
          </a:p>
          <a:p>
            <a:pPr marL="12700" marR="36195">
              <a:lnSpc>
                <a:spcPts val="1970"/>
              </a:lnSpc>
              <a:spcBef>
                <a:spcPts val="1220"/>
              </a:spcBef>
            </a:pPr>
            <a:r>
              <a:rPr dirty="0" sz="1700" spc="-60" b="1">
                <a:latin typeface="Times New Roman"/>
                <a:cs typeface="Times New Roman"/>
              </a:rPr>
              <a:t>The </a:t>
            </a:r>
            <a:r>
              <a:rPr dirty="0" sz="1700" spc="-55" b="1">
                <a:latin typeface="Times New Roman"/>
                <a:cs typeface="Times New Roman"/>
              </a:rPr>
              <a:t>amount </a:t>
            </a:r>
            <a:r>
              <a:rPr dirty="0" sz="1700" spc="-45" b="1">
                <a:latin typeface="Times New Roman"/>
                <a:cs typeface="Times New Roman"/>
              </a:rPr>
              <a:t>of </a:t>
            </a:r>
            <a:r>
              <a:rPr dirty="0" sz="1700" spc="-50" b="1">
                <a:latin typeface="Times New Roman"/>
                <a:cs typeface="Times New Roman"/>
              </a:rPr>
              <a:t>time </a:t>
            </a:r>
            <a:r>
              <a:rPr dirty="0" sz="1700" spc="-45" b="1">
                <a:latin typeface="Times New Roman"/>
                <a:cs typeface="Times New Roman"/>
              </a:rPr>
              <a:t>(in milliseconds) </a:t>
            </a:r>
            <a:r>
              <a:rPr dirty="0" sz="1700" spc="-50" b="1">
                <a:latin typeface="Times New Roman"/>
                <a:cs typeface="Times New Roman"/>
              </a:rPr>
              <a:t>that a </a:t>
            </a:r>
            <a:r>
              <a:rPr dirty="0" sz="1700" spc="-60" b="1">
                <a:latin typeface="Times New Roman"/>
                <a:cs typeface="Times New Roman"/>
              </a:rPr>
              <a:t>mouse </a:t>
            </a:r>
            <a:r>
              <a:rPr dirty="0" sz="1700" spc="-55" b="1">
                <a:latin typeface="Times New Roman"/>
                <a:cs typeface="Times New Roman"/>
              </a:rPr>
              <a:t>must  </a:t>
            </a:r>
            <a:r>
              <a:rPr dirty="0" sz="1700" spc="-50" b="1">
                <a:latin typeface="Times New Roman"/>
                <a:cs typeface="Times New Roman"/>
              </a:rPr>
              <a:t>hover over a </a:t>
            </a:r>
            <a:r>
              <a:rPr dirty="0" sz="1700" spc="-45" b="1">
                <a:latin typeface="Times New Roman"/>
                <a:cs typeface="Times New Roman"/>
              </a:rPr>
              <a:t>control </a:t>
            </a:r>
            <a:r>
              <a:rPr dirty="0" sz="1700" spc="-50" b="1">
                <a:latin typeface="Times New Roman"/>
                <a:cs typeface="Times New Roman"/>
              </a:rPr>
              <a:t>before a </a:t>
            </a:r>
            <a:r>
              <a:rPr dirty="0" sz="1700" spc="-40" b="1">
                <a:latin typeface="Times New Roman"/>
                <a:cs typeface="Times New Roman"/>
              </a:rPr>
              <a:t>tool tip</a:t>
            </a:r>
            <a:r>
              <a:rPr dirty="0" sz="1700" spc="140" b="1">
                <a:latin typeface="Times New Roman"/>
                <a:cs typeface="Times New Roman"/>
              </a:rPr>
              <a:t> </a:t>
            </a:r>
            <a:r>
              <a:rPr dirty="0" sz="1700" spc="-50" b="1">
                <a:latin typeface="Times New Roman"/>
                <a:cs typeface="Times New Roman"/>
              </a:rPr>
              <a:t>appears.</a:t>
            </a: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97000"/>
              </a:lnSpc>
              <a:spcBef>
                <a:spcPts val="1155"/>
              </a:spcBef>
            </a:pPr>
            <a:r>
              <a:rPr dirty="0" sz="1700" spc="-60" b="1">
                <a:latin typeface="Times New Roman"/>
                <a:cs typeface="Times New Roman"/>
              </a:rPr>
              <a:t>The </a:t>
            </a:r>
            <a:r>
              <a:rPr dirty="0" sz="1700" spc="-55" b="1">
                <a:latin typeface="Times New Roman"/>
                <a:cs typeface="Times New Roman"/>
              </a:rPr>
              <a:t>amount </a:t>
            </a:r>
            <a:r>
              <a:rPr dirty="0" sz="1700" spc="-45" b="1">
                <a:latin typeface="Times New Roman"/>
                <a:cs typeface="Times New Roman"/>
              </a:rPr>
              <a:t>of </a:t>
            </a:r>
            <a:r>
              <a:rPr dirty="0" sz="1700" spc="-50" b="1">
                <a:latin typeface="Times New Roman"/>
                <a:cs typeface="Times New Roman"/>
              </a:rPr>
              <a:t>time </a:t>
            </a:r>
            <a:r>
              <a:rPr dirty="0" sz="1700" spc="-45" b="1">
                <a:latin typeface="Times New Roman"/>
                <a:cs typeface="Times New Roman"/>
              </a:rPr>
              <a:t>(in milliseconds) </a:t>
            </a:r>
            <a:r>
              <a:rPr dirty="0" sz="1700" spc="-50" b="1">
                <a:latin typeface="Times New Roman"/>
                <a:cs typeface="Times New Roman"/>
              </a:rPr>
              <a:t>between </a:t>
            </a:r>
            <a:r>
              <a:rPr dirty="0" sz="1700" spc="-55" b="1">
                <a:latin typeface="Times New Roman"/>
                <a:cs typeface="Times New Roman"/>
              </a:rPr>
              <a:t>which  two </a:t>
            </a:r>
            <a:r>
              <a:rPr dirty="0" sz="1700" spc="-45" b="1">
                <a:latin typeface="Times New Roman"/>
                <a:cs typeface="Times New Roman"/>
              </a:rPr>
              <a:t>different </a:t>
            </a:r>
            <a:r>
              <a:rPr dirty="0" sz="1700" spc="-40" b="1">
                <a:latin typeface="Times New Roman"/>
                <a:cs typeface="Times New Roman"/>
              </a:rPr>
              <a:t>tool </a:t>
            </a:r>
            <a:r>
              <a:rPr dirty="0" sz="1700" spc="-45" b="1">
                <a:latin typeface="Times New Roman"/>
                <a:cs typeface="Times New Roman"/>
              </a:rPr>
              <a:t>tips </a:t>
            </a:r>
            <a:r>
              <a:rPr dirty="0" sz="1700" spc="-55" b="1">
                <a:latin typeface="Times New Roman"/>
                <a:cs typeface="Times New Roman"/>
              </a:rPr>
              <a:t>appear </a:t>
            </a:r>
            <a:r>
              <a:rPr dirty="0" sz="1700" spc="-50" b="1">
                <a:latin typeface="Times New Roman"/>
                <a:cs typeface="Times New Roman"/>
              </a:rPr>
              <a:t>(when the </a:t>
            </a:r>
            <a:r>
              <a:rPr dirty="0" sz="1700" spc="-60" b="1">
                <a:latin typeface="Times New Roman"/>
                <a:cs typeface="Times New Roman"/>
              </a:rPr>
              <a:t>mouse </a:t>
            </a:r>
            <a:r>
              <a:rPr dirty="0" sz="1700" spc="-35" b="1">
                <a:latin typeface="Times New Roman"/>
                <a:cs typeface="Times New Roman"/>
              </a:rPr>
              <a:t>is </a:t>
            </a:r>
            <a:r>
              <a:rPr dirty="0" sz="1700" spc="-60" b="1">
                <a:latin typeface="Times New Roman"/>
                <a:cs typeface="Times New Roman"/>
              </a:rPr>
              <a:t>moved  </a:t>
            </a:r>
            <a:r>
              <a:rPr dirty="0" sz="1700" spc="-55" b="1">
                <a:latin typeface="Times New Roman"/>
                <a:cs typeface="Times New Roman"/>
              </a:rPr>
              <a:t>from one </a:t>
            </a:r>
            <a:r>
              <a:rPr dirty="0" sz="1700" spc="-45" b="1">
                <a:latin typeface="Times New Roman"/>
                <a:cs typeface="Times New Roman"/>
              </a:rPr>
              <a:t>control to</a:t>
            </a:r>
            <a:r>
              <a:rPr dirty="0" sz="1700" spc="45" b="1">
                <a:latin typeface="Times New Roman"/>
                <a:cs typeface="Times New Roman"/>
              </a:rPr>
              <a:t> </a:t>
            </a:r>
            <a:r>
              <a:rPr dirty="0" sz="1700" spc="-45" b="1">
                <a:latin typeface="Times New Roman"/>
                <a:cs typeface="Times New Roman"/>
              </a:rPr>
              <a:t>another).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9127" y="5017985"/>
            <a:ext cx="7369809" cy="1245870"/>
          </a:xfrm>
          <a:custGeom>
            <a:avLst/>
            <a:gdLst/>
            <a:ahLst/>
            <a:cxnLst/>
            <a:rect l="l" t="t" r="r" b="b"/>
            <a:pathLst>
              <a:path w="7369809" h="1245870">
                <a:moveTo>
                  <a:pt x="7369378" y="12"/>
                </a:moveTo>
                <a:lnTo>
                  <a:pt x="7367841" y="12"/>
                </a:lnTo>
                <a:lnTo>
                  <a:pt x="2366784" y="12"/>
                </a:lnTo>
                <a:lnTo>
                  <a:pt x="9169" y="0"/>
                </a:lnTo>
                <a:lnTo>
                  <a:pt x="0" y="0"/>
                </a:lnTo>
                <a:lnTo>
                  <a:pt x="0" y="427799"/>
                </a:lnTo>
                <a:lnTo>
                  <a:pt x="0" y="824471"/>
                </a:lnTo>
                <a:lnTo>
                  <a:pt x="0" y="1245374"/>
                </a:lnTo>
                <a:lnTo>
                  <a:pt x="2366784" y="1245374"/>
                </a:lnTo>
                <a:lnTo>
                  <a:pt x="2366784" y="824471"/>
                </a:lnTo>
                <a:lnTo>
                  <a:pt x="2366784" y="427799"/>
                </a:lnTo>
                <a:lnTo>
                  <a:pt x="7369378" y="427799"/>
                </a:lnTo>
                <a:lnTo>
                  <a:pt x="7369378" y="237820"/>
                </a:lnTo>
                <a:lnTo>
                  <a:pt x="7369378" y="12"/>
                </a:lnTo>
                <a:close/>
              </a:path>
            </a:pathLst>
          </a:custGeom>
          <a:solidFill>
            <a:srgbClr val="FFE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068934" y="4964038"/>
            <a:ext cx="1330960" cy="81851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700" spc="-70" b="1" i="1">
                <a:latin typeface="Times New Roman"/>
                <a:cs typeface="Times New Roman"/>
              </a:rPr>
              <a:t>Common </a:t>
            </a:r>
            <a:r>
              <a:rPr dirty="0" sz="1700" spc="-50" b="1" i="1">
                <a:latin typeface="Times New Roman"/>
                <a:cs typeface="Times New Roman"/>
              </a:rPr>
              <a:t>Event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700" spc="-60" b="1">
                <a:latin typeface="DejaVu Sans Mono"/>
                <a:cs typeface="DejaVu Sans Mono"/>
              </a:rPr>
              <a:t>Draw</a:t>
            </a:r>
            <a:endParaRPr sz="1700">
              <a:latin typeface="DejaVu Sans Mono"/>
              <a:cs typeface="DejaVu Sans Mon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6742" y="5445785"/>
            <a:ext cx="5012055" cy="817880"/>
          </a:xfrm>
          <a:custGeom>
            <a:avLst/>
            <a:gdLst/>
            <a:ahLst/>
            <a:cxnLst/>
            <a:rect l="l" t="t" r="r" b="b"/>
            <a:pathLst>
              <a:path w="5012055" h="817879">
                <a:moveTo>
                  <a:pt x="5011763" y="0"/>
                </a:moveTo>
                <a:lnTo>
                  <a:pt x="5010226" y="0"/>
                </a:lnTo>
                <a:lnTo>
                  <a:pt x="9169" y="0"/>
                </a:lnTo>
                <a:lnTo>
                  <a:pt x="0" y="0"/>
                </a:lnTo>
                <a:lnTo>
                  <a:pt x="0" y="817575"/>
                </a:lnTo>
                <a:lnTo>
                  <a:pt x="9169" y="817575"/>
                </a:lnTo>
                <a:lnTo>
                  <a:pt x="5010226" y="817575"/>
                </a:lnTo>
                <a:lnTo>
                  <a:pt x="5011763" y="817575"/>
                </a:lnTo>
                <a:lnTo>
                  <a:pt x="5011763" y="0"/>
                </a:lnTo>
                <a:close/>
              </a:path>
            </a:pathLst>
          </a:custGeom>
          <a:solidFill>
            <a:srgbClr val="FFEF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334886" y="5526426"/>
            <a:ext cx="4781550" cy="53975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220"/>
              </a:spcBef>
            </a:pPr>
            <a:r>
              <a:rPr dirty="0" sz="1700" spc="-50" b="1">
                <a:latin typeface="Times New Roman"/>
                <a:cs typeface="Times New Roman"/>
              </a:rPr>
              <a:t>Raised </a:t>
            </a:r>
            <a:r>
              <a:rPr dirty="0" sz="1700" spc="-55" b="1">
                <a:latin typeface="Times New Roman"/>
                <a:cs typeface="Times New Roman"/>
              </a:rPr>
              <a:t>when </a:t>
            </a:r>
            <a:r>
              <a:rPr dirty="0" sz="1700" spc="-50" b="1">
                <a:latin typeface="Times New Roman"/>
                <a:cs typeface="Times New Roman"/>
              </a:rPr>
              <a:t>the </a:t>
            </a:r>
            <a:r>
              <a:rPr dirty="0" sz="1700" spc="-45" b="1">
                <a:latin typeface="Times New Roman"/>
                <a:cs typeface="Times New Roman"/>
              </a:rPr>
              <a:t>tool tip </a:t>
            </a:r>
            <a:r>
              <a:rPr dirty="0" sz="1700" spc="-35" b="1">
                <a:latin typeface="Times New Roman"/>
                <a:cs typeface="Times New Roman"/>
              </a:rPr>
              <a:t>is </a:t>
            </a:r>
            <a:r>
              <a:rPr dirty="0" sz="1700" spc="-45" b="1">
                <a:latin typeface="Times New Roman"/>
                <a:cs typeface="Times New Roman"/>
              </a:rPr>
              <a:t>displayed. </a:t>
            </a:r>
            <a:r>
              <a:rPr dirty="0" sz="1700" spc="-50" b="1">
                <a:latin typeface="Times New Roman"/>
                <a:cs typeface="Times New Roman"/>
              </a:rPr>
              <a:t>This </a:t>
            </a:r>
            <a:r>
              <a:rPr dirty="0" sz="1700" spc="-45" b="1">
                <a:latin typeface="Times New Roman"/>
                <a:cs typeface="Times New Roman"/>
              </a:rPr>
              <a:t>event allows  </a:t>
            </a:r>
            <a:r>
              <a:rPr dirty="0" sz="1700" spc="-55" b="1">
                <a:latin typeface="Times New Roman"/>
                <a:cs typeface="Times New Roman"/>
              </a:rPr>
              <a:t>programmers </a:t>
            </a:r>
            <a:r>
              <a:rPr dirty="0" sz="1700" spc="-45" b="1">
                <a:latin typeface="Times New Roman"/>
                <a:cs typeface="Times New Roman"/>
              </a:rPr>
              <a:t>to </a:t>
            </a:r>
            <a:r>
              <a:rPr dirty="0" sz="1700" spc="-55" b="1">
                <a:latin typeface="Times New Roman"/>
                <a:cs typeface="Times New Roman"/>
              </a:rPr>
              <a:t>modify </a:t>
            </a:r>
            <a:r>
              <a:rPr dirty="0" sz="1700" spc="-45" b="1">
                <a:latin typeface="Times New Roman"/>
                <a:cs typeface="Times New Roman"/>
              </a:rPr>
              <a:t>the </a:t>
            </a:r>
            <a:r>
              <a:rPr dirty="0" sz="1700" spc="-50" b="1">
                <a:latin typeface="Times New Roman"/>
                <a:cs typeface="Times New Roman"/>
              </a:rPr>
              <a:t>appearance </a:t>
            </a:r>
            <a:r>
              <a:rPr dirty="0" sz="1700" spc="-45" b="1">
                <a:latin typeface="Times New Roman"/>
                <a:cs typeface="Times New Roman"/>
              </a:rPr>
              <a:t>of the </a:t>
            </a:r>
            <a:r>
              <a:rPr dirty="0" sz="1700" spc="-40" b="1">
                <a:latin typeface="Times New Roman"/>
                <a:cs typeface="Times New Roman"/>
              </a:rPr>
              <a:t>tool</a:t>
            </a:r>
            <a:r>
              <a:rPr dirty="0" sz="1700" spc="135" b="1">
                <a:latin typeface="Times New Roman"/>
                <a:cs typeface="Times New Roman"/>
              </a:rPr>
              <a:t> </a:t>
            </a:r>
            <a:r>
              <a:rPr dirty="0" sz="1700" spc="-40" b="1">
                <a:latin typeface="Times New Roman"/>
                <a:cs typeface="Times New Roman"/>
              </a:rPr>
              <a:t>tip.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0"/>
            <a:ext cx="393827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ImageList</a:t>
            </a:r>
            <a:r>
              <a:rPr dirty="0" spc="-4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586232"/>
            <a:ext cx="8322309" cy="10407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Carlito"/>
                <a:cs typeface="Carlito"/>
              </a:rPr>
              <a:t>An </a:t>
            </a:r>
            <a:r>
              <a:rPr dirty="0" sz="1800" spc="-5">
                <a:latin typeface="Carlito"/>
                <a:cs typeface="Carlito"/>
              </a:rPr>
              <a:t>ImageList is </a:t>
            </a:r>
            <a:r>
              <a:rPr dirty="0" sz="1800">
                <a:latin typeface="Carlito"/>
                <a:cs typeface="Carlito"/>
              </a:rPr>
              <a:t>a </a:t>
            </a:r>
            <a:r>
              <a:rPr dirty="0" sz="1800" spc="-5">
                <a:latin typeface="Carlito"/>
                <a:cs typeface="Carlito"/>
              </a:rPr>
              <a:t>supporting </a:t>
            </a:r>
            <a:r>
              <a:rPr dirty="0" sz="1800" spc="-15">
                <a:latin typeface="Carlito"/>
                <a:cs typeface="Carlito"/>
              </a:rPr>
              <a:t>control </a:t>
            </a:r>
            <a:r>
              <a:rPr dirty="0" sz="1800" spc="-5">
                <a:latin typeface="Carlito"/>
                <a:cs typeface="Carlito"/>
              </a:rPr>
              <a:t>that is typically used by other </a:t>
            </a:r>
            <a:r>
              <a:rPr dirty="0" sz="1800" spc="-10">
                <a:latin typeface="Carlito"/>
                <a:cs typeface="Carlito"/>
              </a:rPr>
              <a:t>controls, </a:t>
            </a:r>
            <a:r>
              <a:rPr dirty="0" sz="1800" spc="-5">
                <a:latin typeface="Carlito"/>
                <a:cs typeface="Carlito"/>
              </a:rPr>
              <a:t>such </a:t>
            </a:r>
            <a:r>
              <a:rPr dirty="0" sz="1800">
                <a:latin typeface="Carlito"/>
                <a:cs typeface="Carlito"/>
              </a:rPr>
              <a:t>as a  </a:t>
            </a:r>
            <a:r>
              <a:rPr dirty="0" sz="1800" spc="-10">
                <a:latin typeface="Carlito"/>
                <a:cs typeface="Carlito"/>
              </a:rPr>
              <a:t>ListView </a:t>
            </a:r>
            <a:r>
              <a:rPr dirty="0" sz="1800" spc="-5">
                <a:latin typeface="Carlito"/>
                <a:cs typeface="Carlito"/>
              </a:rPr>
              <a:t>but is exposed </a:t>
            </a:r>
            <a:r>
              <a:rPr dirty="0" sz="1800">
                <a:latin typeface="Carlito"/>
                <a:cs typeface="Carlito"/>
              </a:rPr>
              <a:t>as a </a:t>
            </a:r>
            <a:r>
              <a:rPr dirty="0" sz="1800" spc="-5">
                <a:latin typeface="Carlito"/>
                <a:cs typeface="Carlito"/>
              </a:rPr>
              <a:t>component </a:t>
            </a:r>
            <a:r>
              <a:rPr dirty="0" sz="1800" spc="-10">
                <a:latin typeface="Carlito"/>
                <a:cs typeface="Carlito"/>
              </a:rPr>
              <a:t>to developers. </a:t>
            </a:r>
            <a:r>
              <a:rPr dirty="0" sz="1800" spc="-35">
                <a:latin typeface="Carlito"/>
                <a:cs typeface="Carlito"/>
              </a:rPr>
              <a:t>We </a:t>
            </a:r>
            <a:r>
              <a:rPr dirty="0" sz="1800" spc="-5">
                <a:latin typeface="Carlito"/>
                <a:cs typeface="Carlito"/>
              </a:rPr>
              <a:t>can use </a:t>
            </a:r>
            <a:r>
              <a:rPr dirty="0" sz="1800">
                <a:latin typeface="Carlito"/>
                <a:cs typeface="Carlito"/>
              </a:rPr>
              <a:t>this </a:t>
            </a:r>
            <a:r>
              <a:rPr dirty="0" sz="1800" spc="-5">
                <a:latin typeface="Carlito"/>
                <a:cs typeface="Carlito"/>
              </a:rPr>
              <a:t>component in our  applications </a:t>
            </a:r>
            <a:r>
              <a:rPr dirty="0" sz="1800">
                <a:latin typeface="Carlito"/>
                <a:cs typeface="Carlito"/>
              </a:rPr>
              <a:t>when </a:t>
            </a:r>
            <a:r>
              <a:rPr dirty="0" sz="1800" spc="-10">
                <a:latin typeface="Carlito"/>
                <a:cs typeface="Carlito"/>
              </a:rPr>
              <a:t>we are </a:t>
            </a:r>
            <a:r>
              <a:rPr dirty="0" sz="1800" spc="-5">
                <a:latin typeface="Carlito"/>
                <a:cs typeface="Carlito"/>
              </a:rPr>
              <a:t>building our own </a:t>
            </a:r>
            <a:r>
              <a:rPr dirty="0" sz="1800" spc="-15">
                <a:latin typeface="Carlito"/>
                <a:cs typeface="Carlito"/>
              </a:rPr>
              <a:t>controls </a:t>
            </a:r>
            <a:r>
              <a:rPr dirty="0" sz="1800" spc="-5">
                <a:latin typeface="Carlito"/>
                <a:cs typeface="Carlito"/>
              </a:rPr>
              <a:t>such </a:t>
            </a:r>
            <a:r>
              <a:rPr dirty="0" sz="1800">
                <a:latin typeface="Carlito"/>
                <a:cs typeface="Carlito"/>
              </a:rPr>
              <a:t>as a </a:t>
            </a:r>
            <a:r>
              <a:rPr dirty="0" sz="1800" spc="-10">
                <a:latin typeface="Carlito"/>
                <a:cs typeface="Carlito"/>
              </a:rPr>
              <a:t>photo gallery </a:t>
            </a:r>
            <a:r>
              <a:rPr dirty="0" sz="1800" spc="-5">
                <a:latin typeface="Carlito"/>
                <a:cs typeface="Carlito"/>
              </a:rPr>
              <a:t>or </a:t>
            </a:r>
            <a:r>
              <a:rPr dirty="0" sz="1800">
                <a:latin typeface="Carlito"/>
                <a:cs typeface="Carlito"/>
              </a:rPr>
              <a:t>an </a:t>
            </a:r>
            <a:r>
              <a:rPr dirty="0" sz="1800" spc="-5">
                <a:latin typeface="Carlito"/>
                <a:cs typeface="Carlito"/>
              </a:rPr>
              <a:t>image  </a:t>
            </a:r>
            <a:r>
              <a:rPr dirty="0" sz="1800" spc="-15">
                <a:latin typeface="Carlito"/>
                <a:cs typeface="Carlito"/>
              </a:rPr>
              <a:t>rotator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control.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84960"/>
            <a:ext cx="9143999" cy="4771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72288"/>
            <a:ext cx="50888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SplitContainer</a:t>
            </a:r>
            <a:r>
              <a:rPr dirty="0" spc="-55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929716"/>
            <a:ext cx="7730490" cy="5056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183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800" spc="-10">
                <a:latin typeface="Carlito"/>
                <a:cs typeface="Carlito"/>
              </a:rPr>
              <a:t>SplitContainer</a:t>
            </a:r>
            <a:r>
              <a:rPr dirty="0" sz="1800" spc="9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is</a:t>
            </a:r>
            <a:r>
              <a:rPr dirty="0" sz="1800" spc="9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</a:t>
            </a:r>
            <a:r>
              <a:rPr dirty="0" sz="1800" spc="7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advance</a:t>
            </a:r>
            <a:r>
              <a:rPr dirty="0" sz="1800" spc="8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window's</a:t>
            </a:r>
            <a:r>
              <a:rPr dirty="0" sz="1800" spc="8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control</a:t>
            </a:r>
            <a:r>
              <a:rPr dirty="0" sz="1800" spc="7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or</a:t>
            </a:r>
            <a:r>
              <a:rPr dirty="0" sz="1800" spc="8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it</a:t>
            </a:r>
            <a:r>
              <a:rPr dirty="0" sz="1800" spc="7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is</a:t>
            </a:r>
            <a:r>
              <a:rPr dirty="0" sz="1800" spc="8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</a:t>
            </a:r>
            <a:r>
              <a:rPr dirty="0" sz="1800" spc="9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extended</a:t>
            </a:r>
            <a:r>
              <a:rPr dirty="0" sz="1800" spc="8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version</a:t>
            </a:r>
            <a:r>
              <a:rPr dirty="0" sz="1800" spc="7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of</a:t>
            </a:r>
            <a:r>
              <a:rPr dirty="0" sz="1800" spc="8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old</a:t>
            </a:r>
            <a:endParaRPr sz="1800">
              <a:latin typeface="Carlito"/>
              <a:cs typeface="Carlito"/>
            </a:endParaRPr>
          </a:p>
          <a:p>
            <a:pPr marL="184785">
              <a:lnSpc>
                <a:spcPts val="1515"/>
              </a:lnSpc>
            </a:pPr>
            <a:r>
              <a:rPr dirty="0" sz="1800" spc="-10">
                <a:latin typeface="Carlito"/>
                <a:cs typeface="Carlito"/>
              </a:rPr>
              <a:t>splitter</a:t>
            </a:r>
            <a:r>
              <a:rPr dirty="0" sz="1800" spc="229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control.</a:t>
            </a:r>
            <a:r>
              <a:rPr dirty="0" sz="1800" spc="245">
                <a:latin typeface="Carlito"/>
                <a:cs typeface="Carlito"/>
              </a:rPr>
              <a:t> </a:t>
            </a:r>
            <a:r>
              <a:rPr dirty="0" sz="1800" spc="-50">
                <a:latin typeface="Carlito"/>
                <a:cs typeface="Carlito"/>
              </a:rPr>
              <a:t>You</a:t>
            </a:r>
            <a:r>
              <a:rPr dirty="0" sz="1800" spc="229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can</a:t>
            </a:r>
            <a:r>
              <a:rPr dirty="0" sz="1800" spc="2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place</a:t>
            </a:r>
            <a:r>
              <a:rPr dirty="0" sz="1800" spc="25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it</a:t>
            </a:r>
            <a:r>
              <a:rPr dirty="0" sz="1800" spc="2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at</a:t>
            </a:r>
            <a:r>
              <a:rPr dirty="0" sz="1800" spc="22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form</a:t>
            </a:r>
            <a:r>
              <a:rPr dirty="0" sz="1800" spc="23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horizontally</a:t>
            </a:r>
            <a:r>
              <a:rPr dirty="0" sz="1800" spc="2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or</a:t>
            </a:r>
            <a:r>
              <a:rPr dirty="0" sz="1800" spc="22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vertically</a:t>
            </a:r>
            <a:r>
              <a:rPr dirty="0" sz="1800" spc="229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by</a:t>
            </a:r>
            <a:r>
              <a:rPr dirty="0" sz="1800" spc="23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specifying</a:t>
            </a:r>
            <a:endParaRPr sz="1800">
              <a:latin typeface="Carlito"/>
              <a:cs typeface="Carlito"/>
            </a:endParaRPr>
          </a:p>
          <a:p>
            <a:pPr marL="184785" marR="5715">
              <a:lnSpc>
                <a:spcPct val="70000"/>
              </a:lnSpc>
              <a:spcBef>
                <a:spcPts val="325"/>
              </a:spcBef>
              <a:tabLst>
                <a:tab pos="1440815" algn="l"/>
                <a:tab pos="2443480" algn="l"/>
                <a:tab pos="3074670" algn="l"/>
                <a:tab pos="4257040" algn="l"/>
                <a:tab pos="5161280" algn="l"/>
                <a:tab pos="5702300" algn="l"/>
                <a:tab pos="7108825" algn="l"/>
              </a:tabLst>
            </a:pPr>
            <a:r>
              <a:rPr dirty="0" sz="1800" spc="-5">
                <a:latin typeface="Carlito"/>
                <a:cs typeface="Carlito"/>
              </a:rPr>
              <a:t>O</a:t>
            </a:r>
            <a:r>
              <a:rPr dirty="0" sz="1800" spc="-10">
                <a:latin typeface="Carlito"/>
                <a:cs typeface="Carlito"/>
              </a:rPr>
              <a:t>r</a:t>
            </a:r>
            <a:r>
              <a:rPr dirty="0" sz="1800" spc="-5">
                <a:latin typeface="Carlito"/>
                <a:cs typeface="Carlito"/>
              </a:rPr>
              <a:t>i</a:t>
            </a:r>
            <a:r>
              <a:rPr dirty="0" sz="1800">
                <a:latin typeface="Carlito"/>
                <a:cs typeface="Carlito"/>
              </a:rPr>
              <a:t>e</a:t>
            </a:r>
            <a:r>
              <a:rPr dirty="0" sz="1800" spc="-5">
                <a:latin typeface="Carlito"/>
                <a:cs typeface="Carlito"/>
              </a:rPr>
              <a:t>n</a:t>
            </a:r>
            <a:r>
              <a:rPr dirty="0" sz="1800" spc="-30">
                <a:latin typeface="Carlito"/>
                <a:cs typeface="Carlito"/>
              </a:rPr>
              <a:t>t</a:t>
            </a:r>
            <a:r>
              <a:rPr dirty="0" sz="1800" spc="-15">
                <a:latin typeface="Carlito"/>
                <a:cs typeface="Carlito"/>
              </a:rPr>
              <a:t>a</a:t>
            </a:r>
            <a:r>
              <a:rPr dirty="0" sz="1800">
                <a:latin typeface="Carlito"/>
                <a:cs typeface="Carlito"/>
              </a:rPr>
              <a:t>t</a:t>
            </a:r>
            <a:r>
              <a:rPr dirty="0" sz="1800" spc="-10">
                <a:latin typeface="Carlito"/>
                <a:cs typeface="Carlito"/>
              </a:rPr>
              <a:t>i</a:t>
            </a:r>
            <a:r>
              <a:rPr dirty="0" sz="1800" spc="-5">
                <a:latin typeface="Carlito"/>
                <a:cs typeface="Carlito"/>
              </a:rPr>
              <a:t>o</a:t>
            </a:r>
            <a:r>
              <a:rPr dirty="0" sz="1800">
                <a:latin typeface="Carlito"/>
                <a:cs typeface="Carlito"/>
              </a:rPr>
              <a:t>n	</a:t>
            </a:r>
            <a:r>
              <a:rPr dirty="0" sz="1800" spc="-5">
                <a:latin typeface="Carlito"/>
                <a:cs typeface="Carlito"/>
              </a:rPr>
              <a:t>p</a:t>
            </a:r>
            <a:r>
              <a:rPr dirty="0" sz="1800" spc="-15">
                <a:latin typeface="Carlito"/>
                <a:cs typeface="Carlito"/>
              </a:rPr>
              <a:t>r</a:t>
            </a:r>
            <a:r>
              <a:rPr dirty="0" sz="1800" spc="-5">
                <a:latin typeface="Carlito"/>
                <a:cs typeface="Carlito"/>
              </a:rPr>
              <a:t>op</a:t>
            </a:r>
            <a:r>
              <a:rPr dirty="0" sz="1800">
                <a:latin typeface="Carlito"/>
                <a:cs typeface="Carlito"/>
              </a:rPr>
              <a:t>er</a:t>
            </a:r>
            <a:r>
              <a:rPr dirty="0" sz="1800" spc="-10">
                <a:latin typeface="Carlito"/>
                <a:cs typeface="Carlito"/>
              </a:rPr>
              <a:t>t</a:t>
            </a:r>
            <a:r>
              <a:rPr dirty="0" sz="1800">
                <a:latin typeface="Carlito"/>
                <a:cs typeface="Carlito"/>
              </a:rPr>
              <a:t>y	each	</a:t>
            </a:r>
            <a:r>
              <a:rPr dirty="0" sz="1800" spc="-20">
                <a:latin typeface="Carlito"/>
                <a:cs typeface="Carlito"/>
              </a:rPr>
              <a:t>r</a:t>
            </a:r>
            <a:r>
              <a:rPr dirty="0" sz="1800">
                <a:latin typeface="Carlito"/>
                <a:cs typeface="Carlito"/>
              </a:rPr>
              <a:t>e</a:t>
            </a:r>
            <a:r>
              <a:rPr dirty="0" sz="1800" spc="5">
                <a:latin typeface="Carlito"/>
                <a:cs typeface="Carlito"/>
              </a:rPr>
              <a:t>p</a:t>
            </a:r>
            <a:r>
              <a:rPr dirty="0" sz="1800" spc="-30">
                <a:latin typeface="Carlito"/>
                <a:cs typeface="Carlito"/>
              </a:rPr>
              <a:t>r</a:t>
            </a:r>
            <a:r>
              <a:rPr dirty="0" sz="1800">
                <a:latin typeface="Carlito"/>
                <a:cs typeface="Carlito"/>
              </a:rPr>
              <a:t>e</a:t>
            </a:r>
            <a:r>
              <a:rPr dirty="0" sz="1800" spc="5">
                <a:latin typeface="Carlito"/>
                <a:cs typeface="Carlito"/>
              </a:rPr>
              <a:t>s</a:t>
            </a:r>
            <a:r>
              <a:rPr dirty="0" sz="1800">
                <a:latin typeface="Carlito"/>
                <a:cs typeface="Carlito"/>
              </a:rPr>
              <a:t>e</a:t>
            </a:r>
            <a:r>
              <a:rPr dirty="0" sz="1800" spc="-5">
                <a:latin typeface="Carlito"/>
                <a:cs typeface="Carlito"/>
              </a:rPr>
              <a:t>n</a:t>
            </a:r>
            <a:r>
              <a:rPr dirty="0" sz="1800">
                <a:latin typeface="Carlito"/>
                <a:cs typeface="Carlito"/>
              </a:rPr>
              <a:t>ts	</a:t>
            </a:r>
            <a:r>
              <a:rPr dirty="0" sz="1800" spc="-5">
                <a:latin typeface="Carlito"/>
                <a:cs typeface="Carlito"/>
              </a:rPr>
              <a:t>l</a:t>
            </a:r>
            <a:r>
              <a:rPr dirty="0" sz="1800" spc="-10">
                <a:latin typeface="Carlito"/>
                <a:cs typeface="Carlito"/>
              </a:rPr>
              <a:t>e</a:t>
            </a:r>
            <a:r>
              <a:rPr dirty="0" sz="1800" spc="-5">
                <a:latin typeface="Carlito"/>
                <a:cs typeface="Carlito"/>
              </a:rPr>
              <a:t>ft</a:t>
            </a:r>
            <a:r>
              <a:rPr dirty="0" sz="1800" spc="-15">
                <a:latin typeface="Carlito"/>
                <a:cs typeface="Carlito"/>
              </a:rPr>
              <a:t>/t</a:t>
            </a:r>
            <a:r>
              <a:rPr dirty="0" sz="1800" spc="-5">
                <a:latin typeface="Carlito"/>
                <a:cs typeface="Carlito"/>
              </a:rPr>
              <a:t>o</a:t>
            </a:r>
            <a:r>
              <a:rPr dirty="0" sz="1800">
                <a:latin typeface="Carlito"/>
                <a:cs typeface="Carlito"/>
              </a:rPr>
              <a:t>p	and	r</a:t>
            </a:r>
            <a:r>
              <a:rPr dirty="0" sz="1800" spc="-15">
                <a:latin typeface="Carlito"/>
                <a:cs typeface="Carlito"/>
              </a:rPr>
              <a:t>i</a:t>
            </a:r>
            <a:r>
              <a:rPr dirty="0" sz="1800">
                <a:latin typeface="Carlito"/>
                <a:cs typeface="Carlito"/>
              </a:rPr>
              <a:t>ght/</a:t>
            </a:r>
            <a:r>
              <a:rPr dirty="0" sz="1800" spc="5">
                <a:latin typeface="Carlito"/>
                <a:cs typeface="Carlito"/>
              </a:rPr>
              <a:t>b</a:t>
            </a:r>
            <a:r>
              <a:rPr dirty="0" sz="1800" spc="-5">
                <a:latin typeface="Carlito"/>
                <a:cs typeface="Carlito"/>
              </a:rPr>
              <a:t>o</a:t>
            </a:r>
            <a:r>
              <a:rPr dirty="0" sz="1800" spc="-30">
                <a:latin typeface="Carlito"/>
                <a:cs typeface="Carlito"/>
              </a:rPr>
              <a:t>t</a:t>
            </a:r>
            <a:r>
              <a:rPr dirty="0" sz="1800" spc="-15">
                <a:latin typeface="Carlito"/>
                <a:cs typeface="Carlito"/>
              </a:rPr>
              <a:t>t</a:t>
            </a:r>
            <a:r>
              <a:rPr dirty="0" sz="1800" spc="-5">
                <a:latin typeface="Carlito"/>
                <a:cs typeface="Carlito"/>
              </a:rPr>
              <a:t>o</a:t>
            </a:r>
            <a:r>
              <a:rPr dirty="0" sz="1800">
                <a:latin typeface="Carlito"/>
                <a:cs typeface="Carlito"/>
              </a:rPr>
              <a:t>m	</a:t>
            </a:r>
            <a:r>
              <a:rPr dirty="0" sz="1800" spc="-5">
                <a:latin typeface="Carlito"/>
                <a:cs typeface="Carlito"/>
              </a:rPr>
              <a:t>pa</a:t>
            </a:r>
            <a:r>
              <a:rPr dirty="0" sz="1800">
                <a:latin typeface="Carlito"/>
                <a:cs typeface="Carlito"/>
              </a:rPr>
              <a:t>ne</a:t>
            </a:r>
            <a:r>
              <a:rPr dirty="0" sz="1800" spc="5">
                <a:latin typeface="Carlito"/>
                <a:cs typeface="Carlito"/>
              </a:rPr>
              <a:t>l</a:t>
            </a:r>
            <a:r>
              <a:rPr dirty="0" sz="1800">
                <a:latin typeface="Carlito"/>
                <a:cs typeface="Carlito"/>
              </a:rPr>
              <a:t>s  </a:t>
            </a:r>
            <a:r>
              <a:rPr dirty="0" sz="1800" spc="-15">
                <a:latin typeface="Carlito"/>
                <a:cs typeface="Carlito"/>
              </a:rPr>
              <a:t>respectively.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800" spc="-5">
                <a:latin typeface="Carlito"/>
                <a:cs typeface="Carlito"/>
              </a:rPr>
              <a:t>Properties:</a:t>
            </a:r>
            <a:endParaRPr sz="1800">
              <a:latin typeface="Carlito"/>
              <a:cs typeface="Carlito"/>
            </a:endParaRPr>
          </a:p>
          <a:p>
            <a:pPr marL="251460" indent="-239395">
              <a:lnSpc>
                <a:spcPct val="100000"/>
              </a:lnSpc>
              <a:spcBef>
                <a:spcPts val="155"/>
              </a:spcBef>
              <a:buAutoNum type="arabicParenR"/>
              <a:tabLst>
                <a:tab pos="252095" algn="l"/>
              </a:tabLst>
            </a:pPr>
            <a:r>
              <a:rPr dirty="0" sz="1800" b="1">
                <a:latin typeface="Carlito"/>
                <a:cs typeface="Carlito"/>
              </a:rPr>
              <a:t>Dock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  <a:spcBef>
                <a:spcPts val="155"/>
              </a:spcBef>
            </a:pPr>
            <a:r>
              <a:rPr dirty="0" sz="1800" spc="-10">
                <a:latin typeface="Carlito"/>
                <a:cs typeface="Carlito"/>
              </a:rPr>
              <a:t>Allows</a:t>
            </a:r>
            <a:r>
              <a:rPr dirty="0" sz="1800" spc="204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you</a:t>
            </a:r>
            <a:r>
              <a:rPr dirty="0" sz="1800" spc="204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to</a:t>
            </a:r>
            <a:r>
              <a:rPr dirty="0" sz="1800" spc="204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attach</a:t>
            </a:r>
            <a:r>
              <a:rPr dirty="0" sz="1800" spc="204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Splitcontainer's</a:t>
            </a:r>
            <a:r>
              <a:rPr dirty="0" sz="1800" spc="2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border</a:t>
            </a:r>
            <a:r>
              <a:rPr dirty="0" sz="1800" spc="204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to</a:t>
            </a:r>
            <a:r>
              <a:rPr dirty="0" sz="1800" spc="2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its</a:t>
            </a:r>
            <a:r>
              <a:rPr dirty="0" sz="1800" spc="204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container.</a:t>
            </a:r>
            <a:r>
              <a:rPr dirty="0" sz="1800" spc="204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When</a:t>
            </a:r>
            <a:r>
              <a:rPr dirty="0" sz="1800" spc="2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you</a:t>
            </a:r>
            <a:r>
              <a:rPr dirty="0" sz="1800" spc="2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drop</a:t>
            </a:r>
            <a:r>
              <a:rPr dirty="0" sz="1800" spc="2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515"/>
              </a:lnSpc>
            </a:pPr>
            <a:r>
              <a:rPr dirty="0" sz="1800" spc="-10">
                <a:latin typeface="Carlito"/>
                <a:cs typeface="Carlito"/>
              </a:rPr>
              <a:t>splitcontainer  </a:t>
            </a:r>
            <a:r>
              <a:rPr dirty="0" sz="1800">
                <a:latin typeface="Carlito"/>
                <a:cs typeface="Carlito"/>
              </a:rPr>
              <a:t>on  a  </a:t>
            </a:r>
            <a:r>
              <a:rPr dirty="0" sz="1800" spc="-15">
                <a:latin typeface="Carlito"/>
                <a:cs typeface="Carlito"/>
              </a:rPr>
              <a:t>form  </a:t>
            </a:r>
            <a:r>
              <a:rPr dirty="0" sz="1800">
                <a:latin typeface="Carlito"/>
                <a:cs typeface="Carlito"/>
              </a:rPr>
              <a:t>a  </a:t>
            </a:r>
            <a:r>
              <a:rPr dirty="0" sz="1800" spc="-10">
                <a:latin typeface="Carlito"/>
                <a:cs typeface="Carlito"/>
              </a:rPr>
              <a:t>Default  value  </a:t>
            </a:r>
            <a:r>
              <a:rPr dirty="0" sz="1800" spc="-5">
                <a:latin typeface="Carlito"/>
                <a:cs typeface="Carlito"/>
              </a:rPr>
              <a:t>of  Dock  </a:t>
            </a:r>
            <a:r>
              <a:rPr dirty="0" sz="1800" spc="-10">
                <a:latin typeface="Carlito"/>
                <a:cs typeface="Carlito"/>
              </a:rPr>
              <a:t>property  </a:t>
            </a:r>
            <a:r>
              <a:rPr dirty="0" sz="1800" spc="-5">
                <a:latin typeface="Carlito"/>
                <a:cs typeface="Carlito"/>
              </a:rPr>
              <a:t>is  </a:t>
            </a:r>
            <a:r>
              <a:rPr dirty="0" sz="1800">
                <a:latin typeface="Carlito"/>
                <a:cs typeface="Carlito"/>
              </a:rPr>
              <a:t>'FILL'  </a:t>
            </a:r>
            <a:r>
              <a:rPr dirty="0" sz="1800" spc="-5">
                <a:latin typeface="Carlito"/>
                <a:cs typeface="Carlito"/>
              </a:rPr>
              <a:t>that</a:t>
            </a:r>
            <a:r>
              <a:rPr dirty="0" sz="1800" spc="1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means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70000"/>
              </a:lnSpc>
              <a:spcBef>
                <a:spcPts val="325"/>
              </a:spcBef>
            </a:pPr>
            <a:r>
              <a:rPr dirty="0" sz="1800" spc="-10">
                <a:latin typeface="Carlito"/>
                <a:cs typeface="Carlito"/>
              </a:rPr>
              <a:t>splitcontainer </a:t>
            </a:r>
            <a:r>
              <a:rPr dirty="0" sz="1800" spc="-5">
                <a:latin typeface="Carlito"/>
                <a:cs typeface="Carlito"/>
              </a:rPr>
              <a:t>gets </a:t>
            </a:r>
            <a:r>
              <a:rPr dirty="0" sz="1800">
                <a:latin typeface="Carlito"/>
                <a:cs typeface="Carlito"/>
              </a:rPr>
              <a:t>the whole </a:t>
            </a:r>
            <a:r>
              <a:rPr dirty="0" sz="1800" spc="-5">
                <a:latin typeface="Carlito"/>
                <a:cs typeface="Carlito"/>
              </a:rPr>
              <a:t>area of </a:t>
            </a:r>
            <a:r>
              <a:rPr dirty="0" sz="1800" spc="-10">
                <a:latin typeface="Carlito"/>
                <a:cs typeface="Carlito"/>
              </a:rPr>
              <a:t>form. </a:t>
            </a:r>
            <a:r>
              <a:rPr dirty="0" sz="1800">
                <a:latin typeface="Carlito"/>
                <a:cs typeface="Carlito"/>
              </a:rPr>
              <a:t>In this </a:t>
            </a:r>
            <a:r>
              <a:rPr dirty="0" sz="1800" spc="-10">
                <a:latin typeface="Carlito"/>
                <a:cs typeface="Carlito"/>
              </a:rPr>
              <a:t>example, </a:t>
            </a:r>
            <a:r>
              <a:rPr dirty="0" sz="1800">
                <a:latin typeface="Carlito"/>
                <a:cs typeface="Carlito"/>
              </a:rPr>
              <a:t>I </a:t>
            </a:r>
            <a:r>
              <a:rPr dirty="0" sz="1800" spc="-10">
                <a:latin typeface="Carlito"/>
                <a:cs typeface="Carlito"/>
              </a:rPr>
              <a:t>have </a:t>
            </a:r>
            <a:r>
              <a:rPr dirty="0" sz="1800" spc="-5">
                <a:latin typeface="Carlito"/>
                <a:cs typeface="Carlito"/>
              </a:rPr>
              <a:t>set it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>
                <a:latin typeface="Carlito"/>
                <a:cs typeface="Carlito"/>
              </a:rPr>
              <a:t>'None' 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sack of </a:t>
            </a:r>
            <a:r>
              <a:rPr dirty="0" sz="1800" spc="-10">
                <a:latin typeface="Carlito"/>
                <a:cs typeface="Carlito"/>
              </a:rPr>
              <a:t>demonstrating splitcontainer</a:t>
            </a:r>
            <a:r>
              <a:rPr dirty="0" sz="1800" spc="8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features.</a:t>
            </a:r>
            <a:endParaRPr sz="1800">
              <a:latin typeface="Carlito"/>
              <a:cs typeface="Carlito"/>
            </a:endParaRPr>
          </a:p>
          <a:p>
            <a:pPr marL="251460" indent="-239395">
              <a:lnSpc>
                <a:spcPct val="100000"/>
              </a:lnSpc>
              <a:spcBef>
                <a:spcPts val="145"/>
              </a:spcBef>
              <a:buAutoNum type="arabicParenR" startAt="2"/>
              <a:tabLst>
                <a:tab pos="252095" algn="l"/>
              </a:tabLst>
            </a:pPr>
            <a:r>
              <a:rPr dirty="0" sz="1800" spc="-10" b="1">
                <a:latin typeface="Carlito"/>
                <a:cs typeface="Carlito"/>
              </a:rPr>
              <a:t>Panel1Collapsed </a:t>
            </a:r>
            <a:r>
              <a:rPr dirty="0" sz="1800" b="1">
                <a:latin typeface="Carlito"/>
                <a:cs typeface="Carlito"/>
              </a:rPr>
              <a:t>/</a:t>
            </a:r>
            <a:r>
              <a:rPr dirty="0" sz="1800" spc="-15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Panel2Collapsed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  <a:spcBef>
                <a:spcPts val="155"/>
              </a:spcBef>
            </a:pPr>
            <a:r>
              <a:rPr dirty="0" sz="1800">
                <a:latin typeface="Carlito"/>
                <a:cs typeface="Carlito"/>
              </a:rPr>
              <a:t>Used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to</a:t>
            </a:r>
            <a:r>
              <a:rPr dirty="0" sz="1800" spc="13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set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or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get</a:t>
            </a:r>
            <a:r>
              <a:rPr dirty="0" sz="1800" spc="1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whether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16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panel1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or</a:t>
            </a:r>
            <a:r>
              <a:rPr dirty="0" sz="1800" spc="1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Panel2</a:t>
            </a:r>
            <a:r>
              <a:rPr dirty="0" sz="1800" spc="1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is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collapsed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or</a:t>
            </a:r>
            <a:r>
              <a:rPr dirty="0" sz="1800" spc="15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expanded.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If</a:t>
            </a:r>
            <a:r>
              <a:rPr dirty="0" sz="1800" spc="155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you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510"/>
              </a:lnSpc>
            </a:pPr>
            <a:r>
              <a:rPr dirty="0" sz="1800" spc="-5">
                <a:latin typeface="Carlito"/>
                <a:cs typeface="Carlito"/>
              </a:rPr>
              <a:t>assign</a:t>
            </a:r>
            <a:r>
              <a:rPr dirty="0" sz="1800" spc="17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true</a:t>
            </a:r>
            <a:r>
              <a:rPr dirty="0" sz="1800" spc="17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to</a:t>
            </a:r>
            <a:r>
              <a:rPr dirty="0" sz="1800" spc="1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Panel1Collapsed</a:t>
            </a:r>
            <a:r>
              <a:rPr dirty="0" sz="1800" spc="1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then</a:t>
            </a:r>
            <a:r>
              <a:rPr dirty="0" sz="1800" spc="16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left</a:t>
            </a:r>
            <a:r>
              <a:rPr dirty="0" sz="1800" spc="16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or</a:t>
            </a:r>
            <a:r>
              <a:rPr dirty="0" sz="1800" spc="1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top</a:t>
            </a:r>
            <a:r>
              <a:rPr dirty="0" sz="1800" spc="15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panel</a:t>
            </a:r>
            <a:r>
              <a:rPr dirty="0" sz="1800" spc="1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will</a:t>
            </a:r>
            <a:r>
              <a:rPr dirty="0" sz="1800" spc="1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be</a:t>
            </a:r>
            <a:r>
              <a:rPr dirty="0" sz="1800" spc="17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collapsed</a:t>
            </a:r>
            <a:r>
              <a:rPr dirty="0" sz="1800" spc="17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16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if</a:t>
            </a:r>
            <a:r>
              <a:rPr dirty="0" sz="1800" spc="1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you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510"/>
              </a:lnSpc>
            </a:pPr>
            <a:r>
              <a:rPr dirty="0" sz="1800" spc="-5">
                <a:latin typeface="Carlito"/>
                <a:cs typeface="Carlito"/>
              </a:rPr>
              <a:t>assign  </a:t>
            </a:r>
            <a:r>
              <a:rPr dirty="0" sz="1800" spc="-10">
                <a:latin typeface="Carlito"/>
                <a:cs typeface="Carlito"/>
              </a:rPr>
              <a:t>false  to  </a:t>
            </a:r>
            <a:r>
              <a:rPr dirty="0" sz="1800" spc="-5">
                <a:latin typeface="Carlito"/>
                <a:cs typeface="Carlito"/>
              </a:rPr>
              <a:t>Panel1Collapsed  </a:t>
            </a:r>
            <a:r>
              <a:rPr dirty="0" sz="1800">
                <a:latin typeface="Carlito"/>
                <a:cs typeface="Carlito"/>
              </a:rPr>
              <a:t>then  </a:t>
            </a:r>
            <a:r>
              <a:rPr dirty="0" sz="1800" spc="-5">
                <a:latin typeface="Carlito"/>
                <a:cs typeface="Carlito"/>
              </a:rPr>
              <a:t>left  or  top  </a:t>
            </a:r>
            <a:r>
              <a:rPr dirty="0" sz="1800">
                <a:latin typeface="Carlito"/>
                <a:cs typeface="Carlito"/>
              </a:rPr>
              <a:t>panel  will  be  </a:t>
            </a:r>
            <a:r>
              <a:rPr dirty="0" sz="1800" spc="-5">
                <a:latin typeface="Carlito"/>
                <a:cs typeface="Carlito"/>
              </a:rPr>
              <a:t>expanded </a:t>
            </a:r>
            <a:r>
              <a:rPr dirty="0" sz="1800" spc="5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same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</a:pPr>
            <a:r>
              <a:rPr dirty="0" sz="1800" spc="-5">
                <a:latin typeface="Carlito"/>
                <a:cs typeface="Carlito"/>
              </a:rPr>
              <a:t>behavior </a:t>
            </a:r>
            <a:r>
              <a:rPr dirty="0" sz="1800" spc="-10">
                <a:latin typeface="Carlito"/>
                <a:cs typeface="Carlito"/>
              </a:rPr>
              <a:t>will </a:t>
            </a:r>
            <a:r>
              <a:rPr dirty="0" sz="1800">
                <a:latin typeface="Carlito"/>
                <a:cs typeface="Carlito"/>
              </a:rPr>
              <a:t>be </a:t>
            </a:r>
            <a:r>
              <a:rPr dirty="0" sz="1800" spc="-10">
                <a:latin typeface="Carlito"/>
                <a:cs typeface="Carlito"/>
              </a:rPr>
              <a:t>occurred </a:t>
            </a:r>
            <a:r>
              <a:rPr dirty="0" sz="1800" spc="-5">
                <a:latin typeface="Carlito"/>
                <a:cs typeface="Carlito"/>
              </a:rPr>
              <a:t>with </a:t>
            </a:r>
            <a:r>
              <a:rPr dirty="0" sz="1800" spc="-10">
                <a:latin typeface="Carlito"/>
                <a:cs typeface="Carlito"/>
              </a:rPr>
              <a:t>Panel2Collapsed</a:t>
            </a:r>
            <a:r>
              <a:rPr dirty="0" sz="1800" spc="125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property.</a:t>
            </a:r>
            <a:endParaRPr sz="1800">
              <a:latin typeface="Carlito"/>
              <a:cs typeface="Carlito"/>
            </a:endParaRPr>
          </a:p>
          <a:p>
            <a:pPr marL="251460" indent="-239395">
              <a:lnSpc>
                <a:spcPct val="100000"/>
              </a:lnSpc>
              <a:spcBef>
                <a:spcPts val="160"/>
              </a:spcBef>
              <a:buAutoNum type="arabicParenR" startAt="3"/>
              <a:tabLst>
                <a:tab pos="252095" algn="l"/>
              </a:tabLst>
            </a:pPr>
            <a:r>
              <a:rPr dirty="0" sz="1800" spc="-10" b="1">
                <a:latin typeface="Carlito"/>
                <a:cs typeface="Carlito"/>
              </a:rPr>
              <a:t>Orientation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800">
                <a:latin typeface="Carlito"/>
                <a:cs typeface="Carlito"/>
              </a:rPr>
              <a:t>Used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5">
                <a:latin typeface="Carlito"/>
                <a:cs typeface="Carlito"/>
              </a:rPr>
              <a:t>set or </a:t>
            </a:r>
            <a:r>
              <a:rPr dirty="0" sz="1800" spc="-10">
                <a:latin typeface="Carlito"/>
                <a:cs typeface="Carlito"/>
              </a:rPr>
              <a:t>get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orientation </a:t>
            </a:r>
            <a:r>
              <a:rPr dirty="0" sz="1800" spc="-5">
                <a:latin typeface="Carlito"/>
                <a:cs typeface="Carlito"/>
              </a:rPr>
              <a:t>of </a:t>
            </a:r>
            <a:r>
              <a:rPr dirty="0" sz="1800" spc="-10">
                <a:latin typeface="Carlito"/>
                <a:cs typeface="Carlito"/>
              </a:rPr>
              <a:t>splitcontainer</a:t>
            </a:r>
            <a:r>
              <a:rPr dirty="0" sz="1800" spc="8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panel</a:t>
            </a:r>
            <a:endParaRPr sz="1800">
              <a:latin typeface="Carlito"/>
              <a:cs typeface="Carlito"/>
            </a:endParaRPr>
          </a:p>
          <a:p>
            <a:pPr marL="251460" indent="-239395">
              <a:lnSpc>
                <a:spcPct val="100000"/>
              </a:lnSpc>
              <a:spcBef>
                <a:spcPts val="155"/>
              </a:spcBef>
              <a:buAutoNum type="arabicParenR" startAt="4"/>
              <a:tabLst>
                <a:tab pos="252095" algn="l"/>
              </a:tabLst>
            </a:pPr>
            <a:r>
              <a:rPr dirty="0" sz="1800" spc="-10" b="1">
                <a:latin typeface="Carlito"/>
                <a:cs typeface="Carlito"/>
              </a:rPr>
              <a:t>Splitter</a:t>
            </a:r>
            <a:r>
              <a:rPr dirty="0" sz="1800" spc="-30" b="1">
                <a:latin typeface="Carlito"/>
                <a:cs typeface="Carlito"/>
              </a:rPr>
              <a:t> </a:t>
            </a:r>
            <a:r>
              <a:rPr dirty="0" sz="1800" spc="-5" b="1">
                <a:latin typeface="Carlito"/>
                <a:cs typeface="Carlito"/>
              </a:rPr>
              <a:t>Width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  <a:spcBef>
                <a:spcPts val="155"/>
              </a:spcBef>
            </a:pPr>
            <a:r>
              <a:rPr dirty="0" sz="1800" spc="-15">
                <a:latin typeface="Carlito"/>
                <a:cs typeface="Carlito"/>
              </a:rPr>
              <a:t>Splitter</a:t>
            </a:r>
            <a:r>
              <a:rPr dirty="0" sz="1800" spc="229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is</a:t>
            </a:r>
            <a:r>
              <a:rPr dirty="0" sz="1800" spc="2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229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horizontal</a:t>
            </a:r>
            <a:r>
              <a:rPr dirty="0" sz="1800" spc="2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or</a:t>
            </a:r>
            <a:r>
              <a:rPr dirty="0" sz="1800" spc="22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vertical</a:t>
            </a:r>
            <a:r>
              <a:rPr dirty="0" sz="1800" spc="21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bar</a:t>
            </a:r>
            <a:r>
              <a:rPr dirty="0" sz="1800" spc="229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which</a:t>
            </a:r>
            <a:r>
              <a:rPr dirty="0" sz="1800" spc="229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use</a:t>
            </a:r>
            <a:r>
              <a:rPr dirty="0" sz="1800" spc="2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to</a:t>
            </a:r>
            <a:r>
              <a:rPr dirty="0" sz="1800" spc="21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set</a:t>
            </a:r>
            <a:r>
              <a:rPr dirty="0" sz="1800" spc="2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panel</a:t>
            </a:r>
            <a:r>
              <a:rPr dirty="0" sz="1800" spc="2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size,</a:t>
            </a:r>
            <a:r>
              <a:rPr dirty="0" sz="1800" spc="2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default</a:t>
            </a:r>
            <a:r>
              <a:rPr dirty="0" sz="1800" spc="22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size</a:t>
            </a:r>
            <a:r>
              <a:rPr dirty="0" sz="1800" spc="240">
                <a:latin typeface="Carlito"/>
                <a:cs typeface="Carlito"/>
              </a:rPr>
              <a:t> </a:t>
            </a:r>
            <a:r>
              <a:rPr dirty="0" sz="1800" spc="10">
                <a:latin typeface="Carlito"/>
                <a:cs typeface="Carlito"/>
              </a:rPr>
              <a:t>of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510"/>
              </a:lnSpc>
            </a:pPr>
            <a:r>
              <a:rPr dirty="0" sz="1800" spc="-10">
                <a:latin typeface="Carlito"/>
                <a:cs typeface="Carlito"/>
              </a:rPr>
              <a:t>splitter</a:t>
            </a:r>
            <a:r>
              <a:rPr dirty="0" sz="1800" spc="1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is</a:t>
            </a:r>
            <a:r>
              <a:rPr dirty="0" sz="1800" spc="1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4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 spc="-15">
                <a:latin typeface="Carlito"/>
                <a:cs typeface="Carlito"/>
              </a:rPr>
              <a:t>pixel</a:t>
            </a:r>
            <a:r>
              <a:rPr dirty="0" sz="1800" spc="1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but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you</a:t>
            </a:r>
            <a:r>
              <a:rPr dirty="0" sz="1800" spc="1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can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set</a:t>
            </a:r>
            <a:r>
              <a:rPr dirty="0" sz="1800" spc="13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or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get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splitter</a:t>
            </a:r>
            <a:r>
              <a:rPr dirty="0" sz="1800" spc="14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width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value</a:t>
            </a:r>
            <a:r>
              <a:rPr dirty="0" sz="1800" spc="1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programmatically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835"/>
              </a:lnSpc>
            </a:pPr>
            <a:r>
              <a:rPr dirty="0" sz="1800" spc="-10">
                <a:latin typeface="Carlito"/>
                <a:cs typeface="Carlito"/>
              </a:rPr>
              <a:t>by </a:t>
            </a:r>
            <a:r>
              <a:rPr dirty="0" sz="1800" spc="-5">
                <a:latin typeface="Carlito"/>
                <a:cs typeface="Carlito"/>
              </a:rPr>
              <a:t>manipulating </a:t>
            </a:r>
            <a:r>
              <a:rPr dirty="0" sz="1800" spc="-10">
                <a:latin typeface="Carlito"/>
                <a:cs typeface="Carlito"/>
              </a:rPr>
              <a:t>splitterwidth</a:t>
            </a:r>
            <a:r>
              <a:rPr dirty="0" sz="1800" spc="5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property.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72288"/>
            <a:ext cx="25571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</a:t>
            </a:r>
            <a:r>
              <a:rPr dirty="0" spc="-70"/>
              <a:t> </a:t>
            </a:r>
            <a:r>
              <a:rPr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964768"/>
            <a:ext cx="7730490" cy="128587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just" marL="184785" marR="5080" indent="-172720">
              <a:lnSpc>
                <a:spcPct val="90100"/>
              </a:lnSpc>
              <a:spcBef>
                <a:spcPts val="35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100">
                <a:latin typeface="Carlito"/>
                <a:cs typeface="Carlito"/>
              </a:rPr>
              <a:t>A </a:t>
            </a:r>
            <a:r>
              <a:rPr dirty="0" sz="2100" spc="-25">
                <a:latin typeface="Carlito"/>
                <a:cs typeface="Carlito"/>
              </a:rPr>
              <a:t>TabControl </a:t>
            </a:r>
            <a:r>
              <a:rPr dirty="0" sz="2100">
                <a:latin typeface="Carlito"/>
                <a:cs typeface="Carlito"/>
              </a:rPr>
              <a:t>is a </a:t>
            </a:r>
            <a:r>
              <a:rPr dirty="0" sz="2100" spc="-5">
                <a:latin typeface="Carlito"/>
                <a:cs typeface="Carlito"/>
              </a:rPr>
              <a:t>collection of </a:t>
            </a:r>
            <a:r>
              <a:rPr dirty="0" sz="2100" spc="-15">
                <a:latin typeface="Carlito"/>
                <a:cs typeface="Carlito"/>
              </a:rPr>
              <a:t>tab </a:t>
            </a:r>
            <a:r>
              <a:rPr dirty="0" sz="2100" spc="-5">
                <a:latin typeface="Carlito"/>
                <a:cs typeface="Carlito"/>
              </a:rPr>
              <a:t>pages </a:t>
            </a:r>
            <a:r>
              <a:rPr dirty="0" sz="2100" spc="-10">
                <a:latin typeface="Carlito"/>
                <a:cs typeface="Carlito"/>
              </a:rPr>
              <a:t>and </a:t>
            </a:r>
            <a:r>
              <a:rPr dirty="0" sz="2100">
                <a:latin typeface="Carlito"/>
                <a:cs typeface="Carlito"/>
              </a:rPr>
              <a:t>a </a:t>
            </a:r>
            <a:r>
              <a:rPr dirty="0" sz="2100" spc="-15">
                <a:latin typeface="Carlito"/>
                <a:cs typeface="Carlito"/>
              </a:rPr>
              <a:t>tab </a:t>
            </a:r>
            <a:r>
              <a:rPr dirty="0" sz="2100" spc="-10">
                <a:latin typeface="Carlito"/>
                <a:cs typeface="Carlito"/>
              </a:rPr>
              <a:t>page </a:t>
            </a:r>
            <a:r>
              <a:rPr dirty="0" sz="2100" spc="-5">
                <a:latin typeface="Carlito"/>
                <a:cs typeface="Carlito"/>
              </a:rPr>
              <a:t>is </a:t>
            </a:r>
            <a:r>
              <a:rPr dirty="0" sz="2100">
                <a:latin typeface="Carlito"/>
                <a:cs typeface="Carlito"/>
              </a:rPr>
              <a:t>the </a:t>
            </a:r>
            <a:r>
              <a:rPr dirty="0" sz="2100" spc="-5">
                <a:latin typeface="Carlito"/>
                <a:cs typeface="Carlito"/>
              </a:rPr>
              <a:t>actual  </a:t>
            </a:r>
            <a:r>
              <a:rPr dirty="0" sz="2100" spc="-15">
                <a:latin typeface="Carlito"/>
                <a:cs typeface="Carlito"/>
              </a:rPr>
              <a:t>control </a:t>
            </a:r>
            <a:r>
              <a:rPr dirty="0" sz="2100" spc="-10">
                <a:latin typeface="Carlito"/>
                <a:cs typeface="Carlito"/>
              </a:rPr>
              <a:t>that hosts </a:t>
            </a:r>
            <a:r>
              <a:rPr dirty="0" sz="2100" spc="-5">
                <a:latin typeface="Carlito"/>
                <a:cs typeface="Carlito"/>
              </a:rPr>
              <a:t>other </a:t>
            </a:r>
            <a:r>
              <a:rPr dirty="0" sz="2100">
                <a:latin typeface="Carlito"/>
                <a:cs typeface="Carlito"/>
              </a:rPr>
              <a:t>child </a:t>
            </a:r>
            <a:r>
              <a:rPr dirty="0" sz="2100" spc="-15">
                <a:latin typeface="Carlito"/>
                <a:cs typeface="Carlito"/>
              </a:rPr>
              <a:t>controls. </a:t>
            </a:r>
            <a:r>
              <a:rPr dirty="0" sz="2100" spc="-35">
                <a:latin typeface="Carlito"/>
                <a:cs typeface="Carlito"/>
              </a:rPr>
              <a:t>TabPage </a:t>
            </a:r>
            <a:r>
              <a:rPr dirty="0" sz="2100" spc="-5">
                <a:latin typeface="Carlito"/>
                <a:cs typeface="Carlito"/>
              </a:rPr>
              <a:t>class </a:t>
            </a:r>
            <a:r>
              <a:rPr dirty="0" sz="2100" spc="-10">
                <a:latin typeface="Carlito"/>
                <a:cs typeface="Carlito"/>
              </a:rPr>
              <a:t>represents </a:t>
            </a:r>
            <a:r>
              <a:rPr dirty="0" sz="2100">
                <a:latin typeface="Carlito"/>
                <a:cs typeface="Carlito"/>
              </a:rPr>
              <a:t>a </a:t>
            </a:r>
            <a:r>
              <a:rPr dirty="0" sz="2100" spc="-15">
                <a:latin typeface="Carlito"/>
                <a:cs typeface="Carlito"/>
              </a:rPr>
              <a:t>tab  </a:t>
            </a:r>
            <a:r>
              <a:rPr dirty="0" sz="2100" spc="-5">
                <a:latin typeface="Carlito"/>
                <a:cs typeface="Carlito"/>
              </a:rPr>
              <a:t>page.</a:t>
            </a:r>
            <a:endParaRPr sz="2100">
              <a:latin typeface="Carlito"/>
              <a:cs typeface="Carlito"/>
            </a:endParaRPr>
          </a:p>
          <a:p>
            <a:pPr algn="just" marL="184785" indent="-17272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900" spc="-10">
                <a:latin typeface="Carlito"/>
                <a:cs typeface="Carlito"/>
              </a:rPr>
              <a:t>Properties: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9831" y="2276855"/>
            <a:ext cx="8964167" cy="444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69858" y="6479768"/>
            <a:ext cx="192405" cy="139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 sz="900">
                <a:solidFill>
                  <a:srgbClr val="888888"/>
                </a:solidFill>
                <a:latin typeface="Carlito"/>
                <a:cs typeface="Carlito"/>
              </a:rPr>
              <a:t>21</a:t>
            </a:fld>
            <a:endParaRPr sz="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72288"/>
            <a:ext cx="39382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MenuStrip</a:t>
            </a:r>
            <a:r>
              <a:rPr dirty="0" spc="-60"/>
              <a:t> </a:t>
            </a:r>
            <a:r>
              <a:rPr dirty="0"/>
              <a:t>Control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18770" y="2560129"/>
          <a:ext cx="8367395" cy="416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/>
                <a:gridCol w="7849234"/>
              </a:tblGrid>
              <a:tr h="328422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25">
                          <a:latin typeface="Carlito"/>
                          <a:cs typeface="Carlito"/>
                        </a:rPr>
                        <a:t>Sr.No.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8419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Property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&amp;</a:t>
                      </a:r>
                      <a:r>
                        <a:rPr dirty="0" sz="1200" spc="-4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Description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8419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83654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1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8419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CanOverflow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value indicating whether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MenuStrip supports overflow</a:t>
                      </a:r>
                      <a:r>
                        <a:rPr dirty="0" sz="1200" spc="-7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functionality.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8419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5925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2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9054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GripStyle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visibility of the grip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used to reposition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200" spc="-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control.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9054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3654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3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905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-5" b="1">
                          <a:latin typeface="Carlito"/>
                          <a:cs typeface="Carlito"/>
                        </a:rPr>
                        <a:t>MdiWindowListItem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ToolStripMenuItem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that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used to display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list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Multiple-document interface (MDI) child</a:t>
                      </a:r>
                      <a:r>
                        <a:rPr dirty="0" sz="1200" spc="-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forms.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905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659307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4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905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-10" b="1">
                          <a:latin typeface="Carlito"/>
                          <a:cs typeface="Carlito"/>
                        </a:rPr>
                        <a:t>ShowItemToolTips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value indicating whether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ToolTips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are shown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for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MenuStrip.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905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  <a:tr h="836498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>
                          <a:latin typeface="Carlito"/>
                          <a:cs typeface="Carlito"/>
                        </a:rPr>
                        <a:t>5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B="0" marT="5905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200" spc="-10" b="1">
                          <a:latin typeface="Carlito"/>
                          <a:cs typeface="Carlito"/>
                        </a:rPr>
                        <a:t>Stretch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rlito"/>
                          <a:cs typeface="Carlito"/>
                        </a:rPr>
                        <a:t>Gets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or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sets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value indicating whether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MenuStrip </a:t>
                      </a:r>
                      <a:r>
                        <a:rPr dirty="0" sz="1200" spc="-10">
                          <a:latin typeface="Carlito"/>
                          <a:cs typeface="Carlito"/>
                        </a:rPr>
                        <a:t>stretches from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end </a:t>
                      </a:r>
                      <a:r>
                        <a:rPr dirty="0" sz="120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200">
                          <a:latin typeface="Carlito"/>
                          <a:cs typeface="Carlito"/>
                        </a:rPr>
                        <a:t>end in its</a:t>
                      </a:r>
                      <a:r>
                        <a:rPr dirty="0" sz="120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200" spc="-15">
                          <a:latin typeface="Carlito"/>
                          <a:cs typeface="Carlito"/>
                        </a:rPr>
                        <a:t>container.</a:t>
                      </a:r>
                      <a:endParaRPr sz="12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r" marR="245745">
                        <a:lnSpc>
                          <a:spcPct val="100000"/>
                        </a:lnSpc>
                      </a:pPr>
                      <a:r>
                        <a:rPr dirty="0" sz="900" spc="-5">
                          <a:solidFill>
                            <a:srgbClr val="888888"/>
                          </a:solidFill>
                          <a:latin typeface="Carlito"/>
                          <a:cs typeface="Carlito"/>
                        </a:rPr>
                        <a:t>36</a:t>
                      </a:r>
                      <a:endParaRPr sz="900">
                        <a:latin typeface="Carlito"/>
                        <a:cs typeface="Carlito"/>
                      </a:endParaRPr>
                    </a:p>
                  </a:txBody>
                  <a:tcPr marL="0" marR="0" marB="0" marT="59055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07542" y="895768"/>
            <a:ext cx="7543800" cy="158051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800" spc="-5">
                <a:latin typeface="Carlito"/>
                <a:cs typeface="Carlito"/>
              </a:rPr>
              <a:t>The </a:t>
            </a:r>
            <a:r>
              <a:rPr dirty="0" sz="1800" b="1">
                <a:latin typeface="Carlito"/>
                <a:cs typeface="Carlito"/>
              </a:rPr>
              <a:t>MenuStrip </a:t>
            </a:r>
            <a:r>
              <a:rPr dirty="0" sz="1800" spc="-15">
                <a:latin typeface="Carlito"/>
                <a:cs typeface="Carlito"/>
              </a:rPr>
              <a:t>control </a:t>
            </a:r>
            <a:r>
              <a:rPr dirty="0" sz="1800" spc="-10">
                <a:latin typeface="Carlito"/>
                <a:cs typeface="Carlito"/>
              </a:rPr>
              <a:t>represents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container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>
                <a:latin typeface="Carlito"/>
                <a:cs typeface="Carlito"/>
              </a:rPr>
              <a:t>the menu</a:t>
            </a:r>
            <a:r>
              <a:rPr dirty="0" sz="1800" spc="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structure.</a:t>
            </a:r>
            <a:endParaRPr sz="1800">
              <a:latin typeface="Carlito"/>
              <a:cs typeface="Carlito"/>
            </a:endParaRPr>
          </a:p>
          <a:p>
            <a:pPr marL="184785" marR="5080" indent="-172720">
              <a:lnSpc>
                <a:spcPts val="1939"/>
              </a:lnSpc>
              <a:spcBef>
                <a:spcPts val="8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800" spc="-5">
                <a:latin typeface="Carlito"/>
                <a:cs typeface="Carlito"/>
              </a:rPr>
              <a:t>The MenuStrip </a:t>
            </a:r>
            <a:r>
              <a:rPr dirty="0" sz="1800" spc="-15">
                <a:latin typeface="Carlito"/>
                <a:cs typeface="Carlito"/>
              </a:rPr>
              <a:t>control </a:t>
            </a:r>
            <a:r>
              <a:rPr dirty="0" sz="1800" spc="-10">
                <a:latin typeface="Carlito"/>
                <a:cs typeface="Carlito"/>
              </a:rPr>
              <a:t>works </a:t>
            </a:r>
            <a:r>
              <a:rPr dirty="0" sz="1800">
                <a:latin typeface="Carlito"/>
                <a:cs typeface="Carlito"/>
              </a:rPr>
              <a:t>as the </a:t>
            </a:r>
            <a:r>
              <a:rPr dirty="0" sz="1800" spc="-5">
                <a:latin typeface="Carlito"/>
                <a:cs typeface="Carlito"/>
              </a:rPr>
              <a:t>top-level </a:t>
            </a:r>
            <a:r>
              <a:rPr dirty="0" sz="1800" spc="-10">
                <a:latin typeface="Carlito"/>
                <a:cs typeface="Carlito"/>
              </a:rPr>
              <a:t>container </a:t>
            </a:r>
            <a:r>
              <a:rPr dirty="0" sz="1800" spc="-15">
                <a:latin typeface="Carlito"/>
                <a:cs typeface="Carlito"/>
              </a:rPr>
              <a:t>for </a:t>
            </a:r>
            <a:r>
              <a:rPr dirty="0" sz="1800">
                <a:latin typeface="Carlito"/>
                <a:cs typeface="Carlito"/>
              </a:rPr>
              <a:t>the menu </a:t>
            </a:r>
            <a:r>
              <a:rPr dirty="0" sz="1800" spc="-10">
                <a:latin typeface="Carlito"/>
                <a:cs typeface="Carlito"/>
              </a:rPr>
              <a:t>structure.  </a:t>
            </a:r>
            <a:r>
              <a:rPr dirty="0" sz="1800" spc="-5">
                <a:latin typeface="Carlito"/>
                <a:cs typeface="Carlito"/>
              </a:rPr>
              <a:t>The </a:t>
            </a:r>
            <a:r>
              <a:rPr dirty="0" sz="1800" spc="-15">
                <a:latin typeface="Carlito"/>
                <a:cs typeface="Carlito"/>
              </a:rPr>
              <a:t>ToolStripMenuItem </a:t>
            </a:r>
            <a:r>
              <a:rPr dirty="0" sz="1800" spc="-5">
                <a:latin typeface="Carlito"/>
                <a:cs typeface="Carlito"/>
              </a:rPr>
              <a:t>class </a:t>
            </a:r>
            <a:r>
              <a:rPr dirty="0" sz="1800">
                <a:latin typeface="Carlito"/>
                <a:cs typeface="Carlito"/>
              </a:rPr>
              <a:t>and the </a:t>
            </a:r>
            <a:r>
              <a:rPr dirty="0" sz="1800" spc="-15">
                <a:latin typeface="Carlito"/>
                <a:cs typeface="Carlito"/>
              </a:rPr>
              <a:t>ToolStripDropDownMenu </a:t>
            </a:r>
            <a:r>
              <a:rPr dirty="0" sz="1800" spc="-5">
                <a:latin typeface="Carlito"/>
                <a:cs typeface="Carlito"/>
              </a:rPr>
              <a:t>class </a:t>
            </a:r>
            <a:r>
              <a:rPr dirty="0" sz="1800" spc="-10">
                <a:latin typeface="Carlito"/>
                <a:cs typeface="Carlito"/>
              </a:rPr>
              <a:t>provide 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functionalities </a:t>
            </a:r>
            <a:r>
              <a:rPr dirty="0" sz="1800" spc="-10">
                <a:latin typeface="Carlito"/>
                <a:cs typeface="Carlito"/>
              </a:rPr>
              <a:t>to </a:t>
            </a:r>
            <a:r>
              <a:rPr dirty="0" sz="1800" spc="-15">
                <a:latin typeface="Carlito"/>
                <a:cs typeface="Carlito"/>
              </a:rPr>
              <a:t>create </a:t>
            </a:r>
            <a:r>
              <a:rPr dirty="0" sz="1800">
                <a:latin typeface="Carlito"/>
                <a:cs typeface="Carlito"/>
              </a:rPr>
              <a:t>menu </a:t>
            </a:r>
            <a:r>
              <a:rPr dirty="0" sz="1800" spc="-5">
                <a:latin typeface="Carlito"/>
                <a:cs typeface="Carlito"/>
              </a:rPr>
              <a:t>items, </a:t>
            </a:r>
            <a:r>
              <a:rPr dirty="0" sz="1800">
                <a:latin typeface="Carlito"/>
                <a:cs typeface="Carlito"/>
              </a:rPr>
              <a:t>sub menus and </a:t>
            </a:r>
            <a:r>
              <a:rPr dirty="0" sz="1800" spc="-5">
                <a:latin typeface="Carlito"/>
                <a:cs typeface="Carlito"/>
              </a:rPr>
              <a:t>drop-down</a:t>
            </a:r>
            <a:r>
              <a:rPr dirty="0" sz="1800" spc="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menus.</a:t>
            </a:r>
            <a:endParaRPr sz="18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1900" spc="-10">
                <a:latin typeface="Carlito"/>
                <a:cs typeface="Carlito"/>
              </a:rPr>
              <a:t>Properties: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32053"/>
            <a:ext cx="407542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0">
                <a:latin typeface="Trebuchet MS"/>
                <a:cs typeface="Trebuchet MS"/>
              </a:rPr>
              <a:t>Properties </a:t>
            </a:r>
            <a:r>
              <a:rPr dirty="0" spc="-135">
                <a:latin typeface="Trebuchet MS"/>
                <a:cs typeface="Trebuchet MS"/>
              </a:rPr>
              <a:t>of </a:t>
            </a:r>
            <a:r>
              <a:rPr dirty="0" spc="-165">
                <a:latin typeface="Trebuchet MS"/>
                <a:cs typeface="Trebuchet MS"/>
              </a:rPr>
              <a:t>Rich </a:t>
            </a:r>
            <a:r>
              <a:rPr dirty="0" spc="-305">
                <a:latin typeface="Trebuchet MS"/>
                <a:cs typeface="Trebuchet MS"/>
              </a:rPr>
              <a:t>Text</a:t>
            </a:r>
            <a:r>
              <a:rPr dirty="0" spc="-465">
                <a:latin typeface="Trebuchet MS"/>
                <a:cs typeface="Trebuchet MS"/>
              </a:rPr>
              <a:t> </a:t>
            </a:r>
            <a:r>
              <a:rPr dirty="0" spc="-155">
                <a:latin typeface="Trebuchet MS"/>
                <a:cs typeface="Trebuchet MS"/>
              </a:rPr>
              <a:t>Box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187" y="1266316"/>
          <a:ext cx="8310880" cy="4271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0340"/>
                <a:gridCol w="6840220"/>
              </a:tblGrid>
              <a:tr h="345948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5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Property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AutoSize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255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Sets/gets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value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specifying if the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size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of the rich </a:t>
                      </a:r>
                      <a:r>
                        <a:rPr dirty="0" sz="1350" spc="-15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automatically adjusts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when the </a:t>
                      </a:r>
                      <a:r>
                        <a:rPr dirty="0" sz="1350" spc="-15">
                          <a:latin typeface="Carlito"/>
                          <a:cs typeface="Carlito"/>
                        </a:rPr>
                        <a:t>font 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changes.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40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BorderStyle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Sets/gets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border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type of the rich </a:t>
                      </a:r>
                      <a:r>
                        <a:rPr dirty="0" sz="1350" spc="-15">
                          <a:latin typeface="Carlito"/>
                          <a:cs typeface="Carlito"/>
                        </a:rPr>
                        <a:t>text</a:t>
                      </a:r>
                      <a:r>
                        <a:rPr dirty="0" sz="135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box.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8351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BulletIndent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Sets/gets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indentation used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in the rich </a:t>
                      </a:r>
                      <a:r>
                        <a:rPr dirty="0" sz="1350" spc="-15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when the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bullet style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applied to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 text.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78536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>
                          <a:latin typeface="Carlito"/>
                          <a:cs typeface="Carlito"/>
                        </a:rPr>
                        <a:t>Lines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Sets/gets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lines of </a:t>
                      </a:r>
                      <a:r>
                        <a:rPr dirty="0" sz="1350" spc="-15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in a </a:t>
                      </a:r>
                      <a:r>
                        <a:rPr dirty="0" sz="1350" spc="-20">
                          <a:latin typeface="Carlito"/>
                          <a:cs typeface="Carlito"/>
                        </a:rPr>
                        <a:t>RichTextBox</a:t>
                      </a:r>
                      <a:r>
                        <a:rPr dirty="0" sz="135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control.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49136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Multiline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Sets/gets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value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specifying if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this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is a multiline </a:t>
                      </a:r>
                      <a:r>
                        <a:rPr dirty="0" sz="1350" spc="-20">
                          <a:latin typeface="Carlito"/>
                          <a:cs typeface="Carlito"/>
                        </a:rPr>
                        <a:t>RichTextBox</a:t>
                      </a:r>
                      <a:r>
                        <a:rPr dirty="0" sz="1350" spc="-5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control.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49149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5">
                          <a:latin typeface="Carlito"/>
                          <a:cs typeface="Carlito"/>
                        </a:rPr>
                        <a:t>ReadOnly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Sets/gets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value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specifying if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in the rich </a:t>
                      </a:r>
                      <a:r>
                        <a:rPr dirty="0" sz="1350" spc="-15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135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15">
                          <a:latin typeface="Carlito"/>
                          <a:cs typeface="Carlito"/>
                        </a:rPr>
                        <a:t>read-only.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605281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ScrollBars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50" spc="-10">
                          <a:latin typeface="Carlito"/>
                          <a:cs typeface="Carlito"/>
                        </a:rPr>
                        <a:t>Sets/gets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the kind of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scroll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bars </a:t>
                      </a:r>
                      <a:r>
                        <a:rPr dirty="0" sz="1350" spc="-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display </a:t>
                      </a:r>
                      <a:r>
                        <a:rPr dirty="0" sz="1350">
                          <a:latin typeface="Carlito"/>
                          <a:cs typeface="Carlito"/>
                        </a:rPr>
                        <a:t>in the </a:t>
                      </a:r>
                      <a:r>
                        <a:rPr dirty="0" sz="1350" spc="-20">
                          <a:latin typeface="Carlito"/>
                          <a:cs typeface="Carlito"/>
                        </a:rPr>
                        <a:t>RichTextBox</a:t>
                      </a:r>
                      <a:r>
                        <a:rPr dirty="0" sz="135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350" spc="-10">
                          <a:latin typeface="Carlito"/>
                          <a:cs typeface="Carlito"/>
                        </a:rPr>
                        <a:t>control.</a:t>
                      </a:r>
                      <a:endParaRPr sz="1350">
                        <a:latin typeface="Carlito"/>
                        <a:cs typeface="Carlito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491490"/>
            <a:ext cx="41935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5">
                <a:latin typeface="Trebuchet MS"/>
                <a:cs typeface="Trebuchet MS"/>
              </a:rPr>
              <a:t>Events </a:t>
            </a:r>
            <a:r>
              <a:rPr dirty="0" sz="3600" spc="-160">
                <a:latin typeface="Trebuchet MS"/>
                <a:cs typeface="Trebuchet MS"/>
              </a:rPr>
              <a:t>of </a:t>
            </a:r>
            <a:r>
              <a:rPr dirty="0" sz="3600" spc="-190">
                <a:latin typeface="Trebuchet MS"/>
                <a:cs typeface="Trebuchet MS"/>
              </a:rPr>
              <a:t>Rich </a:t>
            </a:r>
            <a:r>
              <a:rPr dirty="0" sz="3600" spc="-365">
                <a:latin typeface="Trebuchet MS"/>
                <a:cs typeface="Trebuchet MS"/>
              </a:rPr>
              <a:t>Text</a:t>
            </a:r>
            <a:r>
              <a:rPr dirty="0" sz="3600" spc="-625">
                <a:latin typeface="Trebuchet MS"/>
                <a:cs typeface="Trebuchet MS"/>
              </a:rPr>
              <a:t> </a:t>
            </a:r>
            <a:r>
              <a:rPr dirty="0" sz="3600" spc="-185">
                <a:latin typeface="Trebuchet MS"/>
                <a:cs typeface="Trebuchet MS"/>
              </a:rPr>
              <a:t>Box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3196" y="1622425"/>
          <a:ext cx="8156575" cy="1902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690"/>
                <a:gridCol w="5791200"/>
              </a:tblGrid>
              <a:tr h="39623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2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Events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25">
                          <a:latin typeface="Carlito"/>
                          <a:cs typeface="Carlito"/>
                        </a:rPr>
                        <a:t>TextChanged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</a:t>
                      </a:r>
                      <a:r>
                        <a:rPr dirty="0" sz="2000" spc="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changed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Click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the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is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clicked.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ReadOnlyChanged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4622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Occurs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when 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value 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ReadOnly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property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is 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changed.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563067"/>
            <a:ext cx="444373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45">
                <a:latin typeface="Trebuchet MS"/>
                <a:cs typeface="Trebuchet MS"/>
              </a:rPr>
              <a:t>Methods </a:t>
            </a:r>
            <a:r>
              <a:rPr dirty="0" sz="3600" spc="-160">
                <a:latin typeface="Trebuchet MS"/>
                <a:cs typeface="Trebuchet MS"/>
              </a:rPr>
              <a:t>of</a:t>
            </a:r>
            <a:r>
              <a:rPr dirty="0" sz="3600" spc="-600">
                <a:latin typeface="Trebuchet MS"/>
                <a:cs typeface="Trebuchet MS"/>
              </a:rPr>
              <a:t> </a:t>
            </a:r>
            <a:r>
              <a:rPr dirty="0" sz="3600" spc="-250">
                <a:latin typeface="Trebuchet MS"/>
                <a:cs typeface="Trebuchet MS"/>
              </a:rPr>
              <a:t>RichTextBox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200" y="1550416"/>
          <a:ext cx="8300084" cy="399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1935"/>
                <a:gridCol w="6768465"/>
              </a:tblGrid>
              <a:tr h="39623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Method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Means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25">
                          <a:latin typeface="Carlito"/>
                          <a:cs typeface="Carlito"/>
                        </a:rPr>
                        <a:t>AppendText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Appends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to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current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rich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</a:t>
                      </a:r>
                      <a:r>
                        <a:rPr dirty="0" sz="2000" spc="9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1422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5">
                          <a:latin typeface="Carlito"/>
                          <a:cs typeface="Carlito"/>
                        </a:rPr>
                        <a:t>CanPaste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Determines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if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you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can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paste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information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2000" spc="4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clipboard.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Clear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Clears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all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from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25">
                          <a:latin typeface="Carlito"/>
                          <a:cs typeface="Carlito"/>
                        </a:rPr>
                        <a:t>RichTextBox</a:t>
                      </a:r>
                      <a:r>
                        <a:rPr dirty="0" sz="2000" spc="8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Control.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671194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Copy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Copy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current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selection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in the rich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 to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</a:t>
                      </a:r>
                      <a:r>
                        <a:rPr dirty="0" sz="2000" spc="6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clipboard.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>
                          <a:latin typeface="Carlito"/>
                          <a:cs typeface="Carlito"/>
                        </a:rPr>
                        <a:t>Cut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Moves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current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selection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in the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rich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text box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to</a:t>
                      </a:r>
                      <a:r>
                        <a:rPr dirty="0" sz="2000" spc="5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clipboard.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  <a:tr h="514223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LoadFile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Carlito"/>
                          <a:cs typeface="Carlito"/>
                        </a:rPr>
                        <a:t>Loads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contents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file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into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25">
                          <a:latin typeface="Carlito"/>
                          <a:cs typeface="Carlito"/>
                        </a:rPr>
                        <a:t>RichTextBox</a:t>
                      </a:r>
                      <a:r>
                        <a:rPr dirty="0" sz="2000" spc="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control.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</a:tr>
              <a:tr h="396239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>
                          <a:latin typeface="Carlito"/>
                          <a:cs typeface="Carlito"/>
                        </a:rPr>
                        <a:t>SaveFile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5">
                          <a:latin typeface="Carlito"/>
                          <a:cs typeface="Carlito"/>
                        </a:rPr>
                        <a:t>Saves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</a:t>
                      </a:r>
                      <a:r>
                        <a:rPr dirty="0" sz="2000" spc="-10">
                          <a:latin typeface="Carlito"/>
                          <a:cs typeface="Carlito"/>
                        </a:rPr>
                        <a:t>contents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of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the rich </a:t>
                      </a:r>
                      <a:r>
                        <a:rPr dirty="0" sz="2000" spc="-20">
                          <a:latin typeface="Carlito"/>
                          <a:cs typeface="Carlito"/>
                        </a:rPr>
                        <a:t>text </a:t>
                      </a:r>
                      <a:r>
                        <a:rPr dirty="0" sz="2000" spc="-15">
                          <a:latin typeface="Carlito"/>
                          <a:cs typeface="Carlito"/>
                        </a:rPr>
                        <a:t>box to </a:t>
                      </a:r>
                      <a:r>
                        <a:rPr dirty="0" sz="2000">
                          <a:latin typeface="Carlito"/>
                          <a:cs typeface="Carlito"/>
                        </a:rPr>
                        <a:t>a</a:t>
                      </a:r>
                      <a:r>
                        <a:rPr dirty="0" sz="2000" spc="6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2000" spc="-5">
                          <a:latin typeface="Carlito"/>
                          <a:cs typeface="Carlito"/>
                        </a:rPr>
                        <a:t>file.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42646"/>
            <a:ext cx="178181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40">
                <a:latin typeface="Trebuchet MS"/>
                <a:cs typeface="Trebuchet MS"/>
              </a:rPr>
              <a:t>Dialog</a:t>
            </a:r>
            <a:r>
              <a:rPr dirty="0" sz="3300" spc="-310">
                <a:latin typeface="Trebuchet MS"/>
                <a:cs typeface="Trebuchet MS"/>
              </a:rPr>
              <a:t> </a:t>
            </a:r>
            <a:r>
              <a:rPr dirty="0" sz="3300" spc="-170">
                <a:latin typeface="Trebuchet MS"/>
                <a:cs typeface="Trebuchet MS"/>
              </a:rPr>
              <a:t>Box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173302"/>
            <a:ext cx="8192770" cy="3812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arlito"/>
                <a:cs typeface="Carlito"/>
              </a:rPr>
              <a:t>Visual </a:t>
            </a:r>
            <a:r>
              <a:rPr dirty="0" sz="2400">
                <a:latin typeface="Carlito"/>
                <a:cs typeface="Carlito"/>
              </a:rPr>
              <a:t>Basic </a:t>
            </a:r>
            <a:r>
              <a:rPr dirty="0" sz="2400" spc="-10">
                <a:latin typeface="Carlito"/>
                <a:cs typeface="Carlito"/>
              </a:rPr>
              <a:t>.NET </a:t>
            </a:r>
            <a:r>
              <a:rPr dirty="0" sz="2400" spc="-5">
                <a:latin typeface="Carlito"/>
                <a:cs typeface="Carlito"/>
              </a:rPr>
              <a:t>comes </a:t>
            </a:r>
            <a:r>
              <a:rPr dirty="0" sz="2400">
                <a:latin typeface="Carlito"/>
                <a:cs typeface="Carlito"/>
              </a:rPr>
              <a:t>with built-in </a:t>
            </a:r>
            <a:r>
              <a:rPr dirty="0" sz="2400" spc="-5">
                <a:latin typeface="Carlito"/>
                <a:cs typeface="Carlito"/>
              </a:rPr>
              <a:t>dialog </a:t>
            </a:r>
            <a:r>
              <a:rPr dirty="0" sz="2400" spc="-25">
                <a:latin typeface="Carlito"/>
                <a:cs typeface="Carlito"/>
              </a:rPr>
              <a:t>boxes </a:t>
            </a:r>
            <a:r>
              <a:rPr dirty="0" sz="2400">
                <a:latin typeface="Carlito"/>
                <a:cs typeface="Carlito"/>
              </a:rPr>
              <a:t>which </a:t>
            </a:r>
            <a:r>
              <a:rPr dirty="0" sz="2400" spc="-5">
                <a:latin typeface="Carlito"/>
                <a:cs typeface="Carlito"/>
              </a:rPr>
              <a:t>allow</a:t>
            </a:r>
            <a:r>
              <a:rPr dirty="0" sz="2400" spc="-1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us</a:t>
            </a:r>
            <a:endParaRPr sz="2400">
              <a:latin typeface="Carlito"/>
              <a:cs typeface="Carlito"/>
            </a:endParaRPr>
          </a:p>
          <a:p>
            <a:pPr marL="184785">
              <a:lnSpc>
                <a:spcPts val="2735"/>
              </a:lnSpc>
              <a:tabLst>
                <a:tab pos="6214110" algn="l"/>
              </a:tabLst>
            </a:pPr>
            <a:r>
              <a:rPr dirty="0" sz="2400" spc="-15">
                <a:latin typeface="Carlito"/>
                <a:cs typeface="Carlito"/>
              </a:rPr>
              <a:t>to create </a:t>
            </a:r>
            <a:r>
              <a:rPr dirty="0" sz="2400" spc="-5">
                <a:latin typeface="Carlito"/>
                <a:cs typeface="Carlito"/>
              </a:rPr>
              <a:t>our </a:t>
            </a:r>
            <a:r>
              <a:rPr dirty="0" sz="2400" spc="-10">
                <a:latin typeface="Carlito"/>
                <a:cs typeface="Carlito"/>
              </a:rPr>
              <a:t>own </a:t>
            </a:r>
            <a:r>
              <a:rPr dirty="0" sz="2400" spc="-5">
                <a:latin typeface="Carlito"/>
                <a:cs typeface="Carlito"/>
              </a:rPr>
              <a:t>File Open, File </a:t>
            </a:r>
            <a:r>
              <a:rPr dirty="0" sz="2400" spc="-15">
                <a:latin typeface="Carlito"/>
                <a:cs typeface="Carlito"/>
              </a:rPr>
              <a:t>Save,</a:t>
            </a:r>
            <a:r>
              <a:rPr dirty="0" sz="2400" spc="40">
                <a:latin typeface="Carlito"/>
                <a:cs typeface="Carlito"/>
              </a:rPr>
              <a:t> </a:t>
            </a:r>
            <a:r>
              <a:rPr dirty="0" sz="2400" spc="-20">
                <a:latin typeface="Carlito"/>
                <a:cs typeface="Carlito"/>
              </a:rPr>
              <a:t>Font</a:t>
            </a:r>
            <a:r>
              <a:rPr dirty="0" sz="2400" spc="5">
                <a:latin typeface="Carlito"/>
                <a:cs typeface="Carlito"/>
              </a:rPr>
              <a:t> </a:t>
            </a:r>
            <a:r>
              <a:rPr dirty="0" sz="2400">
                <a:latin typeface="Carlito"/>
                <a:cs typeface="Carlito"/>
              </a:rPr>
              <a:t>and	</a:t>
            </a:r>
            <a:r>
              <a:rPr dirty="0" sz="2400" spc="-10">
                <a:latin typeface="Carlito"/>
                <a:cs typeface="Carlito"/>
              </a:rPr>
              <a:t>Color</a:t>
            </a:r>
            <a:r>
              <a:rPr dirty="0" sz="2400" spc="-30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dialogs.</a:t>
            </a:r>
            <a:endParaRPr sz="24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 b="1">
                <a:solidFill>
                  <a:srgbClr val="FFFF00"/>
                </a:solidFill>
                <a:latin typeface="Carlito"/>
                <a:cs typeface="Carlito"/>
              </a:rPr>
              <a:t>Dialog </a:t>
            </a:r>
            <a:r>
              <a:rPr dirty="0" sz="2400" spc="-15" b="1">
                <a:solidFill>
                  <a:srgbClr val="FFFF00"/>
                </a:solidFill>
                <a:latin typeface="Carlito"/>
                <a:cs typeface="Carlito"/>
              </a:rPr>
              <a:t>Box</a:t>
            </a:r>
            <a:r>
              <a:rPr dirty="0" sz="2400" spc="-30" b="1">
                <a:solidFill>
                  <a:srgbClr val="FFFF00"/>
                </a:solidFill>
                <a:latin typeface="Carlito"/>
                <a:cs typeface="Carlito"/>
              </a:rPr>
              <a:t> </a:t>
            </a:r>
            <a:r>
              <a:rPr dirty="0" sz="2400" b="1">
                <a:solidFill>
                  <a:srgbClr val="FFFF00"/>
                </a:solidFill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5">
                <a:latin typeface="Carlito"/>
                <a:cs typeface="Carlito"/>
              </a:rPr>
              <a:t>OpenFileDialog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10">
                <a:latin typeface="Carlito"/>
                <a:cs typeface="Carlito"/>
              </a:rPr>
              <a:t>SaveFileDialog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5">
                <a:latin typeface="Carlito"/>
                <a:cs typeface="Carlito"/>
              </a:rPr>
              <a:t>ColorDialog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10">
                <a:latin typeface="Carlito"/>
                <a:cs typeface="Carlito"/>
              </a:rPr>
              <a:t>FontDialog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5">
                <a:latin typeface="Carlito"/>
                <a:cs typeface="Carlito"/>
              </a:rPr>
              <a:t>PrintDialog,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10">
                <a:latin typeface="Carlito"/>
                <a:cs typeface="Carlito"/>
              </a:rPr>
              <a:t>PrintPreviewDialog</a:t>
            </a:r>
            <a:endParaRPr sz="2400">
              <a:latin typeface="Carlito"/>
              <a:cs typeface="Carlito"/>
            </a:endParaRPr>
          </a:p>
          <a:p>
            <a:pPr lvl="1" marL="527685" indent="-17272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528320" algn="l"/>
              </a:tabLst>
            </a:pPr>
            <a:r>
              <a:rPr dirty="0" sz="2400" spc="-10">
                <a:latin typeface="Carlito"/>
                <a:cs typeface="Carlito"/>
              </a:rPr>
              <a:t>PageSetupDialog.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378967"/>
            <a:ext cx="178181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40">
                <a:latin typeface="Trebuchet MS"/>
                <a:cs typeface="Trebuchet MS"/>
              </a:rPr>
              <a:t>Dialog</a:t>
            </a:r>
            <a:r>
              <a:rPr dirty="0" sz="3300" spc="-310">
                <a:latin typeface="Trebuchet MS"/>
                <a:cs typeface="Trebuchet MS"/>
              </a:rPr>
              <a:t> </a:t>
            </a:r>
            <a:r>
              <a:rPr dirty="0" sz="3300" spc="-170">
                <a:latin typeface="Trebuchet MS"/>
                <a:cs typeface="Trebuchet MS"/>
              </a:rPr>
              <a:t>Box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62888"/>
            <a:ext cx="7988300" cy="4004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 indent="-17272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114">
                <a:latin typeface="Carlito"/>
                <a:cs typeface="Carlito"/>
              </a:rPr>
              <a:t>To </a:t>
            </a:r>
            <a:r>
              <a:rPr dirty="0" sz="2400" spc="-20">
                <a:latin typeface="Carlito"/>
                <a:cs typeface="Carlito"/>
              </a:rPr>
              <a:t>make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dialog </a:t>
            </a:r>
            <a:r>
              <a:rPr dirty="0" sz="2400" spc="-20">
                <a:latin typeface="Carlito"/>
                <a:cs typeface="Carlito"/>
              </a:rPr>
              <a:t>box </a:t>
            </a:r>
            <a:r>
              <a:rPr dirty="0" sz="2400">
                <a:latin typeface="Carlito"/>
                <a:cs typeface="Carlito"/>
              </a:rPr>
              <a:t>visible </a:t>
            </a:r>
            <a:r>
              <a:rPr dirty="0" sz="2400" spc="-15">
                <a:latin typeface="Carlito"/>
                <a:cs typeface="Carlito"/>
              </a:rPr>
              <a:t>at </a:t>
            </a:r>
            <a:r>
              <a:rPr dirty="0" sz="2400">
                <a:latin typeface="Carlito"/>
                <a:cs typeface="Carlito"/>
              </a:rPr>
              <a:t>run time </a:t>
            </a:r>
            <a:r>
              <a:rPr dirty="0" sz="2400" spc="-15">
                <a:latin typeface="Carlito"/>
                <a:cs typeface="Carlito"/>
              </a:rPr>
              <a:t>we </a:t>
            </a:r>
            <a:r>
              <a:rPr dirty="0" sz="2400" spc="-5">
                <a:latin typeface="Carlito"/>
                <a:cs typeface="Carlito"/>
              </a:rPr>
              <a:t>use </a:t>
            </a:r>
            <a:r>
              <a:rPr dirty="0" sz="2400">
                <a:latin typeface="Carlito"/>
                <a:cs typeface="Carlito"/>
              </a:rPr>
              <a:t>the </a:t>
            </a:r>
            <a:r>
              <a:rPr dirty="0" sz="2400" spc="-5">
                <a:latin typeface="Carlito"/>
                <a:cs typeface="Carlito"/>
              </a:rPr>
              <a:t>dialog</a:t>
            </a:r>
            <a:r>
              <a:rPr dirty="0" sz="2400" spc="25">
                <a:latin typeface="Carlito"/>
                <a:cs typeface="Carlito"/>
              </a:rPr>
              <a:t> </a:t>
            </a:r>
            <a:r>
              <a:rPr dirty="0" sz="2400" spc="-15">
                <a:latin typeface="Carlito"/>
                <a:cs typeface="Carlito"/>
              </a:rPr>
              <a:t>box's</a:t>
            </a:r>
            <a:endParaRPr sz="2400">
              <a:latin typeface="Carlito"/>
              <a:cs typeface="Carlito"/>
            </a:endParaRPr>
          </a:p>
          <a:p>
            <a:pPr marL="184785">
              <a:lnSpc>
                <a:spcPts val="2735"/>
              </a:lnSpc>
            </a:pPr>
            <a:r>
              <a:rPr dirty="0" sz="2400" spc="-10" b="1" i="1">
                <a:latin typeface="Carlito"/>
                <a:cs typeface="Carlito"/>
              </a:rPr>
              <a:t>ShowDialog</a:t>
            </a:r>
            <a:r>
              <a:rPr dirty="0" sz="2400" spc="-20" b="1" i="1">
                <a:latin typeface="Carlito"/>
                <a:cs typeface="Carlito"/>
              </a:rPr>
              <a:t> </a:t>
            </a:r>
            <a:r>
              <a:rPr dirty="0" sz="2400" spc="-5">
                <a:latin typeface="Carlito"/>
                <a:cs typeface="Carlito"/>
              </a:rPr>
              <a:t>method.</a:t>
            </a:r>
            <a:endParaRPr sz="2400">
              <a:latin typeface="Carlito"/>
              <a:cs typeface="Carlito"/>
            </a:endParaRPr>
          </a:p>
          <a:p>
            <a:pPr marL="184785" marR="194945" indent="-172720">
              <a:lnSpc>
                <a:spcPts val="2590"/>
              </a:lnSpc>
              <a:spcBef>
                <a:spcPts val="124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400" spc="-5">
                <a:latin typeface="Carlito"/>
                <a:cs typeface="Carlito"/>
              </a:rPr>
              <a:t>The </a:t>
            </a:r>
            <a:r>
              <a:rPr dirty="0" sz="2400" spc="-10">
                <a:latin typeface="Carlito"/>
                <a:cs typeface="Carlito"/>
              </a:rPr>
              <a:t>return values </a:t>
            </a:r>
            <a:r>
              <a:rPr dirty="0" sz="2400" spc="-5">
                <a:latin typeface="Carlito"/>
                <a:cs typeface="Carlito"/>
              </a:rPr>
              <a:t>of </a:t>
            </a:r>
            <a:r>
              <a:rPr dirty="0" sz="2400">
                <a:latin typeface="Carlito"/>
                <a:cs typeface="Carlito"/>
              </a:rPr>
              <a:t>all the </a:t>
            </a:r>
            <a:r>
              <a:rPr dirty="0" sz="2400" spc="-10">
                <a:latin typeface="Carlito"/>
                <a:cs typeface="Carlito"/>
              </a:rPr>
              <a:t>above </a:t>
            </a:r>
            <a:r>
              <a:rPr dirty="0" sz="2400" spc="-5">
                <a:latin typeface="Carlito"/>
                <a:cs typeface="Carlito"/>
              </a:rPr>
              <a:t>said dialog </a:t>
            </a:r>
            <a:r>
              <a:rPr dirty="0" sz="2400" spc="-25">
                <a:latin typeface="Carlito"/>
                <a:cs typeface="Carlito"/>
              </a:rPr>
              <a:t>boxes </a:t>
            </a:r>
            <a:r>
              <a:rPr dirty="0" sz="2400">
                <a:latin typeface="Carlito"/>
                <a:cs typeface="Carlito"/>
              </a:rPr>
              <a:t>which will  </a:t>
            </a:r>
            <a:r>
              <a:rPr dirty="0" sz="2400" spc="-5">
                <a:latin typeface="Carlito"/>
                <a:cs typeface="Carlito"/>
              </a:rPr>
              <a:t>determine </a:t>
            </a:r>
            <a:r>
              <a:rPr dirty="0" sz="2400">
                <a:latin typeface="Carlito"/>
                <a:cs typeface="Carlito"/>
              </a:rPr>
              <a:t>which </a:t>
            </a:r>
            <a:r>
              <a:rPr dirty="0" sz="2400" spc="-5">
                <a:latin typeface="Carlito"/>
                <a:cs typeface="Carlito"/>
              </a:rPr>
              <a:t>selection </a:t>
            </a:r>
            <a:r>
              <a:rPr dirty="0" sz="2400">
                <a:latin typeface="Carlito"/>
                <a:cs typeface="Carlito"/>
              </a:rPr>
              <a:t>a </a:t>
            </a:r>
            <a:r>
              <a:rPr dirty="0" sz="2400" spc="-5">
                <a:latin typeface="Carlito"/>
                <a:cs typeface="Carlito"/>
              </a:rPr>
              <a:t>user </a:t>
            </a:r>
            <a:r>
              <a:rPr dirty="0" sz="2400" spc="-15">
                <a:latin typeface="Carlito"/>
                <a:cs typeface="Carlito"/>
              </a:rPr>
              <a:t>makes</a:t>
            </a:r>
            <a:r>
              <a:rPr dirty="0" sz="2400" spc="-80">
                <a:latin typeface="Carlito"/>
                <a:cs typeface="Carlito"/>
              </a:rPr>
              <a:t> </a:t>
            </a:r>
            <a:r>
              <a:rPr dirty="0" sz="2400" spc="-10">
                <a:latin typeface="Carlito"/>
                <a:cs typeface="Carlito"/>
              </a:rPr>
              <a:t>are:</a:t>
            </a:r>
            <a:endParaRPr sz="2400">
              <a:latin typeface="Carlito"/>
              <a:cs typeface="Carlito"/>
            </a:endParaRPr>
          </a:p>
          <a:p>
            <a:pPr lvl="1" marL="870585" indent="-172720">
              <a:lnSpc>
                <a:spcPts val="2035"/>
              </a:lnSpc>
              <a:buFont typeface="Arial"/>
              <a:buChar char="•"/>
              <a:tabLst>
                <a:tab pos="871219" algn="l"/>
              </a:tabLst>
            </a:pPr>
            <a:r>
              <a:rPr dirty="0" sz="2000" spc="-5">
                <a:latin typeface="Carlito"/>
                <a:cs typeface="Carlito"/>
              </a:rPr>
              <a:t>Abort</a:t>
            </a:r>
            <a:endParaRPr sz="2000">
              <a:latin typeface="Carlito"/>
              <a:cs typeface="Carlito"/>
            </a:endParaRPr>
          </a:p>
          <a:p>
            <a:pPr lvl="1" marL="870585" indent="-172720">
              <a:lnSpc>
                <a:spcPts val="2160"/>
              </a:lnSpc>
              <a:buFont typeface="Arial"/>
              <a:buChar char="•"/>
              <a:tabLst>
                <a:tab pos="871219" algn="l"/>
              </a:tabLst>
            </a:pPr>
            <a:r>
              <a:rPr dirty="0" sz="2000">
                <a:latin typeface="Carlito"/>
                <a:cs typeface="Carlito"/>
              </a:rPr>
              <a:t>Cancel</a:t>
            </a:r>
            <a:endParaRPr sz="2000">
              <a:latin typeface="Carlito"/>
              <a:cs typeface="Carlito"/>
            </a:endParaRPr>
          </a:p>
          <a:p>
            <a:pPr lvl="1" marL="927100" indent="-229235">
              <a:lnSpc>
                <a:spcPts val="216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000" spc="-5">
                <a:latin typeface="Carlito"/>
                <a:cs typeface="Carlito"/>
              </a:rPr>
              <a:t>Ignore</a:t>
            </a:r>
            <a:endParaRPr sz="2000">
              <a:latin typeface="Carlito"/>
              <a:cs typeface="Carlito"/>
            </a:endParaRPr>
          </a:p>
          <a:p>
            <a:pPr lvl="1" marL="927100" indent="-229235">
              <a:lnSpc>
                <a:spcPts val="216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Carlito"/>
                <a:cs typeface="Carlito"/>
              </a:rPr>
              <a:t>No</a:t>
            </a:r>
            <a:endParaRPr sz="2000">
              <a:latin typeface="Carlito"/>
              <a:cs typeface="Carlito"/>
            </a:endParaRPr>
          </a:p>
          <a:p>
            <a:pPr lvl="1" marL="927100" indent="-229235">
              <a:lnSpc>
                <a:spcPts val="216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000">
                <a:latin typeface="Carlito"/>
                <a:cs typeface="Carlito"/>
              </a:rPr>
              <a:t>None</a:t>
            </a:r>
            <a:endParaRPr sz="2000">
              <a:latin typeface="Carlito"/>
              <a:cs typeface="Carlito"/>
            </a:endParaRPr>
          </a:p>
          <a:p>
            <a:pPr lvl="1" marL="870585" indent="-172720">
              <a:lnSpc>
                <a:spcPts val="2160"/>
              </a:lnSpc>
              <a:buFont typeface="Arial"/>
              <a:buChar char="•"/>
              <a:tabLst>
                <a:tab pos="871219" algn="l"/>
              </a:tabLst>
            </a:pPr>
            <a:r>
              <a:rPr dirty="0" sz="2000" spc="5">
                <a:latin typeface="Carlito"/>
                <a:cs typeface="Carlito"/>
              </a:rPr>
              <a:t>OK</a:t>
            </a:r>
            <a:endParaRPr sz="2000">
              <a:latin typeface="Carlito"/>
              <a:cs typeface="Carlito"/>
            </a:endParaRPr>
          </a:p>
          <a:p>
            <a:pPr lvl="1" marL="927100" indent="-229235">
              <a:lnSpc>
                <a:spcPts val="216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000" spc="-10">
                <a:latin typeface="Carlito"/>
                <a:cs typeface="Carlito"/>
              </a:rPr>
              <a:t>Return</a:t>
            </a:r>
            <a:endParaRPr sz="2000">
              <a:latin typeface="Carlito"/>
              <a:cs typeface="Carlito"/>
            </a:endParaRPr>
          </a:p>
          <a:p>
            <a:pPr lvl="1" marL="927100" indent="-229235">
              <a:lnSpc>
                <a:spcPts val="216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dirty="0" sz="2000" spc="-10">
                <a:latin typeface="Carlito"/>
                <a:cs typeface="Carlito"/>
              </a:rPr>
              <a:t>Retry</a:t>
            </a:r>
            <a:endParaRPr sz="2000">
              <a:latin typeface="Carlito"/>
              <a:cs typeface="Carlito"/>
            </a:endParaRPr>
          </a:p>
          <a:p>
            <a:pPr lvl="1" marL="870585" indent="-172720">
              <a:lnSpc>
                <a:spcPts val="2280"/>
              </a:lnSpc>
              <a:buFont typeface="Arial"/>
              <a:buChar char="•"/>
              <a:tabLst>
                <a:tab pos="871219" algn="l"/>
              </a:tabLst>
            </a:pPr>
            <a:r>
              <a:rPr dirty="0" sz="2000" spc="-40">
                <a:latin typeface="Carlito"/>
                <a:cs typeface="Carlito"/>
              </a:rPr>
              <a:t>Yes.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342646"/>
            <a:ext cx="3277870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60">
                <a:latin typeface="Trebuchet MS"/>
                <a:cs typeface="Trebuchet MS"/>
              </a:rPr>
              <a:t>OpenFileDialog</a:t>
            </a:r>
            <a:r>
              <a:rPr dirty="0" sz="3300" spc="-295">
                <a:latin typeface="Trebuchet MS"/>
                <a:cs typeface="Trebuchet MS"/>
              </a:rPr>
              <a:t> </a:t>
            </a:r>
            <a:r>
              <a:rPr dirty="0" sz="3300" spc="-170">
                <a:latin typeface="Trebuchet MS"/>
                <a:cs typeface="Trebuchet MS"/>
              </a:rPr>
              <a:t>Box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1040028"/>
            <a:ext cx="7176770" cy="83058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200" spc="-10">
                <a:latin typeface="Carlito"/>
                <a:cs typeface="Carlito"/>
              </a:rPr>
              <a:t>Open File </a:t>
            </a:r>
            <a:r>
              <a:rPr dirty="0" sz="2200" spc="-5">
                <a:latin typeface="Carlito"/>
                <a:cs typeface="Carlito"/>
              </a:rPr>
              <a:t>Dialog's </a:t>
            </a:r>
            <a:r>
              <a:rPr dirty="0" sz="2200" spc="-10">
                <a:latin typeface="Carlito"/>
                <a:cs typeface="Carlito"/>
              </a:rPr>
              <a:t>are supported by </a:t>
            </a:r>
            <a:r>
              <a:rPr dirty="0" sz="2200" spc="-5">
                <a:latin typeface="Carlito"/>
                <a:cs typeface="Carlito"/>
              </a:rPr>
              <a:t>the OpenFileDialog class</a:t>
            </a:r>
            <a:r>
              <a:rPr dirty="0" sz="2200" spc="90">
                <a:latin typeface="Carlito"/>
                <a:cs typeface="Carlito"/>
              </a:rPr>
              <a:t> </a:t>
            </a:r>
            <a:r>
              <a:rPr dirty="0" sz="2200" spc="-5">
                <a:latin typeface="Carlito"/>
                <a:cs typeface="Carlito"/>
              </a:rPr>
              <a:t>.</a:t>
            </a:r>
            <a:endParaRPr sz="2200">
              <a:latin typeface="Carlito"/>
              <a:cs typeface="Carlito"/>
            </a:endParaRPr>
          </a:p>
          <a:p>
            <a:pPr marL="184785" indent="-17272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5420" algn="l"/>
              </a:tabLst>
            </a:pPr>
            <a:r>
              <a:rPr dirty="0" sz="2200" spc="-10">
                <a:latin typeface="Carlito"/>
                <a:cs typeface="Carlito"/>
              </a:rPr>
              <a:t>They </a:t>
            </a:r>
            <a:r>
              <a:rPr dirty="0" sz="2200" spc="-5">
                <a:latin typeface="Carlito"/>
                <a:cs typeface="Carlito"/>
              </a:rPr>
              <a:t>allow </a:t>
            </a:r>
            <a:r>
              <a:rPr dirty="0" sz="2200" spc="-10">
                <a:latin typeface="Carlito"/>
                <a:cs typeface="Carlito"/>
              </a:rPr>
              <a:t>us </a:t>
            </a:r>
            <a:r>
              <a:rPr dirty="0" sz="2200" spc="-20">
                <a:latin typeface="Carlito"/>
                <a:cs typeface="Carlito"/>
              </a:rPr>
              <a:t>to </a:t>
            </a:r>
            <a:r>
              <a:rPr dirty="0" sz="2200" spc="-10">
                <a:latin typeface="Carlito"/>
                <a:cs typeface="Carlito"/>
              </a:rPr>
              <a:t>select </a:t>
            </a:r>
            <a:r>
              <a:rPr dirty="0" sz="2200" spc="-5">
                <a:latin typeface="Carlito"/>
                <a:cs typeface="Carlito"/>
              </a:rPr>
              <a:t>a file </a:t>
            </a:r>
            <a:r>
              <a:rPr dirty="0" sz="2200" spc="-15">
                <a:latin typeface="Carlito"/>
                <a:cs typeface="Carlito"/>
              </a:rPr>
              <a:t>to </a:t>
            </a:r>
            <a:r>
              <a:rPr dirty="0" sz="2200" spc="-5">
                <a:latin typeface="Carlito"/>
                <a:cs typeface="Carlito"/>
              </a:rPr>
              <a:t>be</a:t>
            </a:r>
            <a:r>
              <a:rPr dirty="0" sz="2200" spc="100">
                <a:latin typeface="Carlito"/>
                <a:cs typeface="Carlito"/>
              </a:rPr>
              <a:t> </a:t>
            </a:r>
            <a:r>
              <a:rPr dirty="0" sz="2200" spc="-10">
                <a:latin typeface="Carlito"/>
                <a:cs typeface="Carlito"/>
              </a:rPr>
              <a:t>opened.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6083" y="1917192"/>
            <a:ext cx="6143244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Annsprit</dc:creator>
  <dc:title>Unit 5</dc:title>
  <dcterms:created xsi:type="dcterms:W3CDTF">2020-03-09T12:38:28Z</dcterms:created>
  <dcterms:modified xsi:type="dcterms:W3CDTF">2020-03-09T12:38:28Z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2020-03-09T00:00:00Z</vt:filetime>
  </property>
</Properties>
</file>