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409" r:id="rId3"/>
    <p:sldId id="265" r:id="rId4"/>
    <p:sldId id="406" r:id="rId5"/>
    <p:sldId id="408" r:id="rId6"/>
    <p:sldId id="410" r:id="rId7"/>
    <p:sldId id="413" r:id="rId8"/>
    <p:sldId id="415" r:id="rId9"/>
    <p:sldId id="4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F44D6-A860-484F-AF78-4D2F1414D49E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FF0F7-4608-4473-A154-3463D1281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1569-8A0E-4BAE-8F62-5ACBB4EA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6AE52-2EEA-4DE4-9780-795B078E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3415-EC75-4F5B-AE77-1F8F254A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8764-310A-4078-8883-3BDE7FA5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EEE1-4288-47F4-BB29-845F0F7A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6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F7B3-890C-4E2B-A88A-8DC23684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BCFE3-02B7-44C0-AB08-64080D0F1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EA8E-ECE5-407C-ACCD-C01AAB2D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7D9D-361B-4BA3-8EAE-44C44132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0EDB-5C0E-406F-A4FB-8920590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2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65B24-96B0-4D77-BA6A-A653D88CA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71A0E-E42E-4587-B82A-008CE58F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5087-A2B7-48F2-9037-7DDA618B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C9F5-1399-4240-9488-8734E1F4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FB04-EB0E-485D-8CF1-6CA90840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38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26430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83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26584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87DD-2F24-4692-B9BE-E0861AE2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5169-19CF-4724-B42D-6DE76842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8034-D4FA-4BF7-8F83-B00C3916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57C1-8250-4F52-AA5E-932FF257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B78B-C356-4F6B-9C27-0F165845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5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DC36-BC06-4635-A41A-B5C16DA1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DD803-8C5A-45EC-BA61-5B8D08D0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28E4-8F91-46C7-909E-FECB3722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90E7-EBF6-4ABB-AB50-880DEF88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6C6E-351C-4C7A-97E2-C7348277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0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64D1-3AC7-4537-B474-E37FA283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AD9C-7F03-491B-9C2B-6C24217EA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2CB4F-ECDA-472A-9E38-3C972C998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D0CDB-2F70-4357-A304-E11A87FF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74FC6-4CBB-46DF-B030-9367C1F0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F2F9-B92F-428F-92A0-12984C55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7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0D18-3109-494D-93FA-D30638C9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C87DB-44F7-49FC-BB09-548A04AA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DC348-5BB9-492C-BD8F-1B2CFC885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1FB2-E80C-4B26-A012-8739ECC87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BE371-CDD5-45A1-95B8-0295B523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9B491-4CB8-49A0-A5DB-8429E1E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BBCE1-E4D7-4DEF-B7E0-DFA54166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87F43-6DC2-475C-A7B6-DD3C558E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4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6152-51A0-4639-8518-AE42718B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C5668-8445-408A-AC7B-107A5FA1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B2695-B34F-4FA4-BE49-1ACAD9D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B60B5-8EBD-40E3-93BF-1C84F816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A807-FB78-4553-B6D1-ABE394F9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ACE2-1C5E-440A-B401-AAF8EFC0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936F-A187-44F2-9FE3-C1FE000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5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26F3-6951-4054-9E42-4FDC8AFD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3824-26ED-4C4E-BE18-D04C010D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C697F-DA65-4659-8100-A7D3FDDB4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B884-8451-44FD-A55F-407C001A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5E0CD-F5C8-491E-B7FF-385CDFA1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ADE23-347F-4214-A933-6A640937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4835-154E-43B6-8D15-90382ECB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05A56-F8D6-4676-996A-1E699CCF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5BF62-89C3-432F-81EE-7FCAF53C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E3E9-A437-49B1-9F3A-0375574A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A8F55-45E6-4414-A311-38B6EC7F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464EC-408B-4936-98AE-D61A5FB2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1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42862-30B5-4EF1-99DD-53A5525D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A4B09-F0C3-4239-A2AE-678E490C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D427-189A-4BE0-BD74-723A64A77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A112-5E8A-4A95-A205-A39296BC4C9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C2803-86C5-4F3F-B71A-67A3897EC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89DA-A41C-4400-932D-A33C9FBEF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C8D7-BC2F-4D23-B766-B3229F114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6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207958" y="4031682"/>
            <a:ext cx="100270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tillium" panose="00000500000000000000" pitchFamily="50" charset="0"/>
              </a:rPr>
              <a:t>DineEasy – A Restaurant Management System</a:t>
            </a:r>
          </a:p>
          <a:p>
            <a:pPr algn="ctr"/>
            <a:endParaRPr lang="en-US" sz="11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E60CE9-9763-41FF-8003-30B8CE015498}"/>
              </a:ext>
            </a:extLst>
          </p:cNvPr>
          <p:cNvSpPr txBox="1"/>
          <p:nvPr userDrawn="1"/>
        </p:nvSpPr>
        <p:spPr>
          <a:xfrm>
            <a:off x="6285474" y="2071448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spc="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667F9-1618-4953-BAF3-7E5621D7F3E6}"/>
              </a:ext>
            </a:extLst>
          </p:cNvPr>
          <p:cNvSpPr txBox="1"/>
          <p:nvPr/>
        </p:nvSpPr>
        <p:spPr>
          <a:xfrm>
            <a:off x="1752455" y="3310246"/>
            <a:ext cx="843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" panose="00000500000000000000" pitchFamily="50" charset="0"/>
              </a:rPr>
              <a:t>A Presentation on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" panose="00000500000000000000" pitchFamily="50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287A4-39A8-44FE-A05D-89046030E0DC}"/>
              </a:ext>
            </a:extLst>
          </p:cNvPr>
          <p:cNvSpPr txBox="1"/>
          <p:nvPr/>
        </p:nvSpPr>
        <p:spPr>
          <a:xfrm>
            <a:off x="1752455" y="1748281"/>
            <a:ext cx="8436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" panose="00000500000000000000" pitchFamily="50" charset="0"/>
              </a:rPr>
              <a:t>Database Management System</a:t>
            </a:r>
          </a:p>
          <a:p>
            <a:pPr algn="ctr"/>
            <a:endParaRPr lang="en-US" sz="1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7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7" grpId="0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6E431-7135-C2D4-6B1A-877D02A74193}"/>
              </a:ext>
            </a:extLst>
          </p:cNvPr>
          <p:cNvSpPr txBox="1"/>
          <p:nvPr/>
        </p:nvSpPr>
        <p:spPr>
          <a:xfrm>
            <a:off x="680727" y="559166"/>
            <a:ext cx="7166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Titillium" panose="00000500000000000000" pitchFamily="50" charset="0"/>
              </a:rPr>
              <a:t>Overview of the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97A30-8277-6125-5D8B-4489EDB3F252}"/>
              </a:ext>
            </a:extLst>
          </p:cNvPr>
          <p:cNvSpPr txBox="1"/>
          <p:nvPr/>
        </p:nvSpPr>
        <p:spPr>
          <a:xfrm>
            <a:off x="872215" y="1717730"/>
            <a:ext cx="10285780" cy="222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</a:rPr>
              <a:t>DineEasy</a:t>
            </a:r>
            <a:r>
              <a:rPr lang="en-US" sz="2400" dirty="0">
                <a:solidFill>
                  <a:srgbClr val="000000"/>
                </a:solidFill>
              </a:rPr>
              <a:t> is a Restaurant Database Management System (RDMS) designed to manage and streamline the day-to-day operations of a restaurant efficiently.</a:t>
            </a:r>
          </a:p>
          <a:p>
            <a:pPr algn="l"/>
            <a:endParaRPr lang="en-US" sz="2400" dirty="0">
              <a:solidFill>
                <a:srgbClr val="000000"/>
              </a:solidFill>
            </a:endParaRPr>
          </a:p>
          <a:p>
            <a:pPr algn="l"/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Our System provides functionalities of </a:t>
            </a:r>
            <a:r>
              <a:rPr lang="en-US" sz="2400" b="1" dirty="0">
                <a:solidFill>
                  <a:srgbClr val="000000"/>
                </a:solidFill>
              </a:rPr>
              <a:t>3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USER ROLES 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692AE-8C24-14C1-DD8E-F0CE83723200}"/>
              </a:ext>
            </a:extLst>
          </p:cNvPr>
          <p:cNvSpPr/>
          <p:nvPr/>
        </p:nvSpPr>
        <p:spPr>
          <a:xfrm>
            <a:off x="1114063" y="4676170"/>
            <a:ext cx="2410615" cy="879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C3AE9-86AB-47DD-EC25-F1030008A617}"/>
              </a:ext>
            </a:extLst>
          </p:cNvPr>
          <p:cNvSpPr/>
          <p:nvPr/>
        </p:nvSpPr>
        <p:spPr>
          <a:xfrm>
            <a:off x="1004844" y="4867441"/>
            <a:ext cx="2629051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36537-A277-38C2-8345-41029F2D02EE}"/>
              </a:ext>
            </a:extLst>
          </p:cNvPr>
          <p:cNvSpPr txBox="1"/>
          <p:nvPr/>
        </p:nvSpPr>
        <p:spPr>
          <a:xfrm>
            <a:off x="1011553" y="4834421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stellar" panose="020A0402060406010301" pitchFamily="18" charset="0"/>
              </a:rPr>
              <a:t>Customer</a:t>
            </a:r>
            <a:endParaRPr lang="en-IN" sz="25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368864-C25F-5962-3383-CDD7E91AC8BA}"/>
              </a:ext>
            </a:extLst>
          </p:cNvPr>
          <p:cNvSpPr/>
          <p:nvPr/>
        </p:nvSpPr>
        <p:spPr>
          <a:xfrm>
            <a:off x="4733563" y="4676170"/>
            <a:ext cx="2410615" cy="879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AAB758-48F5-CCDC-1768-0B723AB32E4B}"/>
              </a:ext>
            </a:extLst>
          </p:cNvPr>
          <p:cNvSpPr/>
          <p:nvPr/>
        </p:nvSpPr>
        <p:spPr>
          <a:xfrm>
            <a:off x="4624344" y="4867441"/>
            <a:ext cx="2629051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4FFA5-9CAE-DEBF-E93C-ACA445257442}"/>
              </a:ext>
            </a:extLst>
          </p:cNvPr>
          <p:cNvSpPr txBox="1"/>
          <p:nvPr/>
        </p:nvSpPr>
        <p:spPr>
          <a:xfrm>
            <a:off x="4631053" y="4826801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stellar" panose="020A0402060406010301" pitchFamily="18" charset="0"/>
              </a:rPr>
              <a:t>Staff</a:t>
            </a:r>
            <a:endParaRPr lang="en-IN" sz="25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DE7880-C9C3-D76D-ECA8-24B8E8090698}"/>
              </a:ext>
            </a:extLst>
          </p:cNvPr>
          <p:cNvSpPr/>
          <p:nvPr/>
        </p:nvSpPr>
        <p:spPr>
          <a:xfrm>
            <a:off x="8353783" y="4679511"/>
            <a:ext cx="2410615" cy="879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592487-616A-EC67-B21C-FFA7D3E88D6A}"/>
              </a:ext>
            </a:extLst>
          </p:cNvPr>
          <p:cNvSpPr/>
          <p:nvPr/>
        </p:nvSpPr>
        <p:spPr>
          <a:xfrm>
            <a:off x="8244564" y="4870782"/>
            <a:ext cx="2629051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873D4D-9EBA-697D-ED9B-6BFA383CFED2}"/>
              </a:ext>
            </a:extLst>
          </p:cNvPr>
          <p:cNvSpPr txBox="1"/>
          <p:nvPr/>
        </p:nvSpPr>
        <p:spPr>
          <a:xfrm>
            <a:off x="8251273" y="4830142"/>
            <a:ext cx="262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stellar" panose="020A0402060406010301" pitchFamily="18" charset="0"/>
              </a:rPr>
              <a:t>MANAGER</a:t>
            </a:r>
            <a:endParaRPr lang="en-IN" sz="25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/>
      <p:bldP spid="26" grpId="0" animBg="1"/>
      <p:bldP spid="27" grpId="0" animBg="1"/>
      <p:bldP spid="28" grpId="0"/>
      <p:bldP spid="29" grpId="0" animBg="1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29361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337356" y="628536"/>
            <a:ext cx="31848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Role :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accent2"/>
                </a:solidFill>
                <a:latin typeface="+mj-lt"/>
              </a:rPr>
              <a:t>Customer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6CF554-5399-441E-93BE-9DD5C9761B11}"/>
              </a:ext>
            </a:extLst>
          </p:cNvPr>
          <p:cNvSpPr txBox="1"/>
          <p:nvPr/>
        </p:nvSpPr>
        <p:spPr>
          <a:xfrm>
            <a:off x="4182575" y="487068"/>
            <a:ext cx="559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Titillium" panose="00000500000000000000" pitchFamily="50" charset="0"/>
              </a:rPr>
              <a:t>Functionalities offered: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851CA-C24D-4B3E-864E-DBD9D7E3A5FE}"/>
              </a:ext>
            </a:extLst>
          </p:cNvPr>
          <p:cNvSpPr txBox="1"/>
          <p:nvPr/>
        </p:nvSpPr>
        <p:spPr>
          <a:xfrm>
            <a:off x="4182575" y="1255621"/>
            <a:ext cx="7066625" cy="477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</a:rPr>
              <a:t>1. 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Update user password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– to update the login password for the current user.</a:t>
            </a: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</a:rPr>
              <a:t>2. 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Delete the Account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– to delete their account.</a:t>
            </a: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</a:rPr>
              <a:t>3. 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Place Order and Pay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– Choose the restaurant, look into its menu, decide the food item to order, place order and make the payment by entering the card details.</a:t>
            </a: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</a:rPr>
              <a:t>4. 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View Previous Orders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– after logging in, the current user can see his/her previous orders placed</a:t>
            </a: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</a:rPr>
              <a:t>5. 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View Reservations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– view the current reservations for the current user.</a:t>
            </a: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</a:rPr>
              <a:t>6. 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Make a reservation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– make a reservation in the available restaurants for a selected date by choosing the time slot and table number.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29361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337356" y="628536"/>
            <a:ext cx="31848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Role :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accent2"/>
                </a:solidFill>
                <a:latin typeface="+mj-lt"/>
              </a:rPr>
              <a:t>Staff Member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6CF554-5399-441E-93BE-9DD5C9761B11}"/>
              </a:ext>
            </a:extLst>
          </p:cNvPr>
          <p:cNvSpPr txBox="1"/>
          <p:nvPr/>
        </p:nvSpPr>
        <p:spPr>
          <a:xfrm>
            <a:off x="4182575" y="487068"/>
            <a:ext cx="559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Titillium" panose="00000500000000000000" pitchFamily="50" charset="0"/>
              </a:rPr>
              <a:t>Functionalities offered: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851CA-C24D-4B3E-864E-DBD9D7E3A5FE}"/>
              </a:ext>
            </a:extLst>
          </p:cNvPr>
          <p:cNvSpPr txBox="1"/>
          <p:nvPr/>
        </p:nvSpPr>
        <p:spPr>
          <a:xfrm>
            <a:off x="4182575" y="1267195"/>
            <a:ext cx="7066625" cy="342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rgbClr val="000000"/>
                </a:solidFill>
              </a:rPr>
              <a:t>1. </a:t>
            </a:r>
            <a:r>
              <a:rPr lang="en-US" sz="2200" b="1" dirty="0">
                <a:solidFill>
                  <a:srgbClr val="000000"/>
                </a:solidFill>
              </a:rPr>
              <a:t>Update Staff Account Password </a:t>
            </a:r>
            <a:r>
              <a:rPr lang="en-US" sz="2200" dirty="0">
                <a:solidFill>
                  <a:srgbClr val="000000"/>
                </a:solidFill>
              </a:rPr>
              <a:t>– Update the Password for the Staff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</a:rPr>
              <a:t>2. </a:t>
            </a:r>
            <a:r>
              <a:rPr lang="en-US" sz="2200" b="1" dirty="0">
                <a:solidFill>
                  <a:srgbClr val="000000"/>
                </a:solidFill>
              </a:rPr>
              <a:t>Delete Staff Account</a:t>
            </a:r>
            <a:r>
              <a:rPr lang="en-US" sz="2200" dirty="0">
                <a:solidFill>
                  <a:srgbClr val="000000"/>
                </a:solidFill>
              </a:rPr>
              <a:t> – Delete the Staff account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</a:rPr>
              <a:t>3. </a:t>
            </a:r>
            <a:r>
              <a:rPr lang="en-US" sz="2200" b="1" dirty="0">
                <a:solidFill>
                  <a:srgbClr val="000000"/>
                </a:solidFill>
              </a:rPr>
              <a:t>Check Food Items Quantity</a:t>
            </a:r>
            <a:r>
              <a:rPr lang="en-US" sz="2200" dirty="0">
                <a:solidFill>
                  <a:srgbClr val="000000"/>
                </a:solidFill>
              </a:rPr>
              <a:t> – check the quantity of food available to serve the customers.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</a:rPr>
              <a:t>4. </a:t>
            </a:r>
            <a:r>
              <a:rPr lang="en-US" sz="2200" b="1" dirty="0">
                <a:solidFill>
                  <a:srgbClr val="000000"/>
                </a:solidFill>
              </a:rPr>
              <a:t>Get Restaurant and Manager Information</a:t>
            </a:r>
            <a:r>
              <a:rPr lang="en-US" sz="2200" dirty="0">
                <a:solidFill>
                  <a:srgbClr val="000000"/>
                </a:solidFill>
              </a:rPr>
              <a:t> – This will give the information of the restaurant where the staff is working, along with the Manager of the restaurant.</a:t>
            </a:r>
          </a:p>
          <a:p>
            <a:pPr algn="l"/>
            <a:endParaRPr lang="en-US" sz="22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29361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337356" y="628536"/>
            <a:ext cx="31848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Role :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accent2"/>
                </a:solidFill>
                <a:latin typeface="+mj-lt"/>
              </a:rPr>
              <a:t>Manager 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6CF554-5399-441E-93BE-9DD5C9761B11}"/>
              </a:ext>
            </a:extLst>
          </p:cNvPr>
          <p:cNvSpPr txBox="1"/>
          <p:nvPr/>
        </p:nvSpPr>
        <p:spPr>
          <a:xfrm>
            <a:off x="4182575" y="487068"/>
            <a:ext cx="559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Titillium" panose="00000500000000000000" pitchFamily="50" charset="0"/>
              </a:rPr>
              <a:t>Functionalities offered: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851CA-C24D-4B3E-864E-DBD9D7E3A5FE}"/>
              </a:ext>
            </a:extLst>
          </p:cNvPr>
          <p:cNvSpPr txBox="1"/>
          <p:nvPr/>
        </p:nvSpPr>
        <p:spPr>
          <a:xfrm>
            <a:off x="4182575" y="1267195"/>
            <a:ext cx="7066625" cy="545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rgbClr val="000000"/>
                </a:solidFill>
              </a:rPr>
              <a:t>1. </a:t>
            </a:r>
            <a:r>
              <a:rPr lang="en-US" sz="2200" b="1" dirty="0">
                <a:solidFill>
                  <a:srgbClr val="000000"/>
                </a:solidFill>
              </a:rPr>
              <a:t>Update Manager Account Password </a:t>
            </a:r>
            <a:r>
              <a:rPr lang="en-US" sz="2200" dirty="0">
                <a:solidFill>
                  <a:srgbClr val="000000"/>
                </a:solidFill>
              </a:rPr>
              <a:t>– Update the Password for the Manager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</a:rPr>
              <a:t>2. </a:t>
            </a:r>
            <a:r>
              <a:rPr lang="en-US" sz="2200" b="1" dirty="0">
                <a:solidFill>
                  <a:srgbClr val="000000"/>
                </a:solidFill>
              </a:rPr>
              <a:t>Delete Account</a:t>
            </a:r>
            <a:r>
              <a:rPr lang="en-US" sz="2200" dirty="0">
                <a:solidFill>
                  <a:srgbClr val="000000"/>
                </a:solidFill>
              </a:rPr>
              <a:t> – Delete their account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</a:rPr>
              <a:t>3. </a:t>
            </a:r>
            <a:r>
              <a:rPr lang="en-US" sz="2200" b="1" dirty="0">
                <a:solidFill>
                  <a:srgbClr val="000000"/>
                </a:solidFill>
              </a:rPr>
              <a:t>Check Food Items Quantity</a:t>
            </a:r>
            <a:r>
              <a:rPr lang="en-US" sz="2200" dirty="0">
                <a:solidFill>
                  <a:srgbClr val="000000"/>
                </a:solidFill>
              </a:rPr>
              <a:t> – check the quantity of food available to serve the customers.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</a:rPr>
              <a:t>4. </a:t>
            </a:r>
            <a:r>
              <a:rPr lang="en-US" sz="2200" b="1" dirty="0">
                <a:solidFill>
                  <a:srgbClr val="000000"/>
                </a:solidFill>
              </a:rPr>
              <a:t>Update Available Food item quantity </a:t>
            </a:r>
            <a:r>
              <a:rPr lang="en-US" sz="2200" dirty="0">
                <a:solidFill>
                  <a:srgbClr val="000000"/>
                </a:solidFill>
              </a:rPr>
              <a:t>– Update the available food quantity according to the restaurant’s requirements.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</a:rPr>
              <a:t>5. </a:t>
            </a:r>
            <a:r>
              <a:rPr lang="en-US" sz="2200" b="1" dirty="0">
                <a:solidFill>
                  <a:srgbClr val="000000"/>
                </a:solidFill>
              </a:rPr>
              <a:t>Add a New Food Item to the Menu</a:t>
            </a:r>
            <a:r>
              <a:rPr lang="en-US" sz="2200" dirty="0">
                <a:solidFill>
                  <a:srgbClr val="000000"/>
                </a:solidFill>
              </a:rPr>
              <a:t> – Can add a new food item to the Restaurant Menu.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</a:rPr>
              <a:t>6. </a:t>
            </a:r>
            <a:r>
              <a:rPr lang="en-US" sz="2200" b="1" dirty="0">
                <a:solidFill>
                  <a:srgbClr val="000000"/>
                </a:solidFill>
              </a:rPr>
              <a:t>Delete a Food Item</a:t>
            </a:r>
            <a:r>
              <a:rPr lang="en-US" sz="2200" dirty="0">
                <a:solidFill>
                  <a:srgbClr val="000000"/>
                </a:solidFill>
              </a:rPr>
              <a:t> – Can delete the food item from the restaurant.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</a:rPr>
              <a:t>7. </a:t>
            </a:r>
            <a:r>
              <a:rPr lang="en-US" sz="2200" b="1" dirty="0">
                <a:solidFill>
                  <a:srgbClr val="000000"/>
                </a:solidFill>
              </a:rPr>
              <a:t>Get Restaurant and Manager Information</a:t>
            </a:r>
            <a:r>
              <a:rPr lang="en-US" sz="2200" dirty="0">
                <a:solidFill>
                  <a:srgbClr val="000000"/>
                </a:solidFill>
              </a:rPr>
              <a:t> – This will give the information of the restaurant where the staff is working, along with the Manager of the restaurant.</a:t>
            </a:r>
            <a:endParaRPr lang="en-US" sz="22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9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6E431-7135-C2D4-6B1A-877D02A74193}"/>
              </a:ext>
            </a:extLst>
          </p:cNvPr>
          <p:cNvSpPr txBox="1"/>
          <p:nvPr/>
        </p:nvSpPr>
        <p:spPr>
          <a:xfrm>
            <a:off x="592042" y="517230"/>
            <a:ext cx="6720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 of Database Design</a:t>
            </a:r>
            <a:endParaRPr lang="en-US" sz="54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97A30-8277-6125-5D8B-4489EDB3F252}"/>
              </a:ext>
            </a:extLst>
          </p:cNvPr>
          <p:cNvSpPr txBox="1"/>
          <p:nvPr/>
        </p:nvSpPr>
        <p:spPr>
          <a:xfrm>
            <a:off x="801643" y="1446270"/>
            <a:ext cx="10285780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/>
              <a:t>Our database has the following </a:t>
            </a:r>
            <a:r>
              <a:rPr lang="en-US" sz="2000" b="1" dirty="0"/>
              <a:t>entities -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40CAB-8B78-91C2-3947-6FC4C0C76DE2}"/>
              </a:ext>
            </a:extLst>
          </p:cNvPr>
          <p:cNvSpPr/>
          <p:nvPr/>
        </p:nvSpPr>
        <p:spPr>
          <a:xfrm>
            <a:off x="989625" y="2324289"/>
            <a:ext cx="1817604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E934A-BA76-7436-4DE3-7BB5CFEDD423}"/>
              </a:ext>
            </a:extLst>
          </p:cNvPr>
          <p:cNvSpPr/>
          <p:nvPr/>
        </p:nvSpPr>
        <p:spPr>
          <a:xfrm>
            <a:off x="3673359" y="2324903"/>
            <a:ext cx="1817604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CDBCA-8F85-5756-5449-4ED0A1552389}"/>
              </a:ext>
            </a:extLst>
          </p:cNvPr>
          <p:cNvSpPr/>
          <p:nvPr/>
        </p:nvSpPr>
        <p:spPr>
          <a:xfrm>
            <a:off x="9405091" y="2324289"/>
            <a:ext cx="1817604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Member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69DD01-B5A0-9D69-E903-CC756C845F24}"/>
              </a:ext>
            </a:extLst>
          </p:cNvPr>
          <p:cNvSpPr/>
          <p:nvPr/>
        </p:nvSpPr>
        <p:spPr>
          <a:xfrm>
            <a:off x="989625" y="3365623"/>
            <a:ext cx="1817604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9746DE-1E17-2246-F3CA-17272B6CDF6A}"/>
              </a:ext>
            </a:extLst>
          </p:cNvPr>
          <p:cNvSpPr/>
          <p:nvPr/>
        </p:nvSpPr>
        <p:spPr>
          <a:xfrm>
            <a:off x="9405091" y="3365623"/>
            <a:ext cx="1817604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Item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A0FB5-90E7-DF6A-91D4-ACAD55A1E776}"/>
              </a:ext>
            </a:extLst>
          </p:cNvPr>
          <p:cNvSpPr/>
          <p:nvPr/>
        </p:nvSpPr>
        <p:spPr>
          <a:xfrm>
            <a:off x="3673359" y="3365623"/>
            <a:ext cx="1817604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F97CE0-F13F-E112-3127-044A27DE76B9}"/>
              </a:ext>
            </a:extLst>
          </p:cNvPr>
          <p:cNvSpPr/>
          <p:nvPr/>
        </p:nvSpPr>
        <p:spPr>
          <a:xfrm>
            <a:off x="6498276" y="3365623"/>
            <a:ext cx="1817604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Card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A83E20-C972-89FB-4B4B-919D072356C2}"/>
              </a:ext>
            </a:extLst>
          </p:cNvPr>
          <p:cNvSpPr/>
          <p:nvPr/>
        </p:nvSpPr>
        <p:spPr>
          <a:xfrm>
            <a:off x="3673359" y="4406957"/>
            <a:ext cx="1817604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Login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93E1-DC46-F7DE-7DED-94212DA67449}"/>
              </a:ext>
            </a:extLst>
          </p:cNvPr>
          <p:cNvSpPr/>
          <p:nvPr/>
        </p:nvSpPr>
        <p:spPr>
          <a:xfrm>
            <a:off x="989625" y="4406957"/>
            <a:ext cx="1817604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Dining Area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817839-7DBD-7ECF-5563-079A5CB4BFD1}"/>
              </a:ext>
            </a:extLst>
          </p:cNvPr>
          <p:cNvSpPr/>
          <p:nvPr/>
        </p:nvSpPr>
        <p:spPr>
          <a:xfrm>
            <a:off x="6498276" y="2324289"/>
            <a:ext cx="1817604" cy="431554"/>
          </a:xfrm>
          <a:prstGeom prst="rect">
            <a:avLst/>
          </a:prstGeom>
          <a:gradFill flip="none" rotWithShape="1">
            <a:gsLst>
              <a:gs pos="100000">
                <a:srgbClr val="2C4352">
                  <a:alpha val="97000"/>
                </a:srgbClr>
              </a:gs>
              <a:gs pos="0">
                <a:srgbClr val="2C4352">
                  <a:alpha val="82000"/>
                </a:srgbClr>
              </a:gs>
            </a:gsLst>
            <a:lin ang="108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Reservation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E71B0B-4656-548E-AED5-B5746765FC07}"/>
              </a:ext>
            </a:extLst>
          </p:cNvPr>
          <p:cNvSpPr txBox="1"/>
          <p:nvPr/>
        </p:nvSpPr>
        <p:spPr>
          <a:xfrm>
            <a:off x="801643" y="5539468"/>
            <a:ext cx="10659429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/>
              <a:t>The relationship between them is described in the next slides, in the conceptual and logical design.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49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210400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71067" y="1196707"/>
            <a:ext cx="2032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Conceptual Design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BC10D-C1ED-B78D-6E21-2CD0276D6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9" t="23172" r="36796" b="13786"/>
          <a:stretch/>
        </p:blipFill>
        <p:spPr>
          <a:xfrm>
            <a:off x="3991206" y="91440"/>
            <a:ext cx="7131682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1B064-0332-2AF2-5565-E61810279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63" y="257451"/>
            <a:ext cx="9919722" cy="64001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A398F1-437E-AE38-0394-D5DB3D938291}"/>
              </a:ext>
            </a:extLst>
          </p:cNvPr>
          <p:cNvSpPr/>
          <p:nvPr/>
        </p:nvSpPr>
        <p:spPr>
          <a:xfrm>
            <a:off x="1" y="0"/>
            <a:ext cx="210400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F70B9-1A58-0B68-6060-B99A413A8381}"/>
              </a:ext>
            </a:extLst>
          </p:cNvPr>
          <p:cNvSpPr txBox="1"/>
          <p:nvPr/>
        </p:nvSpPr>
        <p:spPr>
          <a:xfrm>
            <a:off x="221536" y="1196707"/>
            <a:ext cx="2015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Logical Design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0F8361-8810-018B-F47E-81DE52AC40EA}"/>
              </a:ext>
            </a:extLst>
          </p:cNvPr>
          <p:cNvSpPr txBox="1"/>
          <p:nvPr/>
        </p:nvSpPr>
        <p:spPr>
          <a:xfrm>
            <a:off x="1157155" y="1584479"/>
            <a:ext cx="9877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tillium" panose="00000500000000000000" pitchFamily="50" charset="0"/>
              </a:rPr>
              <a:t>The README.md file has a description of how to use it. Now let us switch to the actual demonstration of our system …</a:t>
            </a:r>
          </a:p>
        </p:txBody>
      </p:sp>
    </p:spTree>
    <p:extLst>
      <p:ext uri="{BB962C8B-B14F-4D97-AF65-F5344CB8AC3E}">
        <p14:creationId xmlns:p14="http://schemas.microsoft.com/office/powerpoint/2010/main" val="175367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465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Castellar</vt:lpstr>
      <vt:lpstr>Titillium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Binge Watch</dc:title>
  <dc:creator>Viral Ahir</dc:creator>
  <cp:lastModifiedBy>Viral Ahir</cp:lastModifiedBy>
  <cp:revision>70</cp:revision>
  <dcterms:created xsi:type="dcterms:W3CDTF">2021-09-10T06:56:30Z</dcterms:created>
  <dcterms:modified xsi:type="dcterms:W3CDTF">2024-08-22T20:46:36Z</dcterms:modified>
</cp:coreProperties>
</file>