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9" r:id="rId6"/>
    <p:sldId id="268" r:id="rId7"/>
    <p:sldId id="267" r:id="rId8"/>
    <p:sldId id="269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95" d="100"/>
          <a:sy n="95" d="100"/>
        </p:scale>
        <p:origin x="72" y="25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70202-5AAB-40E1-B49F-7A4A6AC24FA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665E13-E251-4734-A3F2-BEB4E231FCD1}">
      <dgm:prSet/>
      <dgm:spPr/>
      <dgm:t>
        <a:bodyPr/>
        <a:lstStyle/>
        <a:p>
          <a:r>
            <a:rPr lang="en-US"/>
            <a:t>A user can upload a research paper .pdf to be analyzed.</a:t>
          </a:r>
        </a:p>
      </dgm:t>
    </dgm:pt>
    <dgm:pt modelId="{333E307F-06EC-4C4A-92E2-8FA04F707BF8}" type="parTrans" cxnId="{91F1CE80-0316-457C-97CE-806DB72CE624}">
      <dgm:prSet/>
      <dgm:spPr/>
      <dgm:t>
        <a:bodyPr/>
        <a:lstStyle/>
        <a:p>
          <a:endParaRPr lang="en-US"/>
        </a:p>
      </dgm:t>
    </dgm:pt>
    <dgm:pt modelId="{B7D04E4C-A2F4-4B34-B669-5B338FCC75FE}" type="sibTrans" cxnId="{91F1CE80-0316-457C-97CE-806DB72CE624}">
      <dgm:prSet/>
      <dgm:spPr/>
      <dgm:t>
        <a:bodyPr/>
        <a:lstStyle/>
        <a:p>
          <a:endParaRPr lang="en-US"/>
        </a:p>
      </dgm:t>
    </dgm:pt>
    <dgm:pt modelId="{00F2273B-0215-4336-BFD6-4E75A0841165}">
      <dgm:prSet/>
      <dgm:spPr/>
      <dgm:t>
        <a:bodyPr/>
        <a:lstStyle/>
        <a:p>
          <a:r>
            <a:rPr lang="en-US" dirty="0"/>
            <a:t>Determines Core, Peripheral and Other based on the most occurring words within the .pdf.</a:t>
          </a:r>
        </a:p>
      </dgm:t>
    </dgm:pt>
    <dgm:pt modelId="{D46095BF-BEBF-431B-8A59-EAEB5650E0BE}" type="parTrans" cxnId="{9B086FEF-3097-4363-B79D-73DE1932C148}">
      <dgm:prSet/>
      <dgm:spPr/>
      <dgm:t>
        <a:bodyPr/>
        <a:lstStyle/>
        <a:p>
          <a:endParaRPr lang="en-US"/>
        </a:p>
      </dgm:t>
    </dgm:pt>
    <dgm:pt modelId="{A1A93B87-60EE-40D0-B4F7-4C171727026C}" type="sibTrans" cxnId="{9B086FEF-3097-4363-B79D-73DE1932C148}">
      <dgm:prSet/>
      <dgm:spPr/>
      <dgm:t>
        <a:bodyPr/>
        <a:lstStyle/>
        <a:p>
          <a:endParaRPr lang="en-US"/>
        </a:p>
      </dgm:t>
    </dgm:pt>
    <dgm:pt modelId="{27EA6DA6-7011-4DEB-9E53-EE17533D5749}">
      <dgm:prSet/>
      <dgm:spPr/>
      <dgm:t>
        <a:bodyPr/>
        <a:lstStyle/>
        <a:p>
          <a:r>
            <a:rPr lang="en-US" dirty="0"/>
            <a:t>The most used consecutive words are checked for in phrases.</a:t>
          </a:r>
        </a:p>
      </dgm:t>
    </dgm:pt>
    <dgm:pt modelId="{8DED73D0-1B00-475F-98CA-BF6C726E2322}" type="parTrans" cxnId="{5668E53A-89BA-467D-B3A0-AAC00669AADA}">
      <dgm:prSet/>
      <dgm:spPr/>
      <dgm:t>
        <a:bodyPr/>
        <a:lstStyle/>
        <a:p>
          <a:endParaRPr lang="en-US"/>
        </a:p>
      </dgm:t>
    </dgm:pt>
    <dgm:pt modelId="{5621BD6E-2F3F-4245-8926-1BAA4235E20A}" type="sibTrans" cxnId="{5668E53A-89BA-467D-B3A0-AAC00669AADA}">
      <dgm:prSet/>
      <dgm:spPr/>
      <dgm:t>
        <a:bodyPr/>
        <a:lstStyle/>
        <a:p>
          <a:endParaRPr lang="en-US"/>
        </a:p>
      </dgm:t>
    </dgm:pt>
    <dgm:pt modelId="{76D1B24D-86CB-4B38-8929-BD70F9A63CB1}">
      <dgm:prSet/>
      <dgm:spPr/>
      <dgm:t>
        <a:bodyPr/>
        <a:lstStyle/>
        <a:p>
          <a:r>
            <a:rPr lang="en-US" dirty="0"/>
            <a:t>The result is outputted to a web where human can judge prediction by Accepting / Rejecting.</a:t>
          </a:r>
        </a:p>
      </dgm:t>
    </dgm:pt>
    <dgm:pt modelId="{991AE7DF-5FC2-4BF9-9769-98E85393B0B2}" type="parTrans" cxnId="{1D2396F5-D055-4408-B960-967AD4D2A9D3}">
      <dgm:prSet/>
      <dgm:spPr/>
      <dgm:t>
        <a:bodyPr/>
        <a:lstStyle/>
        <a:p>
          <a:endParaRPr lang="en-US"/>
        </a:p>
      </dgm:t>
    </dgm:pt>
    <dgm:pt modelId="{BE3535F9-5AEE-47E1-A093-3D6AF542069A}" type="sibTrans" cxnId="{1D2396F5-D055-4408-B960-967AD4D2A9D3}">
      <dgm:prSet/>
      <dgm:spPr/>
      <dgm:t>
        <a:bodyPr/>
        <a:lstStyle/>
        <a:p>
          <a:endParaRPr lang="en-US"/>
        </a:p>
      </dgm:t>
    </dgm:pt>
    <dgm:pt modelId="{21FECB06-5B14-476E-99CF-3DB7379D99D9}" type="pres">
      <dgm:prSet presAssocID="{5B670202-5AAB-40E1-B49F-7A4A6AC24FA7}" presName="Name0" presStyleCnt="0">
        <dgm:presLayoutVars>
          <dgm:dir/>
          <dgm:resizeHandles val="exact"/>
        </dgm:presLayoutVars>
      </dgm:prSet>
      <dgm:spPr/>
    </dgm:pt>
    <dgm:pt modelId="{EEC49D50-02D1-4EE7-A961-8B6CBB21A07A}" type="pres">
      <dgm:prSet presAssocID="{9C665E13-E251-4734-A3F2-BEB4E231FCD1}" presName="node" presStyleLbl="node1" presStyleIdx="0" presStyleCnt="4">
        <dgm:presLayoutVars>
          <dgm:bulletEnabled val="1"/>
        </dgm:presLayoutVars>
      </dgm:prSet>
      <dgm:spPr/>
    </dgm:pt>
    <dgm:pt modelId="{2E19A949-A5ED-4660-BDCA-1ADDB5076B68}" type="pres">
      <dgm:prSet presAssocID="{B7D04E4C-A2F4-4B34-B669-5B338FCC75FE}" presName="sibTrans" presStyleLbl="sibTrans2D1" presStyleIdx="0" presStyleCnt="3"/>
      <dgm:spPr/>
    </dgm:pt>
    <dgm:pt modelId="{9A588F55-F690-424D-A737-2020360936DC}" type="pres">
      <dgm:prSet presAssocID="{B7D04E4C-A2F4-4B34-B669-5B338FCC75FE}" presName="connectorText" presStyleLbl="sibTrans2D1" presStyleIdx="0" presStyleCnt="3"/>
      <dgm:spPr/>
    </dgm:pt>
    <dgm:pt modelId="{B3FA4D1F-A3D0-4016-8135-F79EB686F8AF}" type="pres">
      <dgm:prSet presAssocID="{00F2273B-0215-4336-BFD6-4E75A0841165}" presName="node" presStyleLbl="node1" presStyleIdx="1" presStyleCnt="4">
        <dgm:presLayoutVars>
          <dgm:bulletEnabled val="1"/>
        </dgm:presLayoutVars>
      </dgm:prSet>
      <dgm:spPr/>
    </dgm:pt>
    <dgm:pt modelId="{6DE9CD99-1AB1-45A0-8DF6-6258CB5E5294}" type="pres">
      <dgm:prSet presAssocID="{A1A93B87-60EE-40D0-B4F7-4C171727026C}" presName="sibTrans" presStyleLbl="sibTrans2D1" presStyleIdx="1" presStyleCnt="3"/>
      <dgm:spPr/>
    </dgm:pt>
    <dgm:pt modelId="{02DFDA83-74F7-4A5C-AAB8-27336BFD7E58}" type="pres">
      <dgm:prSet presAssocID="{A1A93B87-60EE-40D0-B4F7-4C171727026C}" presName="connectorText" presStyleLbl="sibTrans2D1" presStyleIdx="1" presStyleCnt="3"/>
      <dgm:spPr/>
    </dgm:pt>
    <dgm:pt modelId="{6E5B0876-E8B2-493B-8FFD-54F9603CD815}" type="pres">
      <dgm:prSet presAssocID="{27EA6DA6-7011-4DEB-9E53-EE17533D5749}" presName="node" presStyleLbl="node1" presStyleIdx="2" presStyleCnt="4">
        <dgm:presLayoutVars>
          <dgm:bulletEnabled val="1"/>
        </dgm:presLayoutVars>
      </dgm:prSet>
      <dgm:spPr/>
    </dgm:pt>
    <dgm:pt modelId="{5C7E223E-639E-4A57-9DFB-FFFFD2F62F8D}" type="pres">
      <dgm:prSet presAssocID="{5621BD6E-2F3F-4245-8926-1BAA4235E20A}" presName="sibTrans" presStyleLbl="sibTrans2D1" presStyleIdx="2" presStyleCnt="3"/>
      <dgm:spPr/>
    </dgm:pt>
    <dgm:pt modelId="{E2F776BC-F804-4F48-8C85-54C2FA55E366}" type="pres">
      <dgm:prSet presAssocID="{5621BD6E-2F3F-4245-8926-1BAA4235E20A}" presName="connectorText" presStyleLbl="sibTrans2D1" presStyleIdx="2" presStyleCnt="3"/>
      <dgm:spPr/>
    </dgm:pt>
    <dgm:pt modelId="{84521B80-D646-4402-85E0-FBF8F10736D5}" type="pres">
      <dgm:prSet presAssocID="{76D1B24D-86CB-4B38-8929-BD70F9A63CB1}" presName="node" presStyleLbl="node1" presStyleIdx="3" presStyleCnt="4" custScaleX="100585">
        <dgm:presLayoutVars>
          <dgm:bulletEnabled val="1"/>
        </dgm:presLayoutVars>
      </dgm:prSet>
      <dgm:spPr/>
    </dgm:pt>
  </dgm:ptLst>
  <dgm:cxnLst>
    <dgm:cxn modelId="{7E5F2735-9497-4EF2-9D30-DCF4928506C5}" type="presOf" srcId="{A1A93B87-60EE-40D0-B4F7-4C171727026C}" destId="{02DFDA83-74F7-4A5C-AAB8-27336BFD7E58}" srcOrd="1" destOrd="0" presId="urn:microsoft.com/office/officeart/2005/8/layout/process1"/>
    <dgm:cxn modelId="{E5D2DC36-4F90-46C4-9386-8BDA3657D4D8}" type="presOf" srcId="{76D1B24D-86CB-4B38-8929-BD70F9A63CB1}" destId="{84521B80-D646-4402-85E0-FBF8F10736D5}" srcOrd="0" destOrd="0" presId="urn:microsoft.com/office/officeart/2005/8/layout/process1"/>
    <dgm:cxn modelId="{5668E53A-89BA-467D-B3A0-AAC00669AADA}" srcId="{5B670202-5AAB-40E1-B49F-7A4A6AC24FA7}" destId="{27EA6DA6-7011-4DEB-9E53-EE17533D5749}" srcOrd="2" destOrd="0" parTransId="{8DED73D0-1B00-475F-98CA-BF6C726E2322}" sibTransId="{5621BD6E-2F3F-4245-8926-1BAA4235E20A}"/>
    <dgm:cxn modelId="{BE37A540-3BA4-4A9A-888F-7B4F8CB208C1}" type="presOf" srcId="{00F2273B-0215-4336-BFD6-4E75A0841165}" destId="{B3FA4D1F-A3D0-4016-8135-F79EB686F8AF}" srcOrd="0" destOrd="0" presId="urn:microsoft.com/office/officeart/2005/8/layout/process1"/>
    <dgm:cxn modelId="{2A2C6F5C-CAB7-4964-BBEF-70D38EAF8FE8}" type="presOf" srcId="{5621BD6E-2F3F-4245-8926-1BAA4235E20A}" destId="{E2F776BC-F804-4F48-8C85-54C2FA55E366}" srcOrd="1" destOrd="0" presId="urn:microsoft.com/office/officeart/2005/8/layout/process1"/>
    <dgm:cxn modelId="{8379AB64-EB7B-468A-B48D-3AF23121CDE3}" type="presOf" srcId="{9C665E13-E251-4734-A3F2-BEB4E231FCD1}" destId="{EEC49D50-02D1-4EE7-A961-8B6CBB21A07A}" srcOrd="0" destOrd="0" presId="urn:microsoft.com/office/officeart/2005/8/layout/process1"/>
    <dgm:cxn modelId="{91F1CE80-0316-457C-97CE-806DB72CE624}" srcId="{5B670202-5AAB-40E1-B49F-7A4A6AC24FA7}" destId="{9C665E13-E251-4734-A3F2-BEB4E231FCD1}" srcOrd="0" destOrd="0" parTransId="{333E307F-06EC-4C4A-92E2-8FA04F707BF8}" sibTransId="{B7D04E4C-A2F4-4B34-B669-5B338FCC75FE}"/>
    <dgm:cxn modelId="{F8BA6391-6AF6-494F-ABBE-2CCCBBC0EDD6}" type="presOf" srcId="{B7D04E4C-A2F4-4B34-B669-5B338FCC75FE}" destId="{2E19A949-A5ED-4660-BDCA-1ADDB5076B68}" srcOrd="0" destOrd="0" presId="urn:microsoft.com/office/officeart/2005/8/layout/process1"/>
    <dgm:cxn modelId="{7B21D9B7-1A09-4BA9-9713-7491D2EC3F20}" type="presOf" srcId="{27EA6DA6-7011-4DEB-9E53-EE17533D5749}" destId="{6E5B0876-E8B2-493B-8FFD-54F9603CD815}" srcOrd="0" destOrd="0" presId="urn:microsoft.com/office/officeart/2005/8/layout/process1"/>
    <dgm:cxn modelId="{0CF7DED0-819C-4D7A-919F-634EE1B152F4}" type="presOf" srcId="{5621BD6E-2F3F-4245-8926-1BAA4235E20A}" destId="{5C7E223E-639E-4A57-9DFB-FFFFD2F62F8D}" srcOrd="0" destOrd="0" presId="urn:microsoft.com/office/officeart/2005/8/layout/process1"/>
    <dgm:cxn modelId="{DCD7D9E3-E039-4936-B682-3F683C02680C}" type="presOf" srcId="{A1A93B87-60EE-40D0-B4F7-4C171727026C}" destId="{6DE9CD99-1AB1-45A0-8DF6-6258CB5E5294}" srcOrd="0" destOrd="0" presId="urn:microsoft.com/office/officeart/2005/8/layout/process1"/>
    <dgm:cxn modelId="{06E1C9E4-9FE0-445A-98A0-5ECBB91A1238}" type="presOf" srcId="{B7D04E4C-A2F4-4B34-B669-5B338FCC75FE}" destId="{9A588F55-F690-424D-A737-2020360936DC}" srcOrd="1" destOrd="0" presId="urn:microsoft.com/office/officeart/2005/8/layout/process1"/>
    <dgm:cxn modelId="{77E762EB-5120-4842-B8C9-494E5B234A1A}" type="presOf" srcId="{5B670202-5AAB-40E1-B49F-7A4A6AC24FA7}" destId="{21FECB06-5B14-476E-99CF-3DB7379D99D9}" srcOrd="0" destOrd="0" presId="urn:microsoft.com/office/officeart/2005/8/layout/process1"/>
    <dgm:cxn modelId="{9B086FEF-3097-4363-B79D-73DE1932C148}" srcId="{5B670202-5AAB-40E1-B49F-7A4A6AC24FA7}" destId="{00F2273B-0215-4336-BFD6-4E75A0841165}" srcOrd="1" destOrd="0" parTransId="{D46095BF-BEBF-431B-8A59-EAEB5650E0BE}" sibTransId="{A1A93B87-60EE-40D0-B4F7-4C171727026C}"/>
    <dgm:cxn modelId="{1D2396F5-D055-4408-B960-967AD4D2A9D3}" srcId="{5B670202-5AAB-40E1-B49F-7A4A6AC24FA7}" destId="{76D1B24D-86CB-4B38-8929-BD70F9A63CB1}" srcOrd="3" destOrd="0" parTransId="{991AE7DF-5FC2-4BF9-9769-98E85393B0B2}" sibTransId="{BE3535F9-5AEE-47E1-A093-3D6AF542069A}"/>
    <dgm:cxn modelId="{49F449EF-ACFE-4A1D-9BDA-21BAF594F7DC}" type="presParOf" srcId="{21FECB06-5B14-476E-99CF-3DB7379D99D9}" destId="{EEC49D50-02D1-4EE7-A961-8B6CBB21A07A}" srcOrd="0" destOrd="0" presId="urn:microsoft.com/office/officeart/2005/8/layout/process1"/>
    <dgm:cxn modelId="{E194ACD7-1668-4BA5-B6C0-91927EFC6530}" type="presParOf" srcId="{21FECB06-5B14-476E-99CF-3DB7379D99D9}" destId="{2E19A949-A5ED-4660-BDCA-1ADDB5076B68}" srcOrd="1" destOrd="0" presId="urn:microsoft.com/office/officeart/2005/8/layout/process1"/>
    <dgm:cxn modelId="{A8229462-0576-4C7A-BD0A-2BF80739CFF4}" type="presParOf" srcId="{2E19A949-A5ED-4660-BDCA-1ADDB5076B68}" destId="{9A588F55-F690-424D-A737-2020360936DC}" srcOrd="0" destOrd="0" presId="urn:microsoft.com/office/officeart/2005/8/layout/process1"/>
    <dgm:cxn modelId="{CE72E8B6-A4FB-44AA-8D53-498EF1C3DEAF}" type="presParOf" srcId="{21FECB06-5B14-476E-99CF-3DB7379D99D9}" destId="{B3FA4D1F-A3D0-4016-8135-F79EB686F8AF}" srcOrd="2" destOrd="0" presId="urn:microsoft.com/office/officeart/2005/8/layout/process1"/>
    <dgm:cxn modelId="{EBCBA883-E920-4948-8E90-FC889A59EB49}" type="presParOf" srcId="{21FECB06-5B14-476E-99CF-3DB7379D99D9}" destId="{6DE9CD99-1AB1-45A0-8DF6-6258CB5E5294}" srcOrd="3" destOrd="0" presId="urn:microsoft.com/office/officeart/2005/8/layout/process1"/>
    <dgm:cxn modelId="{5316CFB0-E9D0-4AE8-BE14-6CC49C14F910}" type="presParOf" srcId="{6DE9CD99-1AB1-45A0-8DF6-6258CB5E5294}" destId="{02DFDA83-74F7-4A5C-AAB8-27336BFD7E58}" srcOrd="0" destOrd="0" presId="urn:microsoft.com/office/officeart/2005/8/layout/process1"/>
    <dgm:cxn modelId="{C04F2E15-143A-4762-B296-B8D45A9B2DDC}" type="presParOf" srcId="{21FECB06-5B14-476E-99CF-3DB7379D99D9}" destId="{6E5B0876-E8B2-493B-8FFD-54F9603CD815}" srcOrd="4" destOrd="0" presId="urn:microsoft.com/office/officeart/2005/8/layout/process1"/>
    <dgm:cxn modelId="{079E13C0-E592-4881-B47A-C2945C7A28B7}" type="presParOf" srcId="{21FECB06-5B14-476E-99CF-3DB7379D99D9}" destId="{5C7E223E-639E-4A57-9DFB-FFFFD2F62F8D}" srcOrd="5" destOrd="0" presId="urn:microsoft.com/office/officeart/2005/8/layout/process1"/>
    <dgm:cxn modelId="{A7D2AC33-3F18-4D3B-9842-D6E066FA92A2}" type="presParOf" srcId="{5C7E223E-639E-4A57-9DFB-FFFFD2F62F8D}" destId="{E2F776BC-F804-4F48-8C85-54C2FA55E366}" srcOrd="0" destOrd="0" presId="urn:microsoft.com/office/officeart/2005/8/layout/process1"/>
    <dgm:cxn modelId="{DAA72FDA-4B01-4862-A0B9-57CDC386D6B5}" type="presParOf" srcId="{21FECB06-5B14-476E-99CF-3DB7379D99D9}" destId="{84521B80-D646-4402-85E0-FBF8F10736D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49D50-02D1-4EE7-A961-8B6CBB21A07A}">
      <dsp:nvSpPr>
        <dsp:cNvPr id="0" name=""/>
        <dsp:cNvSpPr/>
      </dsp:nvSpPr>
      <dsp:spPr>
        <a:xfrm>
          <a:off x="5198" y="1227832"/>
          <a:ext cx="1944774" cy="1659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user can upload a research paper .pdf to be analyzed.</a:t>
          </a:r>
        </a:p>
      </dsp:txBody>
      <dsp:txXfrm>
        <a:off x="53792" y="1276426"/>
        <a:ext cx="1847586" cy="1561947"/>
      </dsp:txXfrm>
    </dsp:sp>
    <dsp:sp modelId="{2E19A949-A5ED-4660-BDCA-1ADDB5076B68}">
      <dsp:nvSpPr>
        <dsp:cNvPr id="0" name=""/>
        <dsp:cNvSpPr/>
      </dsp:nvSpPr>
      <dsp:spPr>
        <a:xfrm>
          <a:off x="2144450" y="1816247"/>
          <a:ext cx="412292" cy="482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44450" y="1912708"/>
        <a:ext cx="288604" cy="289382"/>
      </dsp:txXfrm>
    </dsp:sp>
    <dsp:sp modelId="{B3FA4D1F-A3D0-4016-8135-F79EB686F8AF}">
      <dsp:nvSpPr>
        <dsp:cNvPr id="0" name=""/>
        <dsp:cNvSpPr/>
      </dsp:nvSpPr>
      <dsp:spPr>
        <a:xfrm>
          <a:off x="2727882" y="1227832"/>
          <a:ext cx="1944774" cy="1659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Determines Core, Peripheral and Other based on the most occurring words within the .pdf.</a:t>
          </a:r>
        </a:p>
      </dsp:txBody>
      <dsp:txXfrm>
        <a:off x="2776476" y="1276426"/>
        <a:ext cx="1847586" cy="1561947"/>
      </dsp:txXfrm>
    </dsp:sp>
    <dsp:sp modelId="{6DE9CD99-1AB1-45A0-8DF6-6258CB5E5294}">
      <dsp:nvSpPr>
        <dsp:cNvPr id="0" name=""/>
        <dsp:cNvSpPr/>
      </dsp:nvSpPr>
      <dsp:spPr>
        <a:xfrm>
          <a:off x="4867134" y="1816247"/>
          <a:ext cx="412292" cy="482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867134" y="1912708"/>
        <a:ext cx="288604" cy="289382"/>
      </dsp:txXfrm>
    </dsp:sp>
    <dsp:sp modelId="{6E5B0876-E8B2-493B-8FFD-54F9603CD815}">
      <dsp:nvSpPr>
        <dsp:cNvPr id="0" name=""/>
        <dsp:cNvSpPr/>
      </dsp:nvSpPr>
      <dsp:spPr>
        <a:xfrm>
          <a:off x="5450566" y="1227832"/>
          <a:ext cx="1944774" cy="1659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most used consecutive words are checked for in phrases.</a:t>
          </a:r>
        </a:p>
      </dsp:txBody>
      <dsp:txXfrm>
        <a:off x="5499160" y="1276426"/>
        <a:ext cx="1847586" cy="1561947"/>
      </dsp:txXfrm>
    </dsp:sp>
    <dsp:sp modelId="{5C7E223E-639E-4A57-9DFB-FFFFD2F62F8D}">
      <dsp:nvSpPr>
        <dsp:cNvPr id="0" name=""/>
        <dsp:cNvSpPr/>
      </dsp:nvSpPr>
      <dsp:spPr>
        <a:xfrm>
          <a:off x="7589818" y="1816247"/>
          <a:ext cx="412292" cy="482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589818" y="1912708"/>
        <a:ext cx="288604" cy="289382"/>
      </dsp:txXfrm>
    </dsp:sp>
    <dsp:sp modelId="{84521B80-D646-4402-85E0-FBF8F10736D5}">
      <dsp:nvSpPr>
        <dsp:cNvPr id="0" name=""/>
        <dsp:cNvSpPr/>
      </dsp:nvSpPr>
      <dsp:spPr>
        <a:xfrm>
          <a:off x="8173251" y="1227832"/>
          <a:ext cx="1956151" cy="1659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result is outputted to a web where human can judge prediction by Accepting / Rejecting.</a:t>
          </a:r>
        </a:p>
      </dsp:txBody>
      <dsp:txXfrm>
        <a:off x="8221845" y="1276426"/>
        <a:ext cx="1858963" cy="1561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Raxter</a:t>
            </a:r>
            <a:r>
              <a:rPr lang="en-US" dirty="0"/>
              <a:t> – Publication Classifier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1812" y="4724400"/>
            <a:ext cx="5992125" cy="101867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David Walsh</a:t>
            </a:r>
          </a:p>
          <a:p>
            <a:r>
              <a:rPr lang="en-US" dirty="0"/>
              <a:t>Josh Reaves</a:t>
            </a:r>
          </a:p>
          <a:p>
            <a:r>
              <a:rPr lang="en-US" dirty="0"/>
              <a:t>Brian BUI</a:t>
            </a:r>
          </a:p>
          <a:p>
            <a:r>
              <a:rPr lang="en-US" dirty="0"/>
              <a:t>Jonathon </a:t>
            </a:r>
            <a:r>
              <a:rPr lang="en-US" dirty="0" err="1"/>
              <a:t>benson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4038600"/>
            <a:ext cx="9525000" cy="167639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Allows user to quickly look over research papers.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Can determine which sentences are worth looking over based on assignment.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98612" y="762000"/>
            <a:ext cx="7069519" cy="685800"/>
          </a:xfrm>
        </p:spPr>
        <p:txBody>
          <a:bodyPr/>
          <a:lstStyle/>
          <a:p>
            <a:r>
              <a:rPr lang="en-US" sz="3600" dirty="0"/>
              <a:t>Why use this?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What does it do?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676400"/>
            <a:ext cx="10360501" cy="4462272"/>
          </a:xfrm>
        </p:spPr>
        <p:txBody>
          <a:bodyPr/>
          <a:lstStyle/>
          <a:p>
            <a:r>
              <a:rPr lang="en-US" dirty="0"/>
              <a:t>A web app.</a:t>
            </a:r>
          </a:p>
          <a:p>
            <a:r>
              <a:rPr lang="en-US" dirty="0"/>
              <a:t>Analyzes research paper .pdf</a:t>
            </a:r>
          </a:p>
          <a:p>
            <a:r>
              <a:rPr lang="en-US" dirty="0"/>
              <a:t>.pdf text is separated into phrases.</a:t>
            </a:r>
          </a:p>
          <a:p>
            <a:r>
              <a:rPr lang="en-US" dirty="0"/>
              <a:t>Each phrase is designated a classification ranked by importance in the text.</a:t>
            </a:r>
          </a:p>
          <a:p>
            <a:pPr lvl="1"/>
            <a:r>
              <a:rPr lang="en-US" dirty="0"/>
              <a:t>Core</a:t>
            </a:r>
          </a:p>
          <a:p>
            <a:pPr lvl="1"/>
            <a:r>
              <a:rPr lang="en-US" dirty="0"/>
              <a:t>Peripheral</a:t>
            </a:r>
          </a:p>
          <a:p>
            <a:pPr lvl="1"/>
            <a:r>
              <a:rPr lang="en-US" dirty="0"/>
              <a:t>Other</a:t>
            </a:r>
          </a:p>
        </p:txBody>
      </p:sp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3B77905F-66F6-4C39-8775-A4D3994BF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2562" y="2133600"/>
            <a:ext cx="685800" cy="685800"/>
          </a:xfrm>
          <a:prstGeom prst="rect">
            <a:avLst/>
          </a:prstGeom>
        </p:spPr>
      </p:pic>
      <p:pic>
        <p:nvPicPr>
          <p:cNvPr id="5" name="Graphic 4" descr="Browser window">
            <a:extLst>
              <a:ext uri="{FF2B5EF4-FFF2-40B4-BE49-F238E27FC236}">
                <a16:creationId xmlns:a16="http://schemas.microsoft.com/office/drawing/2014/main" id="{A68D8A37-687B-4955-A5F6-4264B7A80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1212" y="1534695"/>
            <a:ext cx="685800" cy="685800"/>
          </a:xfrm>
          <a:prstGeom prst="rect">
            <a:avLst/>
          </a:prstGeom>
        </p:spPr>
      </p:pic>
      <p:pic>
        <p:nvPicPr>
          <p:cNvPr id="7" name="Graphic 6" descr="Branching diagram">
            <a:extLst>
              <a:ext uri="{FF2B5EF4-FFF2-40B4-BE49-F238E27FC236}">
                <a16:creationId xmlns:a16="http://schemas.microsoft.com/office/drawing/2014/main" id="{D9701ECA-5836-47D7-AF80-B2E83FE87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79812" y="41148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865C728-E6C8-402C-97AE-F4936C2AC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3783"/>
              </p:ext>
            </p:extLst>
          </p:nvPr>
        </p:nvGraphicFramePr>
        <p:xfrm>
          <a:off x="1065212" y="1600200"/>
          <a:ext cx="10134601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12" y="404085"/>
            <a:ext cx="10360501" cy="1223963"/>
          </a:xfrm>
        </p:spPr>
        <p:txBody>
          <a:bodyPr/>
          <a:lstStyle/>
          <a:p>
            <a:r>
              <a:rPr lang="en-US" dirty="0"/>
              <a:t>How does it predict?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2012" y="1988595"/>
            <a:ext cx="8609329" cy="4465320"/>
          </a:xfrm>
        </p:spPr>
        <p:txBody>
          <a:bodyPr>
            <a:normAutofit/>
          </a:bodyPr>
          <a:lstStyle/>
          <a:p>
            <a:r>
              <a:rPr lang="en-US" sz="3600" dirty="0"/>
              <a:t>Machine learning</a:t>
            </a:r>
          </a:p>
          <a:p>
            <a:r>
              <a:rPr lang="en-US" sz="3600" dirty="0"/>
              <a:t>Uses Sequential Model</a:t>
            </a:r>
          </a:p>
        </p:txBody>
      </p:sp>
      <p:pic>
        <p:nvPicPr>
          <p:cNvPr id="8" name="Graphic 7" descr="Processor">
            <a:extLst>
              <a:ext uri="{FF2B5EF4-FFF2-40B4-BE49-F238E27FC236}">
                <a16:creationId xmlns:a16="http://schemas.microsoft.com/office/drawing/2014/main" id="{542A623F-92E1-41BB-9608-A087531C8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3812" y="1988595"/>
            <a:ext cx="914400" cy="914400"/>
          </a:xfrm>
          <a:prstGeom prst="rect">
            <a:avLst/>
          </a:prstGeom>
        </p:spPr>
      </p:pic>
      <p:pic>
        <p:nvPicPr>
          <p:cNvPr id="12" name="Graphic 11" descr="Lightbulb and gear">
            <a:extLst>
              <a:ext uri="{FF2B5EF4-FFF2-40B4-BE49-F238E27FC236}">
                <a16:creationId xmlns:a16="http://schemas.microsoft.com/office/drawing/2014/main" id="{6AD0779F-E78F-492E-B0E5-3C15FBE34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3812" y="1050132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85B19A-22DB-4B7A-AE89-CDC3FD50CF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3581400"/>
            <a:ext cx="6236452" cy="252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74</TotalTime>
  <Words>132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Raxter – Publication Classifier</vt:lpstr>
      <vt:lpstr>Allows user to quickly look over research papers.  Can determine which sentences are worth looking over based on assignment.     </vt:lpstr>
      <vt:lpstr>What does it do?</vt:lpstr>
      <vt:lpstr>Flow</vt:lpstr>
      <vt:lpstr>How does it predict?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Raxter – Publication Classifier</dc:title>
  <dc:creator>Bui, Lily (UMKC-Student)</dc:creator>
  <cp:lastModifiedBy>Bui, Lily (UMKC-Student)</cp:lastModifiedBy>
  <cp:revision>8</cp:revision>
  <dcterms:created xsi:type="dcterms:W3CDTF">2019-04-08T02:53:41Z</dcterms:created>
  <dcterms:modified xsi:type="dcterms:W3CDTF">2019-04-08T04:08:23Z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