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80006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3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767462"/>
            <a:ext cx="13500497" cy="3759917"/>
          </a:xfrm>
        </p:spPr>
        <p:txBody>
          <a:bodyPr anchor="b"/>
          <a:lstStyle>
            <a:lvl1pPr algn="ctr">
              <a:defRPr sz="88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5672376"/>
            <a:ext cx="13500497" cy="2607442"/>
          </a:xfrm>
        </p:spPr>
        <p:txBody>
          <a:bodyPr/>
          <a:lstStyle>
            <a:lvl1pPr marL="0" indent="0" algn="ctr">
              <a:buNone/>
              <a:defRPr sz="3543"/>
            </a:lvl1pPr>
            <a:lvl2pPr marL="675010" indent="0" algn="ctr">
              <a:buNone/>
              <a:defRPr sz="2953"/>
            </a:lvl2pPr>
            <a:lvl3pPr marL="1350020" indent="0" algn="ctr">
              <a:buNone/>
              <a:defRPr sz="2658"/>
            </a:lvl3pPr>
            <a:lvl4pPr marL="2025030" indent="0" algn="ctr">
              <a:buNone/>
              <a:defRPr sz="2362"/>
            </a:lvl4pPr>
            <a:lvl5pPr marL="2700040" indent="0" algn="ctr">
              <a:buNone/>
              <a:defRPr sz="2362"/>
            </a:lvl5pPr>
            <a:lvl6pPr marL="3375050" indent="0" algn="ctr">
              <a:buNone/>
              <a:defRPr sz="2362"/>
            </a:lvl6pPr>
            <a:lvl7pPr marL="4050060" indent="0" algn="ctr">
              <a:buNone/>
              <a:defRPr sz="2362"/>
            </a:lvl7pPr>
            <a:lvl8pPr marL="4725071" indent="0" algn="ctr">
              <a:buNone/>
              <a:defRPr sz="2362"/>
            </a:lvl8pPr>
            <a:lvl9pPr marL="5400081" indent="0" algn="ctr">
              <a:buNone/>
              <a:defRPr sz="236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885E-D696-40B7-AC54-A99EFEA9014D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369EA-436B-42ED-BFE9-5F9D86A18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678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885E-D696-40B7-AC54-A99EFEA9014D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369EA-436B-42ED-BFE9-5F9D86A18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257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574987"/>
            <a:ext cx="3881393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574987"/>
            <a:ext cx="11419171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885E-D696-40B7-AC54-A99EFEA9014D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369EA-436B-42ED-BFE9-5F9D86A18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38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885E-D696-40B7-AC54-A99EFEA9014D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369EA-436B-42ED-BFE9-5F9D86A18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78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2692442"/>
            <a:ext cx="15525572" cy="4492401"/>
          </a:xfrm>
        </p:spPr>
        <p:txBody>
          <a:bodyPr anchor="b"/>
          <a:lstStyle>
            <a:lvl1pPr>
              <a:defRPr sz="88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7227343"/>
            <a:ext cx="15525572" cy="2362447"/>
          </a:xfrm>
        </p:spPr>
        <p:txBody>
          <a:bodyPr/>
          <a:lstStyle>
            <a:lvl1pPr marL="0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1pPr>
            <a:lvl2pPr marL="675010" indent="0">
              <a:buNone/>
              <a:defRPr sz="2953">
                <a:solidFill>
                  <a:schemeClr val="tx1">
                    <a:tint val="75000"/>
                  </a:schemeClr>
                </a:solidFill>
              </a:defRPr>
            </a:lvl2pPr>
            <a:lvl3pPr marL="1350020" indent="0">
              <a:buNone/>
              <a:defRPr sz="2658">
                <a:solidFill>
                  <a:schemeClr val="tx1">
                    <a:tint val="75000"/>
                  </a:schemeClr>
                </a:solidFill>
              </a:defRPr>
            </a:lvl3pPr>
            <a:lvl4pPr marL="202503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4pPr>
            <a:lvl5pPr marL="270004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5pPr>
            <a:lvl6pPr marL="337505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6pPr>
            <a:lvl7pPr marL="405006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7pPr>
            <a:lvl8pPr marL="472507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8pPr>
            <a:lvl9pPr marL="540008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885E-D696-40B7-AC54-A99EFEA9014D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369EA-436B-42ED-BFE9-5F9D86A18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619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874937"/>
            <a:ext cx="7650282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874937"/>
            <a:ext cx="7650282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885E-D696-40B7-AC54-A99EFEA9014D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369EA-436B-42ED-BFE9-5F9D86A18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34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574988"/>
            <a:ext cx="15525572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2647443"/>
            <a:ext cx="7615123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3944914"/>
            <a:ext cx="7615123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2647443"/>
            <a:ext cx="7652626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3944914"/>
            <a:ext cx="765262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885E-D696-40B7-AC54-A99EFEA9014D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369EA-436B-42ED-BFE9-5F9D86A18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862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885E-D696-40B7-AC54-A99EFEA9014D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369EA-436B-42ED-BFE9-5F9D86A18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732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885E-D696-40B7-AC54-A99EFEA9014D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369EA-436B-42ED-BFE9-5F9D86A18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90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554966"/>
            <a:ext cx="9112836" cy="7674832"/>
          </a:xfrm>
        </p:spPr>
        <p:txBody>
          <a:bodyPr/>
          <a:lstStyle>
            <a:lvl1pPr>
              <a:defRPr sz="4724"/>
            </a:lvl1pPr>
            <a:lvl2pPr>
              <a:defRPr sz="4134"/>
            </a:lvl2pPr>
            <a:lvl3pPr>
              <a:defRPr sz="3543"/>
            </a:lvl3pPr>
            <a:lvl4pPr>
              <a:defRPr sz="2953"/>
            </a:lvl4pPr>
            <a:lvl5pPr>
              <a:defRPr sz="2953"/>
            </a:lvl5pPr>
            <a:lvl6pPr>
              <a:defRPr sz="2953"/>
            </a:lvl6pPr>
            <a:lvl7pPr>
              <a:defRPr sz="2953"/>
            </a:lvl7pPr>
            <a:lvl8pPr>
              <a:defRPr sz="2953"/>
            </a:lvl8pPr>
            <a:lvl9pPr>
              <a:defRPr sz="29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885E-D696-40B7-AC54-A99EFEA9014D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369EA-436B-42ED-BFE9-5F9D86A18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349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554966"/>
            <a:ext cx="9112836" cy="7674832"/>
          </a:xfrm>
        </p:spPr>
        <p:txBody>
          <a:bodyPr anchor="t"/>
          <a:lstStyle>
            <a:lvl1pPr marL="0" indent="0">
              <a:buNone/>
              <a:defRPr sz="4724"/>
            </a:lvl1pPr>
            <a:lvl2pPr marL="675010" indent="0">
              <a:buNone/>
              <a:defRPr sz="4134"/>
            </a:lvl2pPr>
            <a:lvl3pPr marL="1350020" indent="0">
              <a:buNone/>
              <a:defRPr sz="3543"/>
            </a:lvl3pPr>
            <a:lvl4pPr marL="2025030" indent="0">
              <a:buNone/>
              <a:defRPr sz="2953"/>
            </a:lvl4pPr>
            <a:lvl5pPr marL="2700040" indent="0">
              <a:buNone/>
              <a:defRPr sz="2953"/>
            </a:lvl5pPr>
            <a:lvl6pPr marL="3375050" indent="0">
              <a:buNone/>
              <a:defRPr sz="2953"/>
            </a:lvl6pPr>
            <a:lvl7pPr marL="4050060" indent="0">
              <a:buNone/>
              <a:defRPr sz="2953"/>
            </a:lvl7pPr>
            <a:lvl8pPr marL="4725071" indent="0">
              <a:buNone/>
              <a:defRPr sz="2953"/>
            </a:lvl8pPr>
            <a:lvl9pPr marL="5400081" indent="0">
              <a:buNone/>
              <a:defRPr sz="29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885E-D696-40B7-AC54-A99EFEA9014D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369EA-436B-42ED-BFE9-5F9D86A18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813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574988"/>
            <a:ext cx="1552557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874937"/>
            <a:ext cx="1552557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885E-D696-40B7-AC54-A99EFEA9014D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0009781"/>
            <a:ext cx="607522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369EA-436B-42ED-BFE9-5F9D86A18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178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50020" rtl="0" eaLnBrk="1" latinLnBrk="0" hangingPunct="1">
        <a:lnSpc>
          <a:spcPct val="90000"/>
        </a:lnSpc>
        <a:spcBef>
          <a:spcPct val="0"/>
        </a:spcBef>
        <a:buNone/>
        <a:defRPr sz="64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505" indent="-337505" algn="l" defTabSz="135002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4134" kern="1200">
          <a:solidFill>
            <a:schemeClr val="tx1"/>
          </a:solidFill>
          <a:latin typeface="+mn-lt"/>
          <a:ea typeface="+mn-ea"/>
          <a:cs typeface="+mn-cs"/>
        </a:defRPr>
      </a:lvl1pPr>
      <a:lvl2pPr marL="101251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68752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3pPr>
      <a:lvl4pPr marL="236253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303754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71255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38756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506257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73758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1pPr>
      <a:lvl2pPr marL="67501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2pPr>
      <a:lvl3pPr marL="135002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3pPr>
      <a:lvl4pPr marL="202503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270004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37505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05006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472507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40008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3EF32B6-A511-40F5-B7F1-FAAA4DCA15EC}"/>
              </a:ext>
            </a:extLst>
          </p:cNvPr>
          <p:cNvSpPr/>
          <p:nvPr/>
        </p:nvSpPr>
        <p:spPr>
          <a:xfrm>
            <a:off x="913569" y="4086001"/>
            <a:ext cx="2340000" cy="775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0F81A3-4731-4B5B-99FF-CD7DAA32D6FD}"/>
              </a:ext>
            </a:extLst>
          </p:cNvPr>
          <p:cNvSpPr/>
          <p:nvPr/>
        </p:nvSpPr>
        <p:spPr>
          <a:xfrm>
            <a:off x="3701912" y="4086001"/>
            <a:ext cx="2340000" cy="775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C2BD84-F19B-4103-939E-11F94B86CBE6}"/>
              </a:ext>
            </a:extLst>
          </p:cNvPr>
          <p:cNvSpPr/>
          <p:nvPr/>
        </p:nvSpPr>
        <p:spPr>
          <a:xfrm>
            <a:off x="6490255" y="4086001"/>
            <a:ext cx="2340000" cy="775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EE6CE2-C7CA-4E5D-9441-B4B141F51F52}"/>
              </a:ext>
            </a:extLst>
          </p:cNvPr>
          <p:cNvSpPr/>
          <p:nvPr/>
        </p:nvSpPr>
        <p:spPr>
          <a:xfrm>
            <a:off x="9278598" y="4086001"/>
            <a:ext cx="2340000" cy="775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9D98B6-89F2-4BA9-A909-7CBDD6243604}"/>
              </a:ext>
            </a:extLst>
          </p:cNvPr>
          <p:cNvSpPr/>
          <p:nvPr/>
        </p:nvSpPr>
        <p:spPr>
          <a:xfrm>
            <a:off x="12066941" y="4086001"/>
            <a:ext cx="2340000" cy="775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1D9483F2-3BB8-4D07-B07E-78EE9429FA9B}"/>
              </a:ext>
            </a:extLst>
          </p:cNvPr>
          <p:cNvSpPr/>
          <p:nvPr/>
        </p:nvSpPr>
        <p:spPr>
          <a:xfrm>
            <a:off x="54999" y="2646210"/>
            <a:ext cx="1690671" cy="1407667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F77E00-6F33-4522-AA0D-A545BB26AE36}"/>
              </a:ext>
            </a:extLst>
          </p:cNvPr>
          <p:cNvSpPr txBox="1"/>
          <p:nvPr/>
        </p:nvSpPr>
        <p:spPr>
          <a:xfrm>
            <a:off x="235520" y="2923310"/>
            <a:ext cx="1399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Bring Data into System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2972D7-DA44-4681-BD7A-CA6863CE6907}"/>
              </a:ext>
            </a:extLst>
          </p:cNvPr>
          <p:cNvSpPr txBox="1"/>
          <p:nvPr/>
        </p:nvSpPr>
        <p:spPr>
          <a:xfrm>
            <a:off x="1065205" y="4273200"/>
            <a:ext cx="208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Ingestion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4D8F5E-9937-4460-A04A-8C122CF45C16}"/>
              </a:ext>
            </a:extLst>
          </p:cNvPr>
          <p:cNvSpPr txBox="1"/>
          <p:nvPr/>
        </p:nvSpPr>
        <p:spPr>
          <a:xfrm>
            <a:off x="3853548" y="4289262"/>
            <a:ext cx="208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Validation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3ED351-2A5F-41EC-866C-0FEF22DF3E97}"/>
              </a:ext>
            </a:extLst>
          </p:cNvPr>
          <p:cNvSpPr txBox="1"/>
          <p:nvPr/>
        </p:nvSpPr>
        <p:spPr>
          <a:xfrm>
            <a:off x="6641891" y="4273200"/>
            <a:ext cx="208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Transformation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7C8952-EE72-4545-859A-0456B98CB6D5}"/>
              </a:ext>
            </a:extLst>
          </p:cNvPr>
          <p:cNvSpPr txBox="1"/>
          <p:nvPr/>
        </p:nvSpPr>
        <p:spPr>
          <a:xfrm>
            <a:off x="9430234" y="4273200"/>
            <a:ext cx="208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 Trainer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65BCA2-03D9-452F-907B-F75A0A518D16}"/>
              </a:ext>
            </a:extLst>
          </p:cNvPr>
          <p:cNvSpPr/>
          <p:nvPr/>
        </p:nvSpPr>
        <p:spPr>
          <a:xfrm>
            <a:off x="14855282" y="4086001"/>
            <a:ext cx="2340000" cy="775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672238-111F-4633-AEA5-68C0BB805B87}"/>
              </a:ext>
            </a:extLst>
          </p:cNvPr>
          <p:cNvSpPr txBox="1"/>
          <p:nvPr/>
        </p:nvSpPr>
        <p:spPr>
          <a:xfrm>
            <a:off x="12218577" y="4273200"/>
            <a:ext cx="208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 Evaluation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F42764-B770-4914-9076-1440D51800FE}"/>
              </a:ext>
            </a:extLst>
          </p:cNvPr>
          <p:cNvSpPr txBox="1"/>
          <p:nvPr/>
        </p:nvSpPr>
        <p:spPr>
          <a:xfrm>
            <a:off x="15006918" y="4273200"/>
            <a:ext cx="208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 Model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D0C2D0A-D3B6-48DE-B6B3-5DF377700672}"/>
              </a:ext>
            </a:extLst>
          </p:cNvPr>
          <p:cNvCxnSpPr>
            <a:stCxn id="5" idx="3"/>
          </p:cNvCxnSpPr>
          <p:nvPr/>
        </p:nvCxnSpPr>
        <p:spPr>
          <a:xfrm>
            <a:off x="3253569" y="4473928"/>
            <a:ext cx="448343" cy="1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09CFFAE-5E6D-4FDC-8B2B-DC693D4B6730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6041912" y="4473928"/>
            <a:ext cx="4483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3939411-C8CF-4111-9710-83CE97699261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8830255" y="4473928"/>
            <a:ext cx="4483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DEB4FA0-7391-4135-AC3A-AEF19207C36A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11618598" y="4473928"/>
            <a:ext cx="4483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4D66D4D-AA3D-4D9E-B7D9-DE1E718302E7}"/>
              </a:ext>
            </a:extLst>
          </p:cNvPr>
          <p:cNvCxnSpPr>
            <a:stCxn id="9" idx="3"/>
            <a:endCxn id="16" idx="1"/>
          </p:cNvCxnSpPr>
          <p:nvPr/>
        </p:nvCxnSpPr>
        <p:spPr>
          <a:xfrm>
            <a:off x="14406941" y="4473928"/>
            <a:ext cx="448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F0BDA4E-F7D2-493B-9AA5-7CFB70CE8928}"/>
              </a:ext>
            </a:extLst>
          </p:cNvPr>
          <p:cNvSpPr txBox="1"/>
          <p:nvPr/>
        </p:nvSpPr>
        <p:spPr>
          <a:xfrm>
            <a:off x="913569" y="5056909"/>
            <a:ext cx="23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Split Data in Train/Test/Valid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A2E9C7-438D-4194-83D2-66334936F00D}"/>
              </a:ext>
            </a:extLst>
          </p:cNvPr>
          <p:cNvSpPr txBox="1"/>
          <p:nvPr/>
        </p:nvSpPr>
        <p:spPr>
          <a:xfrm>
            <a:off x="3701911" y="5076715"/>
            <a:ext cx="25603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 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Imbalance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Anomaly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Schema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No. of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 Type of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Domain Value Check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Duplicate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 Drift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12A6EDC-78E8-4605-8FE6-56C14590AAEB}"/>
              </a:ext>
            </a:extLst>
          </p:cNvPr>
          <p:cNvSpPr/>
          <p:nvPr/>
        </p:nvSpPr>
        <p:spPr>
          <a:xfrm>
            <a:off x="6488565" y="2119732"/>
            <a:ext cx="2341690" cy="7897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FB6BCA-1606-417F-8831-2589D514F996}"/>
              </a:ext>
            </a:extLst>
          </p:cNvPr>
          <p:cNvSpPr/>
          <p:nvPr/>
        </p:nvSpPr>
        <p:spPr>
          <a:xfrm>
            <a:off x="9276908" y="2119732"/>
            <a:ext cx="2341690" cy="7897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F03593DB-D067-4631-952D-78E85A261C35}"/>
              </a:ext>
            </a:extLst>
          </p:cNvPr>
          <p:cNvCxnSpPr>
            <a:endCxn id="34" idx="1"/>
          </p:cNvCxnSpPr>
          <p:nvPr/>
        </p:nvCxnSpPr>
        <p:spPr>
          <a:xfrm rot="5400000" flipH="1" flipV="1">
            <a:off x="5395740" y="3381103"/>
            <a:ext cx="1959341" cy="2263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9EF5D23-0D9B-46DD-BE8A-A414C5D04E29}"/>
              </a:ext>
            </a:extLst>
          </p:cNvPr>
          <p:cNvCxnSpPr>
            <a:stCxn id="34" idx="2"/>
            <a:endCxn id="7" idx="0"/>
          </p:cNvCxnSpPr>
          <p:nvPr/>
        </p:nvCxnSpPr>
        <p:spPr>
          <a:xfrm>
            <a:off x="7659410" y="2909442"/>
            <a:ext cx="845" cy="1176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CE4BF0E-A32D-47B4-9BD0-C8042F75F517}"/>
              </a:ext>
            </a:extLst>
          </p:cNvPr>
          <p:cNvCxnSpPr>
            <a:stCxn id="34" idx="3"/>
            <a:endCxn id="35" idx="1"/>
          </p:cNvCxnSpPr>
          <p:nvPr/>
        </p:nvCxnSpPr>
        <p:spPr>
          <a:xfrm>
            <a:off x="8830255" y="2514587"/>
            <a:ext cx="446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D530EF6-929C-416B-BE42-0EC7033F5F22}"/>
              </a:ext>
            </a:extLst>
          </p:cNvPr>
          <p:cNvCxnSpPr>
            <a:stCxn id="35" idx="2"/>
            <a:endCxn id="8" idx="0"/>
          </p:cNvCxnSpPr>
          <p:nvPr/>
        </p:nvCxnSpPr>
        <p:spPr>
          <a:xfrm>
            <a:off x="10447753" y="2909442"/>
            <a:ext cx="845" cy="1176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51F82BF-E6EA-4BA3-9484-55BD65110E99}"/>
              </a:ext>
            </a:extLst>
          </p:cNvPr>
          <p:cNvSpPr txBox="1"/>
          <p:nvPr/>
        </p:nvSpPr>
        <p:spPr>
          <a:xfrm>
            <a:off x="7162435" y="1654481"/>
            <a:ext cx="378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Notebook For Experiment On Data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0FDE5D-2C6E-4228-B5ED-D99FF922A26D}"/>
              </a:ext>
            </a:extLst>
          </p:cNvPr>
          <p:cNvSpPr txBox="1"/>
          <p:nvPr/>
        </p:nvSpPr>
        <p:spPr>
          <a:xfrm>
            <a:off x="6488564" y="2209671"/>
            <a:ext cx="2340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EDA to Understand The Data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C5226F0-5C6E-4A81-BCEE-D8CE3EA2A783}"/>
              </a:ext>
            </a:extLst>
          </p:cNvPr>
          <p:cNvSpPr txBox="1"/>
          <p:nvPr/>
        </p:nvSpPr>
        <p:spPr>
          <a:xfrm>
            <a:off x="9276063" y="2175152"/>
            <a:ext cx="23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 Selection And Hyperparameter</a:t>
            </a:r>
          </a:p>
        </p:txBody>
      </p:sp>
      <p:sp>
        <p:nvSpPr>
          <p:cNvPr id="49" name="Thought Bubble: Cloud 48">
            <a:extLst>
              <a:ext uri="{FF2B5EF4-FFF2-40B4-BE49-F238E27FC236}">
                <a16:creationId xmlns:a16="http://schemas.microsoft.com/office/drawing/2014/main" id="{DD21880B-E7D6-4BAA-9CDF-C52F0BCE8278}"/>
              </a:ext>
            </a:extLst>
          </p:cNvPr>
          <p:cNvSpPr/>
          <p:nvPr/>
        </p:nvSpPr>
        <p:spPr>
          <a:xfrm>
            <a:off x="7934091" y="2960071"/>
            <a:ext cx="2402726" cy="1049792"/>
          </a:xfrm>
          <a:prstGeom prst="cloudCallo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77A3443-A00D-4D0C-8471-87BACE961621}"/>
              </a:ext>
            </a:extLst>
          </p:cNvPr>
          <p:cNvSpPr txBox="1"/>
          <p:nvPr/>
        </p:nvSpPr>
        <p:spPr>
          <a:xfrm>
            <a:off x="7886916" y="3192535"/>
            <a:ext cx="25332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accent1">
                    <a:lumMod val="75000"/>
                  </a:schemeClr>
                </a:solidFill>
              </a:rPr>
              <a:t>Bring Your Insights from Notebook to Production</a:t>
            </a:r>
          </a:p>
          <a:p>
            <a:pPr algn="ctr"/>
            <a:r>
              <a:rPr lang="en-US" sz="1500" b="1" dirty="0">
                <a:solidFill>
                  <a:schemeClr val="accent1">
                    <a:lumMod val="75000"/>
                  </a:schemeClr>
                </a:solidFill>
              </a:rPr>
              <a:t> Code</a:t>
            </a:r>
            <a:endParaRPr lang="en-IN" sz="1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7F1643C-5E14-4BC2-8661-FC7D3F2326E1}"/>
              </a:ext>
            </a:extLst>
          </p:cNvPr>
          <p:cNvSpPr txBox="1"/>
          <p:nvPr/>
        </p:nvSpPr>
        <p:spPr>
          <a:xfrm>
            <a:off x="6575111" y="5076715"/>
            <a:ext cx="22542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Feature 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Scaling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Column Transformation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New Column Creation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Feature Encoding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Null Imputation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7C47568-A9CF-48CC-BA2B-24B9D889FD6E}"/>
              </a:ext>
            </a:extLst>
          </p:cNvPr>
          <p:cNvSpPr txBox="1"/>
          <p:nvPr/>
        </p:nvSpPr>
        <p:spPr>
          <a:xfrm>
            <a:off x="9276063" y="5076715"/>
            <a:ext cx="22542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Model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Hyperparameter Tuning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Model 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73A4DCC-BF6F-4D0B-B333-B1718F0C9B99}"/>
              </a:ext>
            </a:extLst>
          </p:cNvPr>
          <p:cNvSpPr txBox="1"/>
          <p:nvPr/>
        </p:nvSpPr>
        <p:spPr>
          <a:xfrm>
            <a:off x="12066941" y="5121349"/>
            <a:ext cx="22542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{{Test Dataset}}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 Transformation Pickle Object to Transform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 Model Pickle Object to Predict the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8261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107</Words>
  <Application>Microsoft Office PowerPoint</Application>
  <PresentationFormat>Custom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Viral Sherathiya</dc:creator>
  <cp:lastModifiedBy>Viral Sherathiya</cp:lastModifiedBy>
  <cp:revision>1</cp:revision>
  <dcterms:created xsi:type="dcterms:W3CDTF">2023-03-24T03:07:34Z</dcterms:created>
  <dcterms:modified xsi:type="dcterms:W3CDTF">2023-03-24T03:46:51Z</dcterms:modified>
</cp:coreProperties>
</file>