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9" d="100"/>
          <a:sy n="59" d="100"/>
        </p:scale>
        <p:origin x="6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CE02-9C98-4DCF-9144-3F83EF9F60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527D72-474D-4144-A3B6-82B8BE6AE6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E5A110-5FBA-4074-8F04-793FAA0C5A07}"/>
              </a:ext>
            </a:extLst>
          </p:cNvPr>
          <p:cNvSpPr>
            <a:spLocks noGrp="1"/>
          </p:cNvSpPr>
          <p:nvPr>
            <p:ph type="dt" sz="half" idx="10"/>
          </p:nvPr>
        </p:nvSpPr>
        <p:spPr/>
        <p:txBody>
          <a:bodyPr/>
          <a:lstStyle/>
          <a:p>
            <a:fld id="{AB83736D-936D-4EFD-80BA-D5F6F0A6CB4B}" type="datetimeFigureOut">
              <a:rPr lang="en-IN" smtClean="0"/>
              <a:t>01-06-2021</a:t>
            </a:fld>
            <a:endParaRPr lang="en-IN"/>
          </a:p>
        </p:txBody>
      </p:sp>
      <p:sp>
        <p:nvSpPr>
          <p:cNvPr id="5" name="Footer Placeholder 4">
            <a:extLst>
              <a:ext uri="{FF2B5EF4-FFF2-40B4-BE49-F238E27FC236}">
                <a16:creationId xmlns:a16="http://schemas.microsoft.com/office/drawing/2014/main" id="{4E7A693D-141F-4CBD-B636-682F502A9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0B19CE-931B-4423-A3CC-D2C794537717}"/>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4096158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52E84-607D-4E29-A8D4-3260CC5C9B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0B338E-D558-4BCB-A22D-BEC31F7011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DADD6C-3344-42EA-88FE-5EDB62800DA1}"/>
              </a:ext>
            </a:extLst>
          </p:cNvPr>
          <p:cNvSpPr>
            <a:spLocks noGrp="1"/>
          </p:cNvSpPr>
          <p:nvPr>
            <p:ph type="dt" sz="half" idx="10"/>
          </p:nvPr>
        </p:nvSpPr>
        <p:spPr/>
        <p:txBody>
          <a:bodyPr/>
          <a:lstStyle/>
          <a:p>
            <a:fld id="{AB83736D-936D-4EFD-80BA-D5F6F0A6CB4B}" type="datetimeFigureOut">
              <a:rPr lang="en-IN" smtClean="0"/>
              <a:t>01-06-2021</a:t>
            </a:fld>
            <a:endParaRPr lang="en-IN"/>
          </a:p>
        </p:txBody>
      </p:sp>
      <p:sp>
        <p:nvSpPr>
          <p:cNvPr id="5" name="Footer Placeholder 4">
            <a:extLst>
              <a:ext uri="{FF2B5EF4-FFF2-40B4-BE49-F238E27FC236}">
                <a16:creationId xmlns:a16="http://schemas.microsoft.com/office/drawing/2014/main" id="{4F4855E1-54B1-4068-80EA-1C6A81B072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769B0A-0D48-403E-B666-6E76DEDC8AB3}"/>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407707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3F77B3-7DD9-456D-937C-2D80744664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38DC8E-5644-4965-BB66-09CF5588D5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A574F0-D8C3-4599-A5AA-6FBBFEEC9632}"/>
              </a:ext>
            </a:extLst>
          </p:cNvPr>
          <p:cNvSpPr>
            <a:spLocks noGrp="1"/>
          </p:cNvSpPr>
          <p:nvPr>
            <p:ph type="dt" sz="half" idx="10"/>
          </p:nvPr>
        </p:nvSpPr>
        <p:spPr/>
        <p:txBody>
          <a:bodyPr/>
          <a:lstStyle/>
          <a:p>
            <a:fld id="{AB83736D-936D-4EFD-80BA-D5F6F0A6CB4B}" type="datetimeFigureOut">
              <a:rPr lang="en-IN" smtClean="0"/>
              <a:t>01-06-2021</a:t>
            </a:fld>
            <a:endParaRPr lang="en-IN"/>
          </a:p>
        </p:txBody>
      </p:sp>
      <p:sp>
        <p:nvSpPr>
          <p:cNvPr id="5" name="Footer Placeholder 4">
            <a:extLst>
              <a:ext uri="{FF2B5EF4-FFF2-40B4-BE49-F238E27FC236}">
                <a16:creationId xmlns:a16="http://schemas.microsoft.com/office/drawing/2014/main" id="{39C29033-9E13-45D7-814C-13A188440D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1DA75B-D1FE-442C-8BB8-D0D81EBFDD1E}"/>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71142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360D-DA40-40EB-9D50-4F68DE24AF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0DC30E-C873-4CAF-B10B-301281E7DD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5CD67F-BCAE-4ADE-B2FD-D72FFDEB4B43}"/>
              </a:ext>
            </a:extLst>
          </p:cNvPr>
          <p:cNvSpPr>
            <a:spLocks noGrp="1"/>
          </p:cNvSpPr>
          <p:nvPr>
            <p:ph type="dt" sz="half" idx="10"/>
          </p:nvPr>
        </p:nvSpPr>
        <p:spPr/>
        <p:txBody>
          <a:bodyPr/>
          <a:lstStyle/>
          <a:p>
            <a:fld id="{AB83736D-936D-4EFD-80BA-D5F6F0A6CB4B}" type="datetimeFigureOut">
              <a:rPr lang="en-IN" smtClean="0"/>
              <a:t>01-06-2021</a:t>
            </a:fld>
            <a:endParaRPr lang="en-IN"/>
          </a:p>
        </p:txBody>
      </p:sp>
      <p:sp>
        <p:nvSpPr>
          <p:cNvPr id="5" name="Footer Placeholder 4">
            <a:extLst>
              <a:ext uri="{FF2B5EF4-FFF2-40B4-BE49-F238E27FC236}">
                <a16:creationId xmlns:a16="http://schemas.microsoft.com/office/drawing/2014/main" id="{A075C7AA-3EAA-4521-A026-539FCE64C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C46EC9-86F5-416F-97E8-0BF8C251FBA7}"/>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808355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CEF9-0A12-4F24-90DB-62E08EAE6C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F4A5C6-0D93-4C11-9ABC-4135C37431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94DE0D-512B-40BD-AC3E-CB7CAFF86CED}"/>
              </a:ext>
            </a:extLst>
          </p:cNvPr>
          <p:cNvSpPr>
            <a:spLocks noGrp="1"/>
          </p:cNvSpPr>
          <p:nvPr>
            <p:ph type="dt" sz="half" idx="10"/>
          </p:nvPr>
        </p:nvSpPr>
        <p:spPr/>
        <p:txBody>
          <a:bodyPr/>
          <a:lstStyle/>
          <a:p>
            <a:fld id="{AB83736D-936D-4EFD-80BA-D5F6F0A6CB4B}" type="datetimeFigureOut">
              <a:rPr lang="en-IN" smtClean="0"/>
              <a:t>01-06-2021</a:t>
            </a:fld>
            <a:endParaRPr lang="en-IN"/>
          </a:p>
        </p:txBody>
      </p:sp>
      <p:sp>
        <p:nvSpPr>
          <p:cNvPr id="5" name="Footer Placeholder 4">
            <a:extLst>
              <a:ext uri="{FF2B5EF4-FFF2-40B4-BE49-F238E27FC236}">
                <a16:creationId xmlns:a16="http://schemas.microsoft.com/office/drawing/2014/main" id="{0829536E-6F77-447C-9439-D9706BFF4F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B1DB05-13CF-475A-AB16-E83C83F4F07B}"/>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2980776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62BE7-1D7E-4728-B0BC-A48BCACBB2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68CAF8-4839-42B8-9590-586207EA80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41CE2E-0857-4B8A-A6C4-51A2CBC243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B7772E-ED09-4E95-8E11-DD29345554ED}"/>
              </a:ext>
            </a:extLst>
          </p:cNvPr>
          <p:cNvSpPr>
            <a:spLocks noGrp="1"/>
          </p:cNvSpPr>
          <p:nvPr>
            <p:ph type="dt" sz="half" idx="10"/>
          </p:nvPr>
        </p:nvSpPr>
        <p:spPr/>
        <p:txBody>
          <a:bodyPr/>
          <a:lstStyle/>
          <a:p>
            <a:fld id="{AB83736D-936D-4EFD-80BA-D5F6F0A6CB4B}" type="datetimeFigureOut">
              <a:rPr lang="en-IN" smtClean="0"/>
              <a:t>01-06-2021</a:t>
            </a:fld>
            <a:endParaRPr lang="en-IN"/>
          </a:p>
        </p:txBody>
      </p:sp>
      <p:sp>
        <p:nvSpPr>
          <p:cNvPr id="6" name="Footer Placeholder 5">
            <a:extLst>
              <a:ext uri="{FF2B5EF4-FFF2-40B4-BE49-F238E27FC236}">
                <a16:creationId xmlns:a16="http://schemas.microsoft.com/office/drawing/2014/main" id="{5E5D4D85-89D5-4B24-87E0-E883447054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91CC3E-ABD1-4FD5-8E57-10BF0F97FA5D}"/>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3581849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F9B2-A47F-40C9-8950-11C8375896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5C7B9C-0B07-4E82-B0F9-206BEFDA9B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B57D4B-589E-4BD1-B15F-E53A3E7A66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3282E5-1593-4F8F-817F-67EDE1C442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529ACB-24F6-4303-B83C-104323CA99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E5FE5F-732A-4B46-9C63-3D42F8A5D1C6}"/>
              </a:ext>
            </a:extLst>
          </p:cNvPr>
          <p:cNvSpPr>
            <a:spLocks noGrp="1"/>
          </p:cNvSpPr>
          <p:nvPr>
            <p:ph type="dt" sz="half" idx="10"/>
          </p:nvPr>
        </p:nvSpPr>
        <p:spPr/>
        <p:txBody>
          <a:bodyPr/>
          <a:lstStyle/>
          <a:p>
            <a:fld id="{AB83736D-936D-4EFD-80BA-D5F6F0A6CB4B}" type="datetimeFigureOut">
              <a:rPr lang="en-IN" smtClean="0"/>
              <a:t>01-06-2021</a:t>
            </a:fld>
            <a:endParaRPr lang="en-IN"/>
          </a:p>
        </p:txBody>
      </p:sp>
      <p:sp>
        <p:nvSpPr>
          <p:cNvPr id="8" name="Footer Placeholder 7">
            <a:extLst>
              <a:ext uri="{FF2B5EF4-FFF2-40B4-BE49-F238E27FC236}">
                <a16:creationId xmlns:a16="http://schemas.microsoft.com/office/drawing/2014/main" id="{7C766833-F1AA-46C9-B959-62DB003CA6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9E14D7-ACF1-4C58-964C-CA0DD5DD32C7}"/>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138089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E4B3-B1F1-4887-942B-92A17D06FC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EDDEE4-239C-4C3E-86A7-B32ECD2FA1EC}"/>
              </a:ext>
            </a:extLst>
          </p:cNvPr>
          <p:cNvSpPr>
            <a:spLocks noGrp="1"/>
          </p:cNvSpPr>
          <p:nvPr>
            <p:ph type="dt" sz="half" idx="10"/>
          </p:nvPr>
        </p:nvSpPr>
        <p:spPr/>
        <p:txBody>
          <a:bodyPr/>
          <a:lstStyle/>
          <a:p>
            <a:fld id="{AB83736D-936D-4EFD-80BA-D5F6F0A6CB4B}" type="datetimeFigureOut">
              <a:rPr lang="en-IN" smtClean="0"/>
              <a:t>01-06-2021</a:t>
            </a:fld>
            <a:endParaRPr lang="en-IN"/>
          </a:p>
        </p:txBody>
      </p:sp>
      <p:sp>
        <p:nvSpPr>
          <p:cNvPr id="4" name="Footer Placeholder 3">
            <a:extLst>
              <a:ext uri="{FF2B5EF4-FFF2-40B4-BE49-F238E27FC236}">
                <a16:creationId xmlns:a16="http://schemas.microsoft.com/office/drawing/2014/main" id="{18E7A144-75BD-4950-B63F-594C8F08B5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57160A-A3D8-412E-8937-8E5149C06A4A}"/>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394781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A4690C-3FBE-4EAD-9FEB-C09BC5C0A898}"/>
              </a:ext>
            </a:extLst>
          </p:cNvPr>
          <p:cNvSpPr>
            <a:spLocks noGrp="1"/>
          </p:cNvSpPr>
          <p:nvPr>
            <p:ph type="dt" sz="half" idx="10"/>
          </p:nvPr>
        </p:nvSpPr>
        <p:spPr/>
        <p:txBody>
          <a:bodyPr/>
          <a:lstStyle/>
          <a:p>
            <a:fld id="{AB83736D-936D-4EFD-80BA-D5F6F0A6CB4B}" type="datetimeFigureOut">
              <a:rPr lang="en-IN" smtClean="0"/>
              <a:t>01-06-2021</a:t>
            </a:fld>
            <a:endParaRPr lang="en-IN"/>
          </a:p>
        </p:txBody>
      </p:sp>
      <p:sp>
        <p:nvSpPr>
          <p:cNvPr id="3" name="Footer Placeholder 2">
            <a:extLst>
              <a:ext uri="{FF2B5EF4-FFF2-40B4-BE49-F238E27FC236}">
                <a16:creationId xmlns:a16="http://schemas.microsoft.com/office/drawing/2014/main" id="{95BFA1CD-A3BC-44BB-B896-A809D94C2A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702F3F-2CC2-44BB-92EF-AA5AD6A7EF76}"/>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304434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06A1C-0587-47B7-A63B-7B9B1E4A14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C91C4E-DE83-4131-AC6A-1B89259B08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DE309B-8766-430C-8C74-FAEADB166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487670-9D5E-43BB-A7E3-B79134595AB1}"/>
              </a:ext>
            </a:extLst>
          </p:cNvPr>
          <p:cNvSpPr>
            <a:spLocks noGrp="1"/>
          </p:cNvSpPr>
          <p:nvPr>
            <p:ph type="dt" sz="half" idx="10"/>
          </p:nvPr>
        </p:nvSpPr>
        <p:spPr/>
        <p:txBody>
          <a:bodyPr/>
          <a:lstStyle/>
          <a:p>
            <a:fld id="{AB83736D-936D-4EFD-80BA-D5F6F0A6CB4B}" type="datetimeFigureOut">
              <a:rPr lang="en-IN" smtClean="0"/>
              <a:t>01-06-2021</a:t>
            </a:fld>
            <a:endParaRPr lang="en-IN"/>
          </a:p>
        </p:txBody>
      </p:sp>
      <p:sp>
        <p:nvSpPr>
          <p:cNvPr id="6" name="Footer Placeholder 5">
            <a:extLst>
              <a:ext uri="{FF2B5EF4-FFF2-40B4-BE49-F238E27FC236}">
                <a16:creationId xmlns:a16="http://schemas.microsoft.com/office/drawing/2014/main" id="{98355973-2064-4E87-9053-9B7253207F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A9BD79-3315-4F99-9BCF-6A22F04CB1FE}"/>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2892896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FFE0-87FD-4F8E-8921-1823160EED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511F61-1148-4F24-A6E1-BE7D7ED387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7E327B-C09B-464A-9800-7E19A9F16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CF7BBB-297B-4030-B048-E2AA4D4A5A54}"/>
              </a:ext>
            </a:extLst>
          </p:cNvPr>
          <p:cNvSpPr>
            <a:spLocks noGrp="1"/>
          </p:cNvSpPr>
          <p:nvPr>
            <p:ph type="dt" sz="half" idx="10"/>
          </p:nvPr>
        </p:nvSpPr>
        <p:spPr/>
        <p:txBody>
          <a:bodyPr/>
          <a:lstStyle/>
          <a:p>
            <a:fld id="{AB83736D-936D-4EFD-80BA-D5F6F0A6CB4B}" type="datetimeFigureOut">
              <a:rPr lang="en-IN" smtClean="0"/>
              <a:t>01-06-2021</a:t>
            </a:fld>
            <a:endParaRPr lang="en-IN"/>
          </a:p>
        </p:txBody>
      </p:sp>
      <p:sp>
        <p:nvSpPr>
          <p:cNvPr id="6" name="Footer Placeholder 5">
            <a:extLst>
              <a:ext uri="{FF2B5EF4-FFF2-40B4-BE49-F238E27FC236}">
                <a16:creationId xmlns:a16="http://schemas.microsoft.com/office/drawing/2014/main" id="{3B77D14B-4120-4E88-9C42-9A9954E886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E557F3-5478-4D7A-BD58-557CC6E0B42F}"/>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355153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31DB51-C8FE-45B0-B32B-43C2D1E2E2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16763C-4706-4392-A6A0-147E054CEA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A48A0E-6D4B-49FB-92A1-D342692EAB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3736D-936D-4EFD-80BA-D5F6F0A6CB4B}" type="datetimeFigureOut">
              <a:rPr lang="en-IN" smtClean="0"/>
              <a:t>01-06-2021</a:t>
            </a:fld>
            <a:endParaRPr lang="en-IN"/>
          </a:p>
        </p:txBody>
      </p:sp>
      <p:sp>
        <p:nvSpPr>
          <p:cNvPr id="5" name="Footer Placeholder 4">
            <a:extLst>
              <a:ext uri="{FF2B5EF4-FFF2-40B4-BE49-F238E27FC236}">
                <a16:creationId xmlns:a16="http://schemas.microsoft.com/office/drawing/2014/main" id="{76D86364-A394-40C2-950F-700E9249DD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CB6897-7AA5-4BE3-A8DC-0D9E25606E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A3A50C-42A6-419D-9E99-A8A95E9F247E}" type="slidenum">
              <a:rPr lang="en-IN" smtClean="0"/>
              <a:t>‹#›</a:t>
            </a:fld>
            <a:endParaRPr lang="en-IN"/>
          </a:p>
        </p:txBody>
      </p:sp>
    </p:spTree>
    <p:extLst>
      <p:ext uri="{BB962C8B-B14F-4D97-AF65-F5344CB8AC3E}">
        <p14:creationId xmlns:p14="http://schemas.microsoft.com/office/powerpoint/2010/main" val="4199602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96C3-A32F-4BF8-A144-A97831F0B612}"/>
              </a:ext>
            </a:extLst>
          </p:cNvPr>
          <p:cNvSpPr>
            <a:spLocks noGrp="1"/>
          </p:cNvSpPr>
          <p:nvPr>
            <p:ph type="ctrTitle"/>
          </p:nvPr>
        </p:nvSpPr>
        <p:spPr>
          <a:xfrm>
            <a:off x="2597791" y="1921079"/>
            <a:ext cx="6453930" cy="791930"/>
          </a:xfrm>
        </p:spPr>
        <p:txBody>
          <a:bodyPr>
            <a:normAutofit fontScale="90000"/>
          </a:bodyPr>
          <a:lstStyle/>
          <a:p>
            <a:r>
              <a:rPr lang="en-US" b="1" dirty="0"/>
              <a:t>IMAGE PROCESSING </a:t>
            </a:r>
            <a:endParaRPr lang="en-IN" b="1" dirty="0"/>
          </a:p>
        </p:txBody>
      </p:sp>
      <p:sp>
        <p:nvSpPr>
          <p:cNvPr id="3" name="Subtitle 2">
            <a:extLst>
              <a:ext uri="{FF2B5EF4-FFF2-40B4-BE49-F238E27FC236}">
                <a16:creationId xmlns:a16="http://schemas.microsoft.com/office/drawing/2014/main" id="{62D4C3FA-B072-4895-8887-4BE0563912BA}"/>
              </a:ext>
            </a:extLst>
          </p:cNvPr>
          <p:cNvSpPr>
            <a:spLocks noGrp="1"/>
          </p:cNvSpPr>
          <p:nvPr>
            <p:ph type="subTitle" idx="1"/>
          </p:nvPr>
        </p:nvSpPr>
        <p:spPr>
          <a:xfrm>
            <a:off x="1112940" y="2905752"/>
            <a:ext cx="9144000" cy="1655762"/>
          </a:xfrm>
        </p:spPr>
        <p:txBody>
          <a:bodyPr>
            <a:normAutofit/>
          </a:bodyPr>
          <a:lstStyle/>
          <a:p>
            <a:r>
              <a:rPr lang="en-US" sz="3200" dirty="0"/>
              <a:t>By </a:t>
            </a:r>
          </a:p>
          <a:p>
            <a:r>
              <a:rPr lang="en-US" sz="3200" dirty="0"/>
              <a:t>Viral 3</a:t>
            </a:r>
            <a:endParaRPr lang="en-IN" sz="3200" dirty="0"/>
          </a:p>
        </p:txBody>
      </p:sp>
    </p:spTree>
    <p:extLst>
      <p:ext uri="{BB962C8B-B14F-4D97-AF65-F5344CB8AC3E}">
        <p14:creationId xmlns:p14="http://schemas.microsoft.com/office/powerpoint/2010/main" val="371272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AE44-26A8-4744-828C-6949ADC23D46}"/>
              </a:ext>
            </a:extLst>
          </p:cNvPr>
          <p:cNvSpPr>
            <a:spLocks noGrp="1"/>
          </p:cNvSpPr>
          <p:nvPr>
            <p:ph type="ctrTitle"/>
          </p:nvPr>
        </p:nvSpPr>
        <p:spPr>
          <a:xfrm>
            <a:off x="609599" y="520117"/>
            <a:ext cx="11251224" cy="721453"/>
          </a:xfrm>
        </p:spPr>
        <p:txBody>
          <a:bodyPr>
            <a:normAutofit/>
          </a:bodyPr>
          <a:lstStyle/>
          <a:p>
            <a:pPr indent="0" algn="l"/>
            <a:r>
              <a:rPr lang="en-IN" sz="4000" b="1" i="0" dirty="0">
                <a:solidFill>
                  <a:srgbClr val="404040"/>
                </a:solidFill>
                <a:effectLst/>
                <a:latin typeface="source sans pro" panose="020B0604020202020204" pitchFamily="34" charset="0"/>
              </a:rPr>
              <a:t>Image types (modes)</a:t>
            </a:r>
          </a:p>
        </p:txBody>
      </p:sp>
      <p:sp>
        <p:nvSpPr>
          <p:cNvPr id="3" name="Subtitle 2">
            <a:extLst>
              <a:ext uri="{FF2B5EF4-FFF2-40B4-BE49-F238E27FC236}">
                <a16:creationId xmlns:a16="http://schemas.microsoft.com/office/drawing/2014/main" id="{C17F6997-E358-41E5-9618-05129260FE64}"/>
              </a:ext>
            </a:extLst>
          </p:cNvPr>
          <p:cNvSpPr>
            <a:spLocks noGrp="1"/>
          </p:cNvSpPr>
          <p:nvPr>
            <p:ph type="subTitle" idx="1"/>
          </p:nvPr>
        </p:nvSpPr>
        <p:spPr>
          <a:xfrm>
            <a:off x="1238775" y="1639014"/>
            <a:ext cx="9144000" cy="3268546"/>
          </a:xfrm>
        </p:spPr>
        <p:txBody>
          <a:bodyPr>
            <a:normAutofit/>
          </a:bodyPr>
          <a:lstStyle/>
          <a:p>
            <a:pPr marL="342900" indent="-342900" algn="l">
              <a:buFont typeface="Arial" panose="020B0604020202020204" pitchFamily="34" charset="0"/>
              <a:buChar char="•"/>
            </a:pPr>
            <a:r>
              <a:rPr lang="en-US" dirty="0"/>
              <a:t>An image can be of the following different types:</a:t>
            </a:r>
          </a:p>
          <a:p>
            <a:pPr marL="342900" indent="-342900" algn="l">
              <a:buFont typeface="Arial" panose="020B0604020202020204" pitchFamily="34" charset="0"/>
              <a:buChar char="•"/>
            </a:pPr>
            <a:endParaRPr lang="en-US" dirty="0"/>
          </a:p>
          <a:p>
            <a:pPr marL="800100" lvl="1" indent="-342900" algn="l">
              <a:buFont typeface="Arial" panose="020B0604020202020204" pitchFamily="34" charset="0"/>
              <a:buChar char="•"/>
            </a:pPr>
            <a:r>
              <a:rPr lang="en-US" sz="2400" dirty="0">
                <a:solidFill>
                  <a:srgbClr val="FF0000"/>
                </a:solidFill>
              </a:rPr>
              <a:t>Single channel images</a:t>
            </a:r>
            <a:r>
              <a:rPr lang="en-US" sz="2400" dirty="0"/>
              <a:t>—each pixel is represented by a single value:</a:t>
            </a:r>
          </a:p>
          <a:p>
            <a:pPr marL="800100" lvl="1" indent="-342900" algn="l">
              <a:buFont typeface="Arial" panose="020B0604020202020204" pitchFamily="34" charset="0"/>
              <a:buChar char="•"/>
            </a:pPr>
            <a:r>
              <a:rPr lang="en-US" sz="2400" dirty="0">
                <a:solidFill>
                  <a:srgbClr val="FF0000"/>
                </a:solidFill>
              </a:rPr>
              <a:t>Binary (monochrome) </a:t>
            </a:r>
            <a:r>
              <a:rPr lang="en-US" sz="2400" dirty="0"/>
              <a:t>images (each pixel is represented by a single 0-1 bit)</a:t>
            </a:r>
          </a:p>
          <a:p>
            <a:pPr marL="800100" lvl="1" indent="-342900" algn="l">
              <a:buFont typeface="Arial" panose="020B0604020202020204" pitchFamily="34" charset="0"/>
              <a:buChar char="•"/>
            </a:pPr>
            <a:r>
              <a:rPr lang="en-US" sz="2400" dirty="0">
                <a:solidFill>
                  <a:srgbClr val="FF0000"/>
                </a:solidFill>
              </a:rPr>
              <a:t>Gray-level images </a:t>
            </a:r>
            <a:r>
              <a:rPr lang="en-US" sz="2400" dirty="0"/>
              <a:t>(each pixel can be represented with 8-bits and can have values typically in the range of 0-255)</a:t>
            </a:r>
            <a:endParaRPr lang="en-US" sz="2400" dirty="0">
              <a:solidFill>
                <a:srgbClr val="FF0000"/>
              </a:solidFill>
            </a:endParaRPr>
          </a:p>
        </p:txBody>
      </p:sp>
    </p:spTree>
    <p:extLst>
      <p:ext uri="{BB962C8B-B14F-4D97-AF65-F5344CB8AC3E}">
        <p14:creationId xmlns:p14="http://schemas.microsoft.com/office/powerpoint/2010/main" val="391895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AE44-26A8-4744-828C-6949ADC23D46}"/>
              </a:ext>
            </a:extLst>
          </p:cNvPr>
          <p:cNvSpPr>
            <a:spLocks noGrp="1"/>
          </p:cNvSpPr>
          <p:nvPr>
            <p:ph type="ctrTitle"/>
          </p:nvPr>
        </p:nvSpPr>
        <p:spPr>
          <a:xfrm>
            <a:off x="609599" y="520117"/>
            <a:ext cx="11251224" cy="721453"/>
          </a:xfrm>
        </p:spPr>
        <p:txBody>
          <a:bodyPr>
            <a:normAutofit/>
          </a:bodyPr>
          <a:lstStyle/>
          <a:p>
            <a:pPr indent="0" algn="l"/>
            <a:r>
              <a:rPr lang="en-IN" sz="4000" b="1" i="0" dirty="0">
                <a:solidFill>
                  <a:srgbClr val="404040"/>
                </a:solidFill>
                <a:effectLst/>
                <a:latin typeface="source sans pro" panose="020B0604020202020204" pitchFamily="34" charset="0"/>
              </a:rPr>
              <a:t>Image types (modes)</a:t>
            </a:r>
          </a:p>
        </p:txBody>
      </p:sp>
      <p:sp>
        <p:nvSpPr>
          <p:cNvPr id="3" name="Subtitle 2">
            <a:extLst>
              <a:ext uri="{FF2B5EF4-FFF2-40B4-BE49-F238E27FC236}">
                <a16:creationId xmlns:a16="http://schemas.microsoft.com/office/drawing/2014/main" id="{C17F6997-E358-41E5-9618-05129260FE64}"/>
              </a:ext>
            </a:extLst>
          </p:cNvPr>
          <p:cNvSpPr>
            <a:spLocks noGrp="1"/>
          </p:cNvSpPr>
          <p:nvPr>
            <p:ph type="subTitle" idx="1"/>
          </p:nvPr>
        </p:nvSpPr>
        <p:spPr>
          <a:xfrm>
            <a:off x="1238775" y="1560636"/>
            <a:ext cx="9144000" cy="4356837"/>
          </a:xfrm>
        </p:spPr>
        <p:txBody>
          <a:bodyPr>
            <a:normAutofit fontScale="92500" lnSpcReduction="20000"/>
          </a:bodyPr>
          <a:lstStyle/>
          <a:p>
            <a:pPr marL="342900" indent="-342900" algn="l">
              <a:buFont typeface="Arial" panose="020B0604020202020204" pitchFamily="34" charset="0"/>
              <a:buChar char="•"/>
            </a:pPr>
            <a:r>
              <a:rPr lang="en-US" dirty="0"/>
              <a:t>Multi-channel images—each pixel is represented by a tuple of values:</a:t>
            </a:r>
          </a:p>
          <a:p>
            <a:pPr marL="342900" indent="-342900" algn="l">
              <a:buFont typeface="Arial" panose="020B0604020202020204" pitchFamily="34" charset="0"/>
              <a:buChar char="•"/>
            </a:pPr>
            <a:r>
              <a:rPr lang="en-US" dirty="0">
                <a:solidFill>
                  <a:srgbClr val="FF0000"/>
                </a:solidFill>
              </a:rPr>
              <a:t>3-channel images</a:t>
            </a:r>
            <a:r>
              <a:rPr lang="en-US" dirty="0"/>
              <a:t>; for example, the following:</a:t>
            </a:r>
          </a:p>
          <a:p>
            <a:pPr marL="800100" lvl="1" indent="-342900" algn="l">
              <a:buFont typeface="Arial" panose="020B0604020202020204" pitchFamily="34" charset="0"/>
              <a:buChar char="•"/>
            </a:pPr>
            <a:r>
              <a:rPr lang="en-US" sz="2600" dirty="0"/>
              <a:t>RGB images—each pixel is represented by three-tuple (r, g, b) values, representing red, green, and blue channel color values for every pixel.</a:t>
            </a:r>
          </a:p>
          <a:p>
            <a:pPr marL="800100" lvl="1" indent="-342900" algn="l">
              <a:buFont typeface="Arial" panose="020B0604020202020204" pitchFamily="34" charset="0"/>
              <a:buChar char="•"/>
            </a:pPr>
            <a:r>
              <a:rPr lang="en-US" sz="2600" dirty="0"/>
              <a:t>HSV images—each pixel is represented by three-tuple (h, s, v) values, representing hue (color), saturation (colorfulness—how much the color is mixed with white), and value (brightness—how much the color is mixed with black) channel color values for every pixel. The HSV model describes colors in a similar manner to how the human eye tends to perceive colors. </a:t>
            </a:r>
          </a:p>
          <a:p>
            <a:pPr marL="342900" indent="-342900" algn="l">
              <a:buFont typeface="Arial" panose="020B0604020202020204" pitchFamily="34" charset="0"/>
              <a:buChar char="•"/>
            </a:pPr>
            <a:r>
              <a:rPr lang="en-US" sz="2400" dirty="0">
                <a:solidFill>
                  <a:srgbClr val="FF0000"/>
                </a:solidFill>
              </a:rPr>
              <a:t>Four-channel images</a:t>
            </a:r>
            <a:r>
              <a:rPr lang="en-US" sz="2400" dirty="0"/>
              <a:t>; for example, RGBA images—each pixel is represented by three-tuple (r, g, b, α) values, the last channel representing the transparency.</a:t>
            </a:r>
          </a:p>
        </p:txBody>
      </p:sp>
    </p:spTree>
    <p:extLst>
      <p:ext uri="{BB962C8B-B14F-4D97-AF65-F5344CB8AC3E}">
        <p14:creationId xmlns:p14="http://schemas.microsoft.com/office/powerpoint/2010/main" val="398197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AE44-26A8-4744-828C-6949ADC23D46}"/>
              </a:ext>
            </a:extLst>
          </p:cNvPr>
          <p:cNvSpPr>
            <a:spLocks noGrp="1"/>
          </p:cNvSpPr>
          <p:nvPr>
            <p:ph type="ctrTitle"/>
          </p:nvPr>
        </p:nvSpPr>
        <p:spPr>
          <a:xfrm>
            <a:off x="609599" y="520117"/>
            <a:ext cx="11251224" cy="721453"/>
          </a:xfrm>
        </p:spPr>
        <p:txBody>
          <a:bodyPr>
            <a:normAutofit/>
          </a:bodyPr>
          <a:lstStyle/>
          <a:p>
            <a:pPr algn="l"/>
            <a:r>
              <a:rPr lang="en-US" sz="4000" b="1" dirty="0"/>
              <a:t>6-Converting from one image mode into another</a:t>
            </a:r>
            <a:endParaRPr lang="en-IN" sz="4000" b="1" dirty="0"/>
          </a:p>
        </p:txBody>
      </p:sp>
      <p:sp>
        <p:nvSpPr>
          <p:cNvPr id="3" name="Subtitle 2">
            <a:extLst>
              <a:ext uri="{FF2B5EF4-FFF2-40B4-BE49-F238E27FC236}">
                <a16:creationId xmlns:a16="http://schemas.microsoft.com/office/drawing/2014/main" id="{C17F6997-E358-41E5-9618-05129260FE64}"/>
              </a:ext>
            </a:extLst>
          </p:cNvPr>
          <p:cNvSpPr>
            <a:spLocks noGrp="1"/>
          </p:cNvSpPr>
          <p:nvPr>
            <p:ph type="subTitle" idx="1"/>
          </p:nvPr>
        </p:nvSpPr>
        <p:spPr>
          <a:xfrm>
            <a:off x="1238775" y="1639014"/>
            <a:ext cx="9144000" cy="3268546"/>
          </a:xfrm>
        </p:spPr>
        <p:txBody>
          <a:bodyPr>
            <a:normAutofit fontScale="92500"/>
          </a:bodyPr>
          <a:lstStyle/>
          <a:p>
            <a:pPr marL="342900" indent="-342900" algn="l">
              <a:buFont typeface="Arial" panose="020B0604020202020204" pitchFamily="34" charset="0"/>
              <a:buChar char="•"/>
            </a:pPr>
            <a:r>
              <a:rPr lang="en-US" dirty="0"/>
              <a:t>We can convert an RGB image into a grayscale image while reading the image itself.</a:t>
            </a:r>
            <a:r>
              <a:rPr lang="en-US" dirty="0">
                <a:solidFill>
                  <a:srgbClr val="FF0000"/>
                </a:solidFill>
              </a:rPr>
              <a:t> </a:t>
            </a:r>
          </a:p>
          <a:p>
            <a:pPr marL="342900" indent="-342900" algn="l">
              <a:buFont typeface="Arial" panose="020B0604020202020204" pitchFamily="34" charset="0"/>
              <a:buChar char="•"/>
            </a:pPr>
            <a:r>
              <a:rPr lang="en-US" dirty="0">
                <a:solidFill>
                  <a:srgbClr val="FF0000"/>
                </a:solidFill>
              </a:rPr>
              <a:t>Note that we can lose some information while converting into grayscale for some colored images. The following code shows such an example with Ishihara plates, used to detect color-blindness. This time, the rgb2gray() function is used from the color module, and both the color and the grayscale images are shown side by side. As can be seen in the following figure, the number 8 is almost invisible in the grayscale version</a:t>
            </a:r>
          </a:p>
          <a:p>
            <a:pPr marL="342900" indent="-342900" algn="l">
              <a:buFont typeface="Arial" panose="020B0604020202020204" pitchFamily="34" charset="0"/>
              <a:buChar char="•"/>
            </a:pPr>
            <a:r>
              <a:rPr lang="en-US" dirty="0">
                <a:solidFill>
                  <a:srgbClr val="FF0000"/>
                </a:solidFill>
              </a:rPr>
              <a:t>***Providing the correct path to the images on the disk***</a:t>
            </a:r>
          </a:p>
        </p:txBody>
      </p:sp>
    </p:spTree>
    <p:extLst>
      <p:ext uri="{BB962C8B-B14F-4D97-AF65-F5344CB8AC3E}">
        <p14:creationId xmlns:p14="http://schemas.microsoft.com/office/powerpoint/2010/main" val="94672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352</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source sans pro</vt:lpstr>
      <vt:lpstr>Office Theme</vt:lpstr>
      <vt:lpstr>IMAGE PROCESSING </vt:lpstr>
      <vt:lpstr>Image types (modes)</vt:lpstr>
      <vt:lpstr>Image types (modes)</vt:lpstr>
      <vt:lpstr>6-Converting from one image mode into another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dc:title>
  <dc:creator>MANIKANDAN K B</dc:creator>
  <cp:lastModifiedBy>MANIKANDAN K B</cp:lastModifiedBy>
  <cp:revision>8</cp:revision>
  <dcterms:created xsi:type="dcterms:W3CDTF">2021-05-21T12:46:43Z</dcterms:created>
  <dcterms:modified xsi:type="dcterms:W3CDTF">2021-06-01T08:15:02Z</dcterms:modified>
</cp:coreProperties>
</file>