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92" d="100"/>
          <a:sy n="92" d="100"/>
        </p:scale>
        <p:origin x="33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0755F22-756D-4A25-BDC7-6C401B5A3230}" type="datetimeFigureOut">
              <a:rPr lang="en-IN" smtClean="0"/>
              <a:t>03-04-2025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1EF62FD-1FCC-42A0-A297-76BE1D1CD19B}" type="slidenum">
              <a:rPr lang="en-IN" smtClean="0"/>
              <a:t>‹#›</a:t>
            </a:fld>
            <a:endParaRPr lang="en-IN"/>
          </a:p>
        </p:txBody>
      </p:sp>
    </p:spTree>
    <p:extLst>
      <p:ext uri="{BB962C8B-B14F-4D97-AF65-F5344CB8AC3E}">
        <p14:creationId xmlns:p14="http://schemas.microsoft.com/office/powerpoint/2010/main" val="42398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755F22-756D-4A25-BDC7-6C401B5A3230}"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EF62FD-1FCC-42A0-A297-76BE1D1CD19B}" type="slidenum">
              <a:rPr lang="en-IN" smtClean="0"/>
              <a:t>‹#›</a:t>
            </a:fld>
            <a:endParaRPr lang="en-IN"/>
          </a:p>
        </p:txBody>
      </p:sp>
    </p:spTree>
    <p:extLst>
      <p:ext uri="{BB962C8B-B14F-4D97-AF65-F5344CB8AC3E}">
        <p14:creationId xmlns:p14="http://schemas.microsoft.com/office/powerpoint/2010/main" val="127513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755F22-756D-4A25-BDC7-6C401B5A3230}"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EF62FD-1FCC-42A0-A297-76BE1D1CD19B}" type="slidenum">
              <a:rPr lang="en-IN" smtClean="0"/>
              <a:t>‹#›</a:t>
            </a:fld>
            <a:endParaRPr lang="en-IN"/>
          </a:p>
        </p:txBody>
      </p:sp>
    </p:spTree>
    <p:extLst>
      <p:ext uri="{BB962C8B-B14F-4D97-AF65-F5344CB8AC3E}">
        <p14:creationId xmlns:p14="http://schemas.microsoft.com/office/powerpoint/2010/main" val="3167640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0755F22-756D-4A25-BDC7-6C401B5A3230}"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EF62FD-1FCC-42A0-A297-76BE1D1CD19B}" type="slidenum">
              <a:rPr lang="en-IN" smtClean="0"/>
              <a:t>‹#›</a:t>
            </a:fld>
            <a:endParaRPr lang="en-IN"/>
          </a:p>
        </p:txBody>
      </p:sp>
    </p:spTree>
    <p:extLst>
      <p:ext uri="{BB962C8B-B14F-4D97-AF65-F5344CB8AC3E}">
        <p14:creationId xmlns:p14="http://schemas.microsoft.com/office/powerpoint/2010/main" val="28210012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55F22-756D-4A25-BDC7-6C401B5A3230}"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EF62FD-1FCC-42A0-A297-76BE1D1CD19B}" type="slidenum">
              <a:rPr lang="en-IN" smtClean="0"/>
              <a:t>‹#›</a:t>
            </a:fld>
            <a:endParaRPr lang="en-IN"/>
          </a:p>
        </p:txBody>
      </p:sp>
    </p:spTree>
    <p:extLst>
      <p:ext uri="{BB962C8B-B14F-4D97-AF65-F5344CB8AC3E}">
        <p14:creationId xmlns:p14="http://schemas.microsoft.com/office/powerpoint/2010/main" val="4066238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755F22-756D-4A25-BDC7-6C401B5A3230}" type="datetimeFigureOut">
              <a:rPr lang="en-IN" smtClean="0"/>
              <a:t>03-04-2025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EF62FD-1FCC-42A0-A297-76BE1D1CD19B}" type="slidenum">
              <a:rPr lang="en-IN" smtClean="0"/>
              <a:t>‹#›</a:t>
            </a:fld>
            <a:endParaRPr lang="en-IN"/>
          </a:p>
        </p:txBody>
      </p:sp>
    </p:spTree>
    <p:extLst>
      <p:ext uri="{BB962C8B-B14F-4D97-AF65-F5344CB8AC3E}">
        <p14:creationId xmlns:p14="http://schemas.microsoft.com/office/powerpoint/2010/main" val="2433913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0755F22-756D-4A25-BDC7-6C401B5A3230}" type="datetimeFigureOut">
              <a:rPr lang="en-IN" smtClean="0"/>
              <a:t>03-04-2025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1EF62FD-1FCC-42A0-A297-76BE1D1CD19B}" type="slidenum">
              <a:rPr lang="en-IN" smtClean="0"/>
              <a:t>‹#›</a:t>
            </a:fld>
            <a:endParaRPr lang="en-IN"/>
          </a:p>
        </p:txBody>
      </p:sp>
    </p:spTree>
    <p:extLst>
      <p:ext uri="{BB962C8B-B14F-4D97-AF65-F5344CB8AC3E}">
        <p14:creationId xmlns:p14="http://schemas.microsoft.com/office/powerpoint/2010/main" val="2035511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0755F22-756D-4A25-BDC7-6C401B5A3230}"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F62FD-1FCC-42A0-A297-76BE1D1CD19B}" type="slidenum">
              <a:rPr lang="en-IN" smtClean="0"/>
              <a:t>‹#›</a:t>
            </a:fld>
            <a:endParaRPr lang="en-IN"/>
          </a:p>
        </p:txBody>
      </p:sp>
    </p:spTree>
    <p:extLst>
      <p:ext uri="{BB962C8B-B14F-4D97-AF65-F5344CB8AC3E}">
        <p14:creationId xmlns:p14="http://schemas.microsoft.com/office/powerpoint/2010/main" val="1440033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0755F22-756D-4A25-BDC7-6C401B5A3230}"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EF62FD-1FCC-42A0-A297-76BE1D1CD19B}" type="slidenum">
              <a:rPr lang="en-IN" smtClean="0"/>
              <a:t>‹#›</a:t>
            </a:fld>
            <a:endParaRPr lang="en-IN"/>
          </a:p>
        </p:txBody>
      </p:sp>
    </p:spTree>
    <p:extLst>
      <p:ext uri="{BB962C8B-B14F-4D97-AF65-F5344CB8AC3E}">
        <p14:creationId xmlns:p14="http://schemas.microsoft.com/office/powerpoint/2010/main" val="136027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55F22-756D-4A25-BDC7-6C401B5A3230}"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EF62FD-1FCC-42A0-A297-76BE1D1CD19B}" type="slidenum">
              <a:rPr lang="en-IN" smtClean="0"/>
              <a:t>‹#›</a:t>
            </a:fld>
            <a:endParaRPr lang="en-IN"/>
          </a:p>
        </p:txBody>
      </p:sp>
    </p:spTree>
    <p:extLst>
      <p:ext uri="{BB962C8B-B14F-4D97-AF65-F5344CB8AC3E}">
        <p14:creationId xmlns:p14="http://schemas.microsoft.com/office/powerpoint/2010/main" val="1015325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55F22-756D-4A25-BDC7-6C401B5A3230}"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1EF62FD-1FCC-42A0-A297-76BE1D1CD19B}" type="slidenum">
              <a:rPr lang="en-IN" smtClean="0"/>
              <a:t>‹#›</a:t>
            </a:fld>
            <a:endParaRPr lang="en-IN"/>
          </a:p>
        </p:txBody>
      </p:sp>
    </p:spTree>
    <p:extLst>
      <p:ext uri="{BB962C8B-B14F-4D97-AF65-F5344CB8AC3E}">
        <p14:creationId xmlns:p14="http://schemas.microsoft.com/office/powerpoint/2010/main" val="850922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755F22-756D-4A25-BDC7-6C401B5A3230}"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EF62FD-1FCC-42A0-A297-76BE1D1CD19B}" type="slidenum">
              <a:rPr lang="en-IN" smtClean="0"/>
              <a:t>‹#›</a:t>
            </a:fld>
            <a:endParaRPr lang="en-IN"/>
          </a:p>
        </p:txBody>
      </p:sp>
    </p:spTree>
    <p:extLst>
      <p:ext uri="{BB962C8B-B14F-4D97-AF65-F5344CB8AC3E}">
        <p14:creationId xmlns:p14="http://schemas.microsoft.com/office/powerpoint/2010/main" val="339187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755F22-756D-4A25-BDC7-6C401B5A3230}" type="datetimeFigureOut">
              <a:rPr lang="en-IN" smtClean="0"/>
              <a:t>03-04-2025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EF62FD-1FCC-42A0-A297-76BE1D1CD19B}" type="slidenum">
              <a:rPr lang="en-IN" smtClean="0"/>
              <a:t>‹#›</a:t>
            </a:fld>
            <a:endParaRPr lang="en-IN"/>
          </a:p>
        </p:txBody>
      </p:sp>
    </p:spTree>
    <p:extLst>
      <p:ext uri="{BB962C8B-B14F-4D97-AF65-F5344CB8AC3E}">
        <p14:creationId xmlns:p14="http://schemas.microsoft.com/office/powerpoint/2010/main" val="248360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755F22-756D-4A25-BDC7-6C401B5A3230}" type="datetimeFigureOut">
              <a:rPr lang="en-IN" smtClean="0"/>
              <a:t>03-04-2025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EF62FD-1FCC-42A0-A297-76BE1D1CD19B}" type="slidenum">
              <a:rPr lang="en-IN" smtClean="0"/>
              <a:t>‹#›</a:t>
            </a:fld>
            <a:endParaRPr lang="en-IN"/>
          </a:p>
        </p:txBody>
      </p:sp>
    </p:spTree>
    <p:extLst>
      <p:ext uri="{BB962C8B-B14F-4D97-AF65-F5344CB8AC3E}">
        <p14:creationId xmlns:p14="http://schemas.microsoft.com/office/powerpoint/2010/main" val="220302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755F22-756D-4A25-BDC7-6C401B5A3230}" type="datetimeFigureOut">
              <a:rPr lang="en-IN" smtClean="0"/>
              <a:t>03-04-2025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1EF62FD-1FCC-42A0-A297-76BE1D1CD19B}" type="slidenum">
              <a:rPr lang="en-IN" smtClean="0"/>
              <a:t>‹#›</a:t>
            </a:fld>
            <a:endParaRPr lang="en-IN"/>
          </a:p>
        </p:txBody>
      </p:sp>
    </p:spTree>
    <p:extLst>
      <p:ext uri="{BB962C8B-B14F-4D97-AF65-F5344CB8AC3E}">
        <p14:creationId xmlns:p14="http://schemas.microsoft.com/office/powerpoint/2010/main" val="217573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755F22-756D-4A25-BDC7-6C401B5A3230}"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EF62FD-1FCC-42A0-A297-76BE1D1CD19B}" type="slidenum">
              <a:rPr lang="en-IN" smtClean="0"/>
              <a:t>‹#›</a:t>
            </a:fld>
            <a:endParaRPr lang="en-IN"/>
          </a:p>
        </p:txBody>
      </p:sp>
    </p:spTree>
    <p:extLst>
      <p:ext uri="{BB962C8B-B14F-4D97-AF65-F5344CB8AC3E}">
        <p14:creationId xmlns:p14="http://schemas.microsoft.com/office/powerpoint/2010/main" val="1991942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755F22-756D-4A25-BDC7-6C401B5A3230}"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1EF62FD-1FCC-42A0-A297-76BE1D1CD19B}" type="slidenum">
              <a:rPr lang="en-IN" smtClean="0"/>
              <a:t>‹#›</a:t>
            </a:fld>
            <a:endParaRPr lang="en-IN"/>
          </a:p>
        </p:txBody>
      </p:sp>
    </p:spTree>
    <p:extLst>
      <p:ext uri="{BB962C8B-B14F-4D97-AF65-F5344CB8AC3E}">
        <p14:creationId xmlns:p14="http://schemas.microsoft.com/office/powerpoint/2010/main" val="103639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0755F22-756D-4A25-BDC7-6C401B5A3230}" type="datetimeFigureOut">
              <a:rPr lang="en-IN" smtClean="0"/>
              <a:t>03-04-2025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1EF62FD-1FCC-42A0-A297-76BE1D1CD19B}" type="slidenum">
              <a:rPr lang="en-IN" smtClean="0"/>
              <a:t>‹#›</a:t>
            </a:fld>
            <a:endParaRPr lang="en-IN"/>
          </a:p>
        </p:txBody>
      </p:sp>
    </p:spTree>
    <p:extLst>
      <p:ext uri="{BB962C8B-B14F-4D97-AF65-F5344CB8AC3E}">
        <p14:creationId xmlns:p14="http://schemas.microsoft.com/office/powerpoint/2010/main" val="210597077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91A1DE-116F-D3FC-B510-D9A1CCBE2064}"/>
              </a:ext>
            </a:extLst>
          </p:cNvPr>
          <p:cNvSpPr>
            <a:spLocks noGrp="1"/>
          </p:cNvSpPr>
          <p:nvPr>
            <p:ph type="subTitle" idx="1"/>
          </p:nvPr>
        </p:nvSpPr>
        <p:spPr>
          <a:xfrm>
            <a:off x="922713" y="2302625"/>
            <a:ext cx="10232967" cy="3782291"/>
          </a:xfrm>
        </p:spPr>
        <p:txBody>
          <a:bodyPr>
            <a:noAutofit/>
          </a:bodyPr>
          <a:lstStyle/>
          <a:p>
            <a:endParaRPr lang="en-IN" sz="1800" dirty="0">
              <a:latin typeface="Times New Roman" panose="02020603050405020304" pitchFamily="18" charset="0"/>
              <a:cs typeface="Times New Roman" panose="02020603050405020304" pitchFamily="18" charset="0"/>
            </a:endParaRPr>
          </a:p>
          <a:p>
            <a:pPr algn="ctr"/>
            <a:r>
              <a:rPr lang="en-IN" sz="2800" b="1" dirty="0">
                <a:solidFill>
                  <a:schemeClr val="bg1"/>
                </a:solidFill>
                <a:latin typeface="Times New Roman" panose="02020603050405020304" pitchFamily="18" charset="0"/>
                <a:cs typeface="Times New Roman" panose="02020603050405020304" pitchFamily="18" charset="0"/>
              </a:rPr>
              <a:t>Case Study On Application Of IoT In Warehouse Management</a:t>
            </a:r>
          </a:p>
          <a:p>
            <a:endParaRPr lang="en-IN" sz="1800" dirty="0">
              <a:solidFill>
                <a:schemeClr val="bg1"/>
              </a:solidFill>
              <a:latin typeface="Times New Roman" panose="02020603050405020304" pitchFamily="18" charset="0"/>
              <a:cs typeface="Times New Roman" panose="02020603050405020304" pitchFamily="18" charset="0"/>
            </a:endParaRPr>
          </a:p>
          <a:p>
            <a:pPr algn="ctr"/>
            <a:r>
              <a:rPr lang="en-IN" b="1" dirty="0">
                <a:solidFill>
                  <a:schemeClr val="bg1"/>
                </a:solidFill>
                <a:latin typeface="Times New Roman" panose="02020603050405020304" pitchFamily="18" charset="0"/>
                <a:cs typeface="Times New Roman" panose="02020603050405020304" pitchFamily="18" charset="0"/>
              </a:rPr>
              <a:t>Prepared By:</a:t>
            </a:r>
          </a:p>
          <a:p>
            <a:pPr algn="ctr"/>
            <a:r>
              <a:rPr lang="en-IN" dirty="0">
                <a:solidFill>
                  <a:schemeClr val="bg1"/>
                </a:solidFill>
                <a:latin typeface="Times New Roman" panose="02020603050405020304" pitchFamily="18" charset="0"/>
                <a:cs typeface="Times New Roman" panose="02020603050405020304" pitchFamily="18" charset="0"/>
              </a:rPr>
              <a:t>Vidhya </a:t>
            </a:r>
            <a:r>
              <a:rPr lang="en-IN" dirty="0" err="1">
                <a:solidFill>
                  <a:schemeClr val="bg1"/>
                </a:solidFill>
                <a:latin typeface="Times New Roman" panose="02020603050405020304" pitchFamily="18" charset="0"/>
                <a:cs typeface="Times New Roman" panose="02020603050405020304" pitchFamily="18" charset="0"/>
              </a:rPr>
              <a:t>Savaliya</a:t>
            </a:r>
            <a:r>
              <a:rPr lang="en-IN" dirty="0">
                <a:solidFill>
                  <a:schemeClr val="bg1"/>
                </a:solidFill>
                <a:latin typeface="Times New Roman" panose="02020603050405020304" pitchFamily="18" charset="0"/>
                <a:cs typeface="Times New Roman" panose="02020603050405020304" pitchFamily="18" charset="0"/>
              </a:rPr>
              <a:t> - 12202080701106</a:t>
            </a:r>
          </a:p>
          <a:p>
            <a:pPr algn="ctr"/>
            <a:r>
              <a:rPr lang="en-IN" dirty="0">
                <a:solidFill>
                  <a:schemeClr val="bg1"/>
                </a:solidFill>
                <a:latin typeface="Times New Roman" panose="02020603050405020304" pitchFamily="18" charset="0"/>
                <a:cs typeface="Times New Roman" panose="02020603050405020304" pitchFamily="18" charset="0"/>
              </a:rPr>
              <a:t>Viral Patel - 12202080701107</a:t>
            </a:r>
          </a:p>
          <a:p>
            <a:pPr algn="ctr"/>
            <a:r>
              <a:rPr lang="en-IN" dirty="0">
                <a:solidFill>
                  <a:schemeClr val="bg1"/>
                </a:solidFill>
                <a:latin typeface="Times New Roman" panose="02020603050405020304" pitchFamily="18" charset="0"/>
                <a:cs typeface="Times New Roman" panose="02020603050405020304" pitchFamily="18" charset="0"/>
              </a:rPr>
              <a:t>Vishakha Prajapati - 12202080701108 </a:t>
            </a:r>
          </a:p>
          <a:p>
            <a:endParaRPr lang="en-IN" sz="1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59BC5213-8EAC-44E6-9145-CE3F95916BA9}"/>
              </a:ext>
            </a:extLst>
          </p:cNvPr>
          <p:cNvSpPr txBox="1">
            <a:spLocks/>
          </p:cNvSpPr>
          <p:nvPr/>
        </p:nvSpPr>
        <p:spPr>
          <a:xfrm>
            <a:off x="434100" y="573485"/>
            <a:ext cx="10185900" cy="16557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pPr algn="ctr"/>
            <a:r>
              <a:rPr lang="en-US" sz="2000" b="1" dirty="0">
                <a:solidFill>
                  <a:srgbClr val="333333"/>
                </a:solidFill>
                <a:latin typeface="Times New Roman" panose="02020603050405020304" pitchFamily="18" charset="0"/>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MADHUBEN AND BHANUBHAI PATEL INSTITUTE</a:t>
            </a:r>
            <a:br>
              <a:rPr lang="en-US" sz="2000" b="1" dirty="0">
                <a:solidFill>
                  <a:schemeClr val="bg1"/>
                </a:solidFill>
                <a:latin typeface="Times New Roman" panose="02020603050405020304" pitchFamily="18" charset="0"/>
                <a:cs typeface="Times New Roman" panose="02020603050405020304" pitchFamily="18" charset="0"/>
              </a:rPr>
            </a:br>
            <a:r>
              <a:rPr lang="en-US" sz="2000" b="1" dirty="0">
                <a:solidFill>
                  <a:schemeClr val="bg1"/>
                </a:solidFill>
                <a:latin typeface="Times New Roman" panose="02020603050405020304" pitchFamily="18" charset="0"/>
                <a:cs typeface="Times New Roman" panose="02020603050405020304" pitchFamily="18" charset="0"/>
              </a:rPr>
              <a:t>	 OF TECHNOLOGY</a:t>
            </a:r>
            <a:br>
              <a:rPr lang="en-US" sz="2000" b="1" dirty="0">
                <a:solidFill>
                  <a:schemeClr val="bg1"/>
                </a:solidFill>
                <a:latin typeface="Times New Roman" panose="02020603050405020304" pitchFamily="18" charset="0"/>
                <a:cs typeface="Times New Roman" panose="02020603050405020304" pitchFamily="18" charset="0"/>
              </a:rPr>
            </a:br>
            <a:r>
              <a:rPr lang="en-US" sz="2000" b="1" dirty="0">
                <a:solidFill>
                  <a:schemeClr val="bg1"/>
                </a:solidFill>
                <a:latin typeface="Times New Roman" panose="02020603050405020304" pitchFamily="18" charset="0"/>
                <a:cs typeface="Times New Roman" panose="02020603050405020304" pitchFamily="18" charset="0"/>
              </a:rPr>
              <a:t>	    (A constitute college of Charutar Vidya Mandal University)</a:t>
            </a:r>
          </a:p>
        </p:txBody>
      </p:sp>
      <p:pic>
        <p:nvPicPr>
          <p:cNvPr id="4" name="Picture 3">
            <a:extLst>
              <a:ext uri="{FF2B5EF4-FFF2-40B4-BE49-F238E27FC236}">
                <a16:creationId xmlns:a16="http://schemas.microsoft.com/office/drawing/2014/main" id="{47B10016-E0BA-D5D7-2911-995EC1144A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243" y="679493"/>
            <a:ext cx="1340499" cy="1340499"/>
          </a:xfrm>
          <a:prstGeom prst="rect">
            <a:avLst/>
          </a:prstGeom>
        </p:spPr>
      </p:pic>
      <p:pic>
        <p:nvPicPr>
          <p:cNvPr id="1026" name="Picture 2" descr="Next Generation Education Application - Edu4GenX | GIPL | Affiliated  Universitites Features what We Offer">
            <a:extLst>
              <a:ext uri="{FF2B5EF4-FFF2-40B4-BE49-F238E27FC236}">
                <a16:creationId xmlns:a16="http://schemas.microsoft.com/office/drawing/2014/main" id="{316DC446-8D1A-9E5F-294E-C6133103F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1256" y="534007"/>
            <a:ext cx="1602364" cy="16023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51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AAB3A-A5F3-CD4D-F2FD-817C7DE7A18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Disadvantages </a:t>
            </a:r>
            <a:endParaRPr lang="en-IN" b="1" dirty="0"/>
          </a:p>
        </p:txBody>
      </p:sp>
      <p:sp>
        <p:nvSpPr>
          <p:cNvPr id="3" name="Content Placeholder 2">
            <a:extLst>
              <a:ext uri="{FF2B5EF4-FFF2-40B4-BE49-F238E27FC236}">
                <a16:creationId xmlns:a16="http://schemas.microsoft.com/office/drawing/2014/main" id="{8B08A7B3-BEA3-5BAF-898F-3750CD19FD6B}"/>
              </a:ext>
            </a:extLst>
          </p:cNvPr>
          <p:cNvSpPr>
            <a:spLocks noGrp="1"/>
          </p:cNvSpPr>
          <p:nvPr>
            <p:ph idx="1"/>
          </p:nvPr>
        </p:nvSpPr>
        <p:spPr/>
        <p:txBody>
          <a:bodyPr>
            <a:normAutofit/>
          </a:bodyPr>
          <a:lstStyle/>
          <a:p>
            <a:pPr algn="just">
              <a:buNone/>
            </a:pPr>
            <a:r>
              <a:rPr lang="en-US" b="1" dirty="0">
                <a:latin typeface="Times New Roman" panose="02020603050405020304" pitchFamily="18" charset="0"/>
                <a:cs typeface="Times New Roman" panose="02020603050405020304" pitchFamily="18" charset="0"/>
              </a:rPr>
              <a:t>Disadvantages:</a:t>
            </a:r>
          </a:p>
          <a:p>
            <a:pPr algn="just">
              <a:buFont typeface="+mj-lt"/>
              <a:buAutoNum type="arabicPeriod"/>
            </a:pPr>
            <a:r>
              <a:rPr lang="en-US" b="1" dirty="0">
                <a:latin typeface="Times New Roman" panose="02020603050405020304" pitchFamily="18" charset="0"/>
                <a:cs typeface="Times New Roman" panose="02020603050405020304" pitchFamily="18" charset="0"/>
              </a:rPr>
              <a:t>High Initial Investment</a:t>
            </a:r>
            <a:r>
              <a:rPr lang="en-US" dirty="0">
                <a:latin typeface="Times New Roman" panose="02020603050405020304" pitchFamily="18" charset="0"/>
                <a:cs typeface="Times New Roman" panose="02020603050405020304" pitchFamily="18" charset="0"/>
              </a:rPr>
              <a:t> </a:t>
            </a:r>
          </a:p>
          <a:p>
            <a:pPr algn="just">
              <a:buFont typeface="+mj-lt"/>
              <a:buAutoNum type="arabicPeriod"/>
            </a:pPr>
            <a:r>
              <a:rPr lang="en-US" b="1" dirty="0">
                <a:latin typeface="Times New Roman" panose="02020603050405020304" pitchFamily="18" charset="0"/>
                <a:cs typeface="Times New Roman" panose="02020603050405020304" pitchFamily="18" charset="0"/>
              </a:rPr>
              <a:t>Cybersecurity Risks</a:t>
            </a:r>
            <a:r>
              <a:rPr lang="en-US" dirty="0">
                <a:latin typeface="Times New Roman" panose="02020603050405020304" pitchFamily="18" charset="0"/>
                <a:cs typeface="Times New Roman" panose="02020603050405020304" pitchFamily="18" charset="0"/>
              </a:rPr>
              <a:t> </a:t>
            </a:r>
          </a:p>
          <a:p>
            <a:pPr algn="just">
              <a:buFont typeface="+mj-lt"/>
              <a:buAutoNum type="arabicPeriod"/>
            </a:pPr>
            <a:r>
              <a:rPr lang="en-US" b="1" dirty="0">
                <a:latin typeface="Times New Roman" panose="02020603050405020304" pitchFamily="18" charset="0"/>
                <a:cs typeface="Times New Roman" panose="02020603050405020304" pitchFamily="18" charset="0"/>
              </a:rPr>
              <a:t>Complex Integration</a:t>
            </a:r>
            <a:r>
              <a:rPr lang="en-US" dirty="0">
                <a:latin typeface="Times New Roman" panose="02020603050405020304" pitchFamily="18" charset="0"/>
                <a:cs typeface="Times New Roman" panose="02020603050405020304" pitchFamily="18" charset="0"/>
              </a:rPr>
              <a:t> </a:t>
            </a:r>
          </a:p>
          <a:p>
            <a:pPr algn="just">
              <a:buFont typeface="+mj-lt"/>
              <a:buAutoNum type="arabicPeriod"/>
            </a:pPr>
            <a:r>
              <a:rPr lang="en-US" b="1" dirty="0">
                <a:latin typeface="Times New Roman" panose="02020603050405020304" pitchFamily="18" charset="0"/>
                <a:cs typeface="Times New Roman" panose="02020603050405020304" pitchFamily="18" charset="0"/>
              </a:rPr>
              <a:t>Dependence on Internet Connectivity</a:t>
            </a:r>
            <a:r>
              <a:rPr lang="en-US" dirty="0">
                <a:latin typeface="Times New Roman" panose="02020603050405020304" pitchFamily="18" charset="0"/>
                <a:cs typeface="Times New Roman" panose="02020603050405020304" pitchFamily="18" charset="0"/>
              </a:rPr>
              <a:t> </a:t>
            </a:r>
          </a:p>
          <a:p>
            <a:pPr algn="just">
              <a:buFont typeface="+mj-lt"/>
              <a:buAutoNum type="arabicPeriod"/>
            </a:pPr>
            <a:r>
              <a:rPr lang="en-US" b="1" dirty="0">
                <a:latin typeface="Times New Roman" panose="02020603050405020304" pitchFamily="18" charset="0"/>
                <a:cs typeface="Times New Roman" panose="02020603050405020304" pitchFamily="18" charset="0"/>
              </a:rPr>
              <a:t>Data Overload</a:t>
            </a:r>
            <a:r>
              <a:rPr lang="en-US" dirty="0">
                <a:latin typeface="Times New Roman" panose="02020603050405020304" pitchFamily="18" charset="0"/>
                <a:cs typeface="Times New Roman" panose="02020603050405020304" pitchFamily="18" charset="0"/>
              </a:rPr>
              <a:t> </a:t>
            </a:r>
          </a:p>
          <a:p>
            <a:pPr algn="just">
              <a:buFont typeface="+mj-lt"/>
              <a:buAutoNum type="arabicPeriod"/>
            </a:pPr>
            <a:r>
              <a:rPr lang="en-US" b="1" dirty="0">
                <a:latin typeface="Times New Roman" panose="02020603050405020304" pitchFamily="18" charset="0"/>
                <a:cs typeface="Times New Roman" panose="02020603050405020304" pitchFamily="18" charset="0"/>
              </a:rPr>
              <a:t>Maintenance and Upgrades</a:t>
            </a:r>
            <a:r>
              <a:rPr lang="en-US" dirty="0">
                <a:latin typeface="Times New Roman" panose="02020603050405020304" pitchFamily="18" charset="0"/>
                <a:cs typeface="Times New Roman" panose="02020603050405020304" pitchFamily="18" charset="0"/>
              </a:rPr>
              <a:t> </a:t>
            </a:r>
          </a:p>
          <a:p>
            <a:pPr algn="just">
              <a:buFont typeface="+mj-lt"/>
              <a:buAutoNum type="arabicPeriod"/>
            </a:pPr>
            <a:r>
              <a:rPr lang="en-US" b="1" dirty="0">
                <a:latin typeface="Times New Roman" panose="02020603050405020304" pitchFamily="18" charset="0"/>
                <a:cs typeface="Times New Roman" panose="02020603050405020304" pitchFamily="18" charset="0"/>
              </a:rPr>
              <a:t>Workforce Adaptation</a:t>
            </a:r>
            <a:r>
              <a:rPr lang="en-US"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227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C85F7-9A26-3BD0-FD89-45C2FCFFF328}"/>
              </a:ext>
            </a:extLst>
          </p:cNvPr>
          <p:cNvSpPr>
            <a:spLocks noGrp="1"/>
          </p:cNvSpPr>
          <p:nvPr>
            <p:ph type="title"/>
          </p:nvPr>
        </p:nvSpPr>
        <p:spPr/>
        <p:txBody>
          <a:bodyPr/>
          <a:lstStyle/>
          <a:p>
            <a:r>
              <a:rPr lang="en-IN" b="1" dirty="0"/>
              <a:t>Future scope</a:t>
            </a:r>
          </a:p>
        </p:txBody>
      </p:sp>
      <p:sp>
        <p:nvSpPr>
          <p:cNvPr id="3" name="Content Placeholder 2">
            <a:extLst>
              <a:ext uri="{FF2B5EF4-FFF2-40B4-BE49-F238E27FC236}">
                <a16:creationId xmlns:a16="http://schemas.microsoft.com/office/drawing/2014/main" id="{07590A48-2AB4-D6FE-3BBF-C1131D51BFED}"/>
              </a:ext>
            </a:extLst>
          </p:cNvPr>
          <p:cNvSpPr>
            <a:spLocks noGrp="1"/>
          </p:cNvSpPr>
          <p:nvPr>
            <p:ph idx="1"/>
          </p:nvPr>
        </p:nvSpPr>
        <p:spPr/>
        <p:txBody>
          <a:bodyPr>
            <a:noAutofit/>
          </a:bodyPr>
          <a:lstStyle/>
          <a:p>
            <a:pPr algn="just">
              <a:buNone/>
            </a:pPr>
            <a:r>
              <a:rPr lang="en-US" sz="1400" b="1" dirty="0">
                <a:latin typeface="Times New Roman" panose="02020603050405020304" pitchFamily="18" charset="0"/>
                <a:cs typeface="Times New Roman" panose="02020603050405020304" pitchFamily="18" charset="0"/>
              </a:rPr>
              <a:t>1. Real-time Inventory Tracking &amp; Visibility</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Advanced RFID and sensor technology will enable real-time inventory updates, reducing stock discrepancies.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AI-powered IoT solutions will predict stock levels and prevent overstocking or stockouts.</a:t>
            </a:r>
          </a:p>
          <a:p>
            <a:pPr algn="just">
              <a:buNone/>
            </a:pPr>
            <a:r>
              <a:rPr lang="en-US" sz="1400" b="1" dirty="0">
                <a:latin typeface="Times New Roman" panose="02020603050405020304" pitchFamily="18" charset="0"/>
                <a:cs typeface="Times New Roman" panose="02020603050405020304" pitchFamily="18" charset="0"/>
              </a:rPr>
              <a:t>2. Automated Warehouse Operations</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Robotic Process Automation (RPA) integrated with IoT will streamline picking, sorting, and packing.</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Autonomous drones and robots will improve warehouse efficiency by transporting goods without human intervention.</a:t>
            </a:r>
          </a:p>
          <a:p>
            <a:pPr algn="just">
              <a:buNone/>
            </a:pPr>
            <a:r>
              <a:rPr lang="en-US" sz="1400" b="1" dirty="0">
                <a:latin typeface="Times New Roman" panose="02020603050405020304" pitchFamily="18" charset="0"/>
                <a:cs typeface="Times New Roman" panose="02020603050405020304" pitchFamily="18" charset="0"/>
              </a:rPr>
              <a:t>3. Smart Asset Monitoring &amp; Maintenance</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IoT sensors will predict machine failures in conveyor belts, forklifts, and automated guided vehicles (AGVs), reducing downtime.</a:t>
            </a:r>
          </a:p>
          <a:p>
            <a:pPr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Predictive maintenance will optimize resource utilization and extend equipment lifespan.</a:t>
            </a:r>
          </a:p>
        </p:txBody>
      </p:sp>
    </p:spTree>
    <p:extLst>
      <p:ext uri="{BB962C8B-B14F-4D97-AF65-F5344CB8AC3E}">
        <p14:creationId xmlns:p14="http://schemas.microsoft.com/office/powerpoint/2010/main" val="245206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B2FF1-8047-8C76-DBF6-ED243F3B555D}"/>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F5BD9D4F-E0B2-2636-7E4E-DF70C27C28A5}"/>
              </a:ext>
            </a:extLst>
          </p:cNvPr>
          <p:cNvSpPr>
            <a:spLocks noGrp="1"/>
          </p:cNvSpPr>
          <p:nvPr>
            <p:ph idx="1"/>
          </p:nvPr>
        </p:nvSpPr>
        <p:spPr/>
        <p:txBody>
          <a:bodyPr>
            <a:normAutofit fontScale="85000" lnSpcReduction="10000"/>
          </a:bodyPr>
          <a:lstStyle/>
          <a:p>
            <a:pPr algn="just">
              <a:buNone/>
            </a:pPr>
            <a:r>
              <a:rPr lang="en-US" b="1" dirty="0">
                <a:latin typeface="Times New Roman" panose="02020603050405020304" pitchFamily="18" charset="0"/>
                <a:cs typeface="Times New Roman" panose="02020603050405020304" pitchFamily="18" charset="0"/>
              </a:rPr>
              <a:t>4. Energy Efficiency &amp; Sustainability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Smart IoT-powered energy management systems will reduce electricity consumption in warehouses.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AI-driven climate control will optimize heating, cooling, and lighting based on real-time conditions.</a:t>
            </a:r>
          </a:p>
          <a:p>
            <a:pPr algn="just">
              <a:buNone/>
            </a:pPr>
            <a:r>
              <a:rPr lang="en-US" b="1" dirty="0">
                <a:latin typeface="Times New Roman" panose="02020603050405020304" pitchFamily="18" charset="0"/>
                <a:cs typeface="Times New Roman" panose="02020603050405020304" pitchFamily="18" charset="0"/>
              </a:rPr>
              <a:t>5. Enhanced Security &amp; Theft Prevention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IoT-based smart surveillance with AI analytics will detect anomalies and unauthorized access.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Smart locks and facial recognition systems will enhance warehouse security.</a:t>
            </a:r>
          </a:p>
          <a:p>
            <a:pPr algn="just">
              <a:buNone/>
            </a:pPr>
            <a:r>
              <a:rPr lang="en-US" b="1" dirty="0">
                <a:latin typeface="Times New Roman" panose="02020603050405020304" pitchFamily="18" charset="0"/>
                <a:cs typeface="Times New Roman" panose="02020603050405020304" pitchFamily="18" charset="0"/>
              </a:rPr>
              <a:t>6. Seamless Supply Chain Integration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IoT-enabled blockchain solutions will improve transparency and traceability in supply chains.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Integration with 5G networks will allow real-time data exchange with suppliers and logistics partners.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078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D0FA-EA6B-6774-90D1-7D252A4DB3A6}"/>
              </a:ext>
            </a:extLst>
          </p:cNvPr>
          <p:cNvSpPr>
            <a:spLocks noGrp="1"/>
          </p:cNvSpPr>
          <p:nvPr>
            <p:ph type="title"/>
          </p:nvPr>
        </p:nvSpPr>
        <p:spPr/>
        <p:txBody>
          <a:bodyPr/>
          <a:lstStyle/>
          <a:p>
            <a:r>
              <a:rPr lang="en-IN" b="1" dirty="0"/>
              <a:t>Future scope </a:t>
            </a:r>
          </a:p>
        </p:txBody>
      </p:sp>
      <p:sp>
        <p:nvSpPr>
          <p:cNvPr id="3" name="Content Placeholder 2">
            <a:extLst>
              <a:ext uri="{FF2B5EF4-FFF2-40B4-BE49-F238E27FC236}">
                <a16:creationId xmlns:a16="http://schemas.microsoft.com/office/drawing/2014/main" id="{60651047-FDAA-28C3-9AD9-780AB61F2950}"/>
              </a:ext>
            </a:extLst>
          </p:cNvPr>
          <p:cNvSpPr>
            <a:spLocks noGrp="1"/>
          </p:cNvSpPr>
          <p:nvPr>
            <p:ph idx="1"/>
          </p:nvPr>
        </p:nvSpPr>
        <p:spPr/>
        <p:txBody>
          <a:bodyPr>
            <a:normAutofit fontScale="92500" lnSpcReduction="20000"/>
          </a:bodyPr>
          <a:lstStyle/>
          <a:p>
            <a:pPr algn="just">
              <a:buNone/>
            </a:pPr>
            <a:r>
              <a:rPr lang="en-US" b="1" dirty="0">
                <a:latin typeface="Times New Roman" panose="02020603050405020304" pitchFamily="18" charset="0"/>
                <a:cs typeface="Times New Roman" panose="02020603050405020304" pitchFamily="18" charset="0"/>
              </a:rPr>
              <a:t>7. Worker Safety &amp; Efficiency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Wearable IoT devices will monitor worker health, posture, and fatigue to prevent injuries.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Smart exoskeletons could assist workers in handling heavy loads, reducing workplace injuries.</a:t>
            </a:r>
          </a:p>
          <a:p>
            <a:pPr algn="just">
              <a:buNone/>
            </a:pPr>
            <a:r>
              <a:rPr lang="en-US" b="1" dirty="0">
                <a:latin typeface="Times New Roman" panose="02020603050405020304" pitchFamily="18" charset="0"/>
                <a:cs typeface="Times New Roman" panose="02020603050405020304" pitchFamily="18" charset="0"/>
              </a:rPr>
              <a:t>8. AI &amp; Big Data-driven Decision Making</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AI-powered IoT analytics will improve warehouse layout optimization, reducing time for item retrieval.</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Big data insights will help in demand forecasting and supply chain optimization.</a:t>
            </a:r>
          </a:p>
          <a:p>
            <a:pPr algn="just">
              <a:buNone/>
            </a:pPr>
            <a:r>
              <a:rPr lang="en-US" b="1" dirty="0">
                <a:latin typeface="Times New Roman" panose="02020603050405020304" pitchFamily="18" charset="0"/>
                <a:cs typeface="Times New Roman" panose="02020603050405020304" pitchFamily="18" charset="0"/>
              </a:rPr>
              <a:t>9. Smart Packaging &amp; Condition Monitoring</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IoT-enabled smart packaging will track product condition (temperature, humidity, etc.) in real-time.</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will be crucial for industries like pharmaceuticals and food storage.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1013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2669-E5A4-0E90-A1D3-AEAE334B9288}"/>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952481B9-3F97-6D8C-1E6A-78956F2CAE0F}"/>
              </a:ext>
            </a:extLst>
          </p:cNvPr>
          <p:cNvSpPr>
            <a:spLocks noGrp="1"/>
          </p:cNvSpPr>
          <p:nvPr>
            <p:ph idx="1"/>
          </p:nvPr>
        </p:nvSpPr>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The application of IoT in warehouse management has revolutionized the logistics and supply chain industry by improving efficiency, accuracy, and real-time monitoring. IoT-enabled sensors, RFID tags, automated guided vehicles (AGVs), and cloud-based analytics help streamline inventory tracking, optimize space utilization, and reduce operational costs. These technologies enable warehouse managers to make data-driven decisions, enhance security, and improve overall productivity.</a:t>
            </a:r>
          </a:p>
          <a:p>
            <a:pPr marL="0" indent="0" algn="just">
              <a:buNone/>
            </a:pPr>
            <a:r>
              <a:rPr lang="en-US" dirty="0">
                <a:latin typeface="Times New Roman" panose="02020603050405020304" pitchFamily="18" charset="0"/>
                <a:cs typeface="Times New Roman" panose="02020603050405020304" pitchFamily="18" charset="0"/>
              </a:rPr>
              <a:t>By integrating IoT with AI and machine learning, warehouses can further enhance predictive maintenance, automate processes, and reduce human errors. As IoT technology continues to evolve, its adoption in warehouse management will become even more widespread, leading to smarter, more efficient, and cost-effective operations. Ultimately, IoT-driven warehouse management ensures a seamless supply chain, enhances customer satisfaction, and drives business growth.</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812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C2377-8054-47CE-0C7B-9D5183E4B17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References </a:t>
            </a:r>
          </a:p>
        </p:txBody>
      </p:sp>
      <p:sp>
        <p:nvSpPr>
          <p:cNvPr id="3" name="Content Placeholder 2">
            <a:extLst>
              <a:ext uri="{FF2B5EF4-FFF2-40B4-BE49-F238E27FC236}">
                <a16:creationId xmlns:a16="http://schemas.microsoft.com/office/drawing/2014/main" id="{DAC74DC8-67F0-B8EC-C57F-6D9235713209}"/>
              </a:ext>
            </a:extLst>
          </p:cNvPr>
          <p:cNvSpPr>
            <a:spLocks noGrp="1"/>
          </p:cNvSpPr>
          <p:nvPr>
            <p:ph idx="1"/>
          </p:nvPr>
        </p:nvSpPr>
        <p:spPr/>
        <p:txBody>
          <a:bodyPr/>
          <a:lstStyle/>
          <a:p>
            <a:pPr>
              <a:buFont typeface="Wingdings" panose="05000000000000000000" pitchFamily="2" charset="2"/>
              <a:buChar char="Ø"/>
            </a:pPr>
            <a:r>
              <a:rPr lang="en-IN" sz="1800" b="1" i="0" u="none" strike="noStrike" baseline="0" dirty="0">
                <a:solidFill>
                  <a:srgbClr val="0462C1"/>
                </a:solidFill>
                <a:latin typeface="Times New Roman" panose="02020603050405020304" pitchFamily="18" charset="0"/>
                <a:cs typeface="Times New Roman" panose="02020603050405020304" pitchFamily="18" charset="0"/>
              </a:rPr>
              <a:t>https://www.mdpi.com/2075-1702/10/2/150 </a:t>
            </a:r>
            <a:endParaRPr lang="en-IN" sz="1800" b="0" i="0" u="none" strike="noStrike" baseline="0" dirty="0">
              <a:solidFill>
                <a:srgbClr val="0462C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b="1" i="0" u="none" strike="noStrike" baseline="0" dirty="0">
                <a:solidFill>
                  <a:srgbClr val="0462C1"/>
                </a:solidFill>
                <a:latin typeface="Times New Roman" panose="02020603050405020304" pitchFamily="18" charset="0"/>
                <a:cs typeface="Times New Roman" panose="02020603050405020304" pitchFamily="18" charset="0"/>
              </a:rPr>
              <a:t>https://successive.tech/blog/guide-to-warehouse-management-systems/ </a:t>
            </a:r>
            <a:endParaRPr lang="en-IN" sz="1800" b="0" i="0" u="none" strike="noStrike" baseline="0" dirty="0">
              <a:solidFill>
                <a:srgbClr val="0462C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b="1" i="0" u="none" strike="noStrike" baseline="0" dirty="0">
                <a:solidFill>
                  <a:srgbClr val="0462C1"/>
                </a:solidFill>
                <a:latin typeface="Times New Roman" panose="02020603050405020304" pitchFamily="18" charset="0"/>
                <a:cs typeface="Times New Roman" panose="02020603050405020304" pitchFamily="18" charset="0"/>
              </a:rPr>
              <a:t>https://www.sap.com/india/products/scm/extended-warehouse-management/what-is-a-wms.html </a:t>
            </a:r>
            <a:endParaRPr lang="en-IN" sz="1800" b="0" i="0" u="none" strike="noStrike" baseline="0" dirty="0">
              <a:solidFill>
                <a:srgbClr val="0462C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b="1" i="0" u="none" strike="noStrike" baseline="0" dirty="0">
                <a:solidFill>
                  <a:srgbClr val="0462C1"/>
                </a:solidFill>
                <a:latin typeface="Times New Roman" panose="02020603050405020304" pitchFamily="18" charset="0"/>
                <a:cs typeface="Times New Roman" panose="02020603050405020304" pitchFamily="18" charset="0"/>
              </a:rPr>
              <a:t>https://www.softeon.com/solutions/warehouse-management-system-wms/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17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E1528-101F-DDB3-2EB1-2CE033D73B41}"/>
              </a:ext>
            </a:extLst>
          </p:cNvPr>
          <p:cNvSpPr>
            <a:spLocks noGrp="1"/>
          </p:cNvSpPr>
          <p:nvPr>
            <p:ph type="title"/>
          </p:nvPr>
        </p:nvSpPr>
        <p:spPr>
          <a:xfrm>
            <a:off x="1155471" y="2244583"/>
            <a:ext cx="9892144" cy="3399757"/>
          </a:xfrm>
        </p:spPr>
        <p:txBody>
          <a:bodyPr/>
          <a:lstStyle/>
          <a:p>
            <a:pPr algn="ctr"/>
            <a:r>
              <a:rPr lang="en-IN" sz="9600" b="1" dirty="0">
                <a:solidFill>
                  <a:schemeClr val="accent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75310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D97B-6573-9A7A-3413-16B308C7C55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4B43160-59FD-0960-AF33-33087A4AA55A}"/>
              </a:ext>
            </a:extLst>
          </p:cNvPr>
          <p:cNvSpPr>
            <a:spLocks noGrp="1"/>
          </p:cNvSpPr>
          <p:nvPr>
            <p:ph idx="1"/>
          </p:nvPr>
        </p:nvSpPr>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The Internet of Things (IoT) is revolutionizing warehouse management by enabling real-time monitoring, automation, and improved operational efficiency. IoT integrates smart sensors, RFID tags, GPS, and cloud computing to enhance inventory tracking, security, and logistics within a warehouse.</a:t>
            </a:r>
          </a:p>
          <a:p>
            <a:pPr marL="0" indent="0" algn="just">
              <a:buNone/>
            </a:pPr>
            <a:r>
              <a:rPr lang="en-US" dirty="0">
                <a:latin typeface="Times New Roman" panose="02020603050405020304" pitchFamily="18" charset="0"/>
                <a:cs typeface="Times New Roman" panose="02020603050405020304" pitchFamily="18" charset="0"/>
              </a:rPr>
              <a:t>With IoT, businesses can automate processes, minimize human errors, and optimize resource utilization. Smart warehouses leverage IoT to monitor stock levels, track assets, and ensure environmental conditions (such as temperature and humidity) remain within required limits. Additionally, IoT-enabled predictive maintenance helps reduce equipment downtime by alerting managers before machinery failures occur.</a:t>
            </a:r>
          </a:p>
          <a:p>
            <a:pPr marL="0" indent="0" algn="just">
              <a:buNone/>
            </a:pPr>
            <a:r>
              <a:rPr lang="en-US" dirty="0">
                <a:latin typeface="Times New Roman" panose="02020603050405020304" pitchFamily="18" charset="0"/>
                <a:cs typeface="Times New Roman" panose="02020603050405020304" pitchFamily="18" charset="0"/>
              </a:rPr>
              <a:t>From automated inventory control to enhanced supply chain visibility, IoT-driven solutions significantly improve warehouse productivity, reduce costs, and enhance decision-making. As industries continue adopting IoT technology, warehouse management systems are becoming smarter, more efficient, and better integrated with broader logistics networks.</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3612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78634-6DB6-322F-D855-36E14A9D81DF}"/>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IoT Architecture for Warehouse Management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ABAE90-8757-E89E-CB5B-680E1FC36A01}"/>
              </a:ext>
            </a:extLst>
          </p:cNvPr>
          <p:cNvSpPr>
            <a:spLocks noGrp="1"/>
          </p:cNvSpPr>
          <p:nvPr>
            <p:ph idx="1"/>
          </p:nvPr>
        </p:nvSpPr>
        <p:spPr/>
        <p:txBody>
          <a:bodyPr>
            <a:normAutofit fontScale="92500" lnSpcReduction="10000"/>
          </a:bodyPr>
          <a:lstStyle/>
          <a:p>
            <a:pPr algn="just">
              <a:buNone/>
            </a:pPr>
            <a:r>
              <a:rPr lang="en-US" b="1" dirty="0">
                <a:latin typeface="Times New Roman" panose="02020603050405020304" pitchFamily="18" charset="0"/>
                <a:cs typeface="Times New Roman" panose="02020603050405020304" pitchFamily="18" charset="0"/>
              </a:rPr>
              <a:t>Perception Layer (Sensing &amp; Data Collection)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Smart Sensors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RFID &amp; Barcode Scanners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GPS &amp; Beacons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Cameras &amp; Surveillance Systems</a:t>
            </a:r>
          </a:p>
          <a:p>
            <a:pPr algn="just">
              <a:buNone/>
            </a:pPr>
            <a:r>
              <a:rPr lang="en-IN" b="1" dirty="0">
                <a:latin typeface="Times New Roman" panose="02020603050405020304" pitchFamily="18" charset="0"/>
                <a:cs typeface="Times New Roman" panose="02020603050405020304" pitchFamily="18" charset="0"/>
              </a:rPr>
              <a:t>Network Layer (Data Transmission)</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Wi-Fi &amp; Bluetooth</a:t>
            </a:r>
          </a:p>
          <a:p>
            <a:pPr algn="just">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LoRaWAN</a:t>
            </a:r>
            <a:r>
              <a:rPr lang="en-IN" dirty="0">
                <a:latin typeface="Times New Roman" panose="02020603050405020304" pitchFamily="18" charset="0"/>
                <a:cs typeface="Times New Roman" panose="02020603050405020304" pitchFamily="18" charset="0"/>
              </a:rPr>
              <a:t> &amp; NB-IoT</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5G &amp; LTE</a:t>
            </a:r>
          </a:p>
        </p:txBody>
      </p:sp>
    </p:spTree>
    <p:extLst>
      <p:ext uri="{BB962C8B-B14F-4D97-AF65-F5344CB8AC3E}">
        <p14:creationId xmlns:p14="http://schemas.microsoft.com/office/powerpoint/2010/main" val="3256243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C07B-FDBF-64CB-5FB8-4B5665D8654F}"/>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IoT Architecture for Warehouse Management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950B55-38A1-7BB5-83F5-D69AD50858E0}"/>
              </a:ext>
            </a:extLst>
          </p:cNvPr>
          <p:cNvSpPr>
            <a:spLocks noGrp="1"/>
          </p:cNvSpPr>
          <p:nvPr>
            <p:ph idx="1"/>
          </p:nvPr>
        </p:nvSpPr>
        <p:spPr/>
        <p:txBody>
          <a:bodyPr>
            <a:normAutofit/>
          </a:bodyPr>
          <a:lstStyle/>
          <a:p>
            <a:pPr algn="just">
              <a:buNone/>
            </a:pPr>
            <a:r>
              <a:rPr lang="en-US" b="1" dirty="0">
                <a:latin typeface="Times New Roman" panose="02020603050405020304" pitchFamily="18" charset="0"/>
                <a:cs typeface="Times New Roman" panose="02020603050405020304" pitchFamily="18" charset="0"/>
              </a:rPr>
              <a:t>Edge Layer (Edge Computing &amp; Processing)</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Edge Gateways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Local Servers</a:t>
            </a:r>
          </a:p>
          <a:p>
            <a:pPr algn="just">
              <a:buNone/>
            </a:pPr>
            <a:r>
              <a:rPr lang="en-IN" b="1" dirty="0">
                <a:latin typeface="Times New Roman" panose="02020603050405020304" pitchFamily="18" charset="0"/>
                <a:cs typeface="Times New Roman" panose="02020603050405020304" pitchFamily="18" charset="0"/>
              </a:rPr>
              <a:t>Cloud &amp; Data Processing Layer</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Cloud Storage</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Big Data Analytics</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Enterprise Resource Planning (ERP) Integration</a:t>
            </a:r>
          </a:p>
          <a:p>
            <a:pPr marL="0" indent="0" algn="just">
              <a:buNone/>
            </a:pP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579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4BF4-B33D-5E1A-DDFE-0F696E5E81B1}"/>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IoT Architecture for Warehouse Management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F64C87-4380-BD06-6909-D5920F91F723}"/>
              </a:ext>
            </a:extLst>
          </p:cNvPr>
          <p:cNvSpPr>
            <a:spLocks noGrp="1"/>
          </p:cNvSpPr>
          <p:nvPr>
            <p:ph idx="1"/>
          </p:nvPr>
        </p:nvSpPr>
        <p:spPr/>
        <p:txBody>
          <a:bodyPr/>
          <a:lstStyle/>
          <a:p>
            <a:pPr algn="just">
              <a:buNone/>
            </a:pPr>
            <a:r>
              <a:rPr lang="en-US" b="1" dirty="0">
                <a:latin typeface="Times New Roman" panose="02020603050405020304" pitchFamily="18" charset="0"/>
                <a:cs typeface="Times New Roman" panose="02020603050405020304" pitchFamily="18" charset="0"/>
              </a:rPr>
              <a:t>Application Layer (User Interface &amp; Control)</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Warehouse Management Systems (WMS)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Mobile &amp; Web Apps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Automated Alerts &amp; Notifications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565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C1EA-B9A9-D692-BD8C-C9283CF6684E}"/>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Key Benefits of IoT in Warehouse Management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4F1EFF-FD20-4361-F71A-FD1D0C790782}"/>
              </a:ext>
            </a:extLst>
          </p:cNvPr>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Real-time Inventory Tracking:</a:t>
            </a:r>
            <a:r>
              <a:rPr lang="en-US" dirty="0">
                <a:latin typeface="Times New Roman" panose="02020603050405020304" pitchFamily="18" charset="0"/>
                <a:cs typeface="Times New Roman" panose="02020603050405020304" pitchFamily="18" charset="0"/>
              </a:rPr>
              <a:t> Reduces stock discrepancies and improves accuracy.</a:t>
            </a:r>
          </a:p>
          <a:p>
            <a:pPr algn="just"/>
            <a:r>
              <a:rPr lang="en-US" b="1" dirty="0">
                <a:latin typeface="Times New Roman" panose="02020603050405020304" pitchFamily="18" charset="0"/>
                <a:cs typeface="Times New Roman" panose="02020603050405020304" pitchFamily="18" charset="0"/>
              </a:rPr>
              <a:t>Optimized Space Utilization:</a:t>
            </a:r>
            <a:r>
              <a:rPr lang="en-US" dirty="0">
                <a:latin typeface="Times New Roman" panose="02020603050405020304" pitchFamily="18" charset="0"/>
                <a:cs typeface="Times New Roman" panose="02020603050405020304" pitchFamily="18" charset="0"/>
              </a:rPr>
              <a:t> Sensors analyze storage efficiency and recommend optimal placements.</a:t>
            </a:r>
          </a:p>
          <a:p>
            <a:pPr algn="just"/>
            <a:r>
              <a:rPr lang="en-US" b="1" dirty="0">
                <a:latin typeface="Times New Roman" panose="02020603050405020304" pitchFamily="18" charset="0"/>
                <a:cs typeface="Times New Roman" panose="02020603050405020304" pitchFamily="18" charset="0"/>
              </a:rPr>
              <a:t>Predictive Maintenance:</a:t>
            </a:r>
            <a:r>
              <a:rPr lang="en-US" dirty="0">
                <a:latin typeface="Times New Roman" panose="02020603050405020304" pitchFamily="18" charset="0"/>
                <a:cs typeface="Times New Roman" panose="02020603050405020304" pitchFamily="18" charset="0"/>
              </a:rPr>
              <a:t> IoT-enabled equipment monitoring prevents breakdowns</a:t>
            </a:r>
          </a:p>
          <a:p>
            <a:pPr algn="just"/>
            <a:r>
              <a:rPr lang="en-US" b="1" dirty="0">
                <a:latin typeface="Times New Roman" panose="02020603050405020304" pitchFamily="18" charset="0"/>
                <a:cs typeface="Times New Roman" panose="02020603050405020304" pitchFamily="18" charset="0"/>
              </a:rPr>
              <a:t>Improved Security:</a:t>
            </a:r>
            <a:r>
              <a:rPr lang="en-US" dirty="0">
                <a:latin typeface="Times New Roman" panose="02020603050405020304" pitchFamily="18" charset="0"/>
                <a:cs typeface="Times New Roman" panose="02020603050405020304" pitchFamily="18" charset="0"/>
              </a:rPr>
              <a:t> Smart cameras and access control enhance safety.</a:t>
            </a:r>
          </a:p>
          <a:p>
            <a:pPr algn="just"/>
            <a:r>
              <a:rPr lang="en-US" b="1" dirty="0">
                <a:latin typeface="Times New Roman" panose="02020603050405020304" pitchFamily="18" charset="0"/>
                <a:cs typeface="Times New Roman" panose="02020603050405020304" pitchFamily="18" charset="0"/>
              </a:rPr>
              <a:t>Automated Workflows:</a:t>
            </a:r>
            <a:r>
              <a:rPr lang="en-US" dirty="0">
                <a:latin typeface="Times New Roman" panose="02020603050405020304" pitchFamily="18" charset="0"/>
                <a:cs typeface="Times New Roman" panose="02020603050405020304" pitchFamily="18" charset="0"/>
              </a:rPr>
              <a:t> Robots and autonomous vehicles streamline operations.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2252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78B3-DBD3-B216-8706-C2C941FEFE2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Work flow</a:t>
            </a:r>
          </a:p>
        </p:txBody>
      </p:sp>
      <p:sp>
        <p:nvSpPr>
          <p:cNvPr id="3" name="Content Placeholder 2">
            <a:extLst>
              <a:ext uri="{FF2B5EF4-FFF2-40B4-BE49-F238E27FC236}">
                <a16:creationId xmlns:a16="http://schemas.microsoft.com/office/drawing/2014/main" id="{499781E8-30B1-BB83-F406-C499A4F6C092}"/>
              </a:ext>
            </a:extLst>
          </p:cNvPr>
          <p:cNvSpPr>
            <a:spLocks noGrp="1"/>
          </p:cNvSpPr>
          <p:nvPr>
            <p:ph idx="1"/>
          </p:nvPr>
        </p:nvSpPr>
        <p:spPr/>
        <p:txBody>
          <a:bodyPr>
            <a:normAutofit fontScale="85000" lnSpcReduction="10000"/>
          </a:bodyPr>
          <a:lstStyle/>
          <a:p>
            <a:pPr algn="just">
              <a:buNone/>
            </a:pPr>
            <a:r>
              <a:rPr lang="en-IN" b="1" dirty="0">
                <a:latin typeface="Times New Roman" panose="02020603050405020304" pitchFamily="18" charset="0"/>
                <a:cs typeface="Times New Roman" panose="02020603050405020304" pitchFamily="18" charset="0"/>
              </a:rPr>
              <a:t>1. Data Collection &amp; Sensing</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IoT Sensors &amp; RFID Tags: Attach RFID tags and barcode scanners to inventory for real-time tracking.</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Temperature &amp; Humidity Sensors: Monitor environmental conditions for sensitive goods.</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Motion &amp; Proximity Sensors: Detect movements of goods, forklifts, and workers.</a:t>
            </a:r>
          </a:p>
          <a:p>
            <a:pPr algn="just">
              <a:buNone/>
            </a:pPr>
            <a:r>
              <a:rPr lang="en-IN" b="1" dirty="0">
                <a:latin typeface="Times New Roman" panose="02020603050405020304" pitchFamily="18" charset="0"/>
                <a:cs typeface="Times New Roman" panose="02020603050405020304" pitchFamily="18" charset="0"/>
              </a:rPr>
              <a:t>2. Data Transmission</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Wireless Connectivity: Use Wi-Fi, Bluetooth, or LPWAN (LoRa, NB-IoT) to transmit data.</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Edge Computing: Process critical data at the edge before sending it to the cloud.</a:t>
            </a:r>
          </a:p>
          <a:p>
            <a:pPr algn="just">
              <a:buNone/>
            </a:pPr>
            <a:r>
              <a:rPr lang="en-IN" b="1" dirty="0">
                <a:latin typeface="Times New Roman" panose="02020603050405020304" pitchFamily="18" charset="0"/>
                <a:cs typeface="Times New Roman" panose="02020603050405020304" pitchFamily="18" charset="0"/>
              </a:rPr>
              <a:t>3. Data Processing &amp; Storage</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Cloud Platforms: Store and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data in cloud-based warehouse management systems (WMS).</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AI &amp; Big Data Analytics: Optimize inventory levels, predict demand, and automate replenishment.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06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1906-FBFE-3C65-4373-AD0C28A3E11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Work flow</a:t>
            </a:r>
          </a:p>
        </p:txBody>
      </p:sp>
      <p:sp>
        <p:nvSpPr>
          <p:cNvPr id="3" name="Content Placeholder 2">
            <a:extLst>
              <a:ext uri="{FF2B5EF4-FFF2-40B4-BE49-F238E27FC236}">
                <a16:creationId xmlns:a16="http://schemas.microsoft.com/office/drawing/2014/main" id="{627B959A-055A-A408-C13C-E2F292F389E2}"/>
              </a:ext>
            </a:extLst>
          </p:cNvPr>
          <p:cNvSpPr>
            <a:spLocks noGrp="1"/>
          </p:cNvSpPr>
          <p:nvPr>
            <p:ph idx="1"/>
          </p:nvPr>
        </p:nvSpPr>
        <p:spPr>
          <a:xfrm>
            <a:off x="2231136" y="2490560"/>
            <a:ext cx="7729728" cy="3101983"/>
          </a:xfrm>
        </p:spPr>
        <p:txBody>
          <a:bodyPr>
            <a:noAutofit/>
          </a:bodyPr>
          <a:lstStyle/>
          <a:p>
            <a:pPr algn="just">
              <a:buNone/>
            </a:pPr>
            <a:r>
              <a:rPr lang="en-US" sz="1300" b="1" dirty="0">
                <a:latin typeface="Times New Roman" panose="02020603050405020304" pitchFamily="18" charset="0"/>
                <a:cs typeface="Times New Roman" panose="02020603050405020304" pitchFamily="18" charset="0"/>
              </a:rPr>
              <a:t>4. Automation &amp; Control</a:t>
            </a:r>
          </a:p>
          <a:p>
            <a:pPr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Automated Guided Vehicles (AGVs) &amp; Drones: Move and scan inventory autonomously.</a:t>
            </a:r>
          </a:p>
          <a:p>
            <a:pPr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Smart Shelving Systems: Use automated conveyors and pick-to-light systems for fast retrieval.</a:t>
            </a:r>
          </a:p>
          <a:p>
            <a:pPr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Robotic Process Automation (RPA): Automate warehouse operations like sorting and packing.</a:t>
            </a:r>
          </a:p>
          <a:p>
            <a:pPr algn="just">
              <a:buNone/>
            </a:pPr>
            <a:r>
              <a:rPr lang="en-US" sz="1300" b="1" dirty="0">
                <a:latin typeface="Times New Roman" panose="02020603050405020304" pitchFamily="18" charset="0"/>
                <a:cs typeface="Times New Roman" panose="02020603050405020304" pitchFamily="18" charset="0"/>
              </a:rPr>
              <a:t>5. Monitoring &amp; Alerts</a:t>
            </a:r>
          </a:p>
          <a:p>
            <a:pPr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Real-time Dashboards: Provide live updates on stock levels, asset locations, and warehouse conditions.</a:t>
            </a:r>
          </a:p>
          <a:p>
            <a:pPr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Predictive Maintenance: Detect anomalies in warehouse equipment and prevent breakdowns.</a:t>
            </a:r>
          </a:p>
          <a:p>
            <a:pPr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Security &amp; Surveillance: Smart cameras with AI monitor unauthorized access and theft.</a:t>
            </a:r>
          </a:p>
          <a:p>
            <a:pPr algn="just">
              <a:buNone/>
            </a:pPr>
            <a:r>
              <a:rPr lang="en-US" sz="1300" b="1" dirty="0">
                <a:latin typeface="Times New Roman" panose="02020603050405020304" pitchFamily="18" charset="0"/>
                <a:cs typeface="Times New Roman" panose="02020603050405020304" pitchFamily="18" charset="0"/>
              </a:rPr>
              <a:t>6. Decision Making &amp; Optimization</a:t>
            </a:r>
          </a:p>
          <a:p>
            <a:pPr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AI-based Recommendations: Suggest best routes for workers and AGVs for efficiency.</a:t>
            </a:r>
          </a:p>
          <a:p>
            <a:pPr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Inventory Optimization: Reduce waste and improve space utilization with smart analytics.</a:t>
            </a:r>
          </a:p>
          <a:p>
            <a:pPr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Supply Chain Integration: Synchronize warehouse operations with suppliers and logistics.</a:t>
            </a:r>
          </a:p>
          <a:p>
            <a:pPr algn="just"/>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5580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1F4D1-2506-13B4-8A44-18915622DE6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AEAA3815-7B3F-0838-6020-3F69ACD420EE}"/>
              </a:ext>
            </a:extLst>
          </p:cNvPr>
          <p:cNvSpPr>
            <a:spLocks noGrp="1"/>
          </p:cNvSpPr>
          <p:nvPr>
            <p:ph idx="1"/>
          </p:nvPr>
        </p:nvSpPr>
        <p:spPr/>
        <p:txBody>
          <a:bodyPr>
            <a:noAutofit/>
          </a:bodyPr>
          <a:lstStyle/>
          <a:p>
            <a:pPr algn="just">
              <a:buNone/>
            </a:pPr>
            <a:r>
              <a:rPr lang="en-US" dirty="0">
                <a:latin typeface="Times New Roman" panose="02020603050405020304" pitchFamily="18" charset="0"/>
                <a:cs typeface="Times New Roman" panose="02020603050405020304" pitchFamily="18" charset="0"/>
              </a:rPr>
              <a:t>Advantages:</a:t>
            </a:r>
          </a:p>
          <a:p>
            <a:pPr algn="just">
              <a:buFont typeface="+mj-lt"/>
              <a:buAutoNum type="arabicPeriod"/>
            </a:pPr>
            <a:r>
              <a:rPr lang="en-US" dirty="0">
                <a:latin typeface="Times New Roman" panose="02020603050405020304" pitchFamily="18" charset="0"/>
                <a:cs typeface="Times New Roman" panose="02020603050405020304" pitchFamily="18" charset="0"/>
              </a:rPr>
              <a:t>Enhanced Inventory Management</a:t>
            </a:r>
          </a:p>
          <a:p>
            <a:pPr algn="just">
              <a:buFont typeface="+mj-lt"/>
              <a:buAutoNum type="arabicPeriod"/>
            </a:pPr>
            <a:r>
              <a:rPr lang="en-US" dirty="0">
                <a:latin typeface="Times New Roman" panose="02020603050405020304" pitchFamily="18" charset="0"/>
                <a:cs typeface="Times New Roman" panose="02020603050405020304" pitchFamily="18" charset="0"/>
              </a:rPr>
              <a:t>Improved Operational</a:t>
            </a:r>
          </a:p>
          <a:p>
            <a:pPr algn="just">
              <a:buFont typeface="+mj-lt"/>
              <a:buAutoNum type="arabicPeriod"/>
            </a:pPr>
            <a:r>
              <a:rPr lang="en-US" dirty="0">
                <a:latin typeface="Times New Roman" panose="02020603050405020304" pitchFamily="18" charset="0"/>
                <a:cs typeface="Times New Roman" panose="02020603050405020304" pitchFamily="18" charset="0"/>
              </a:rPr>
              <a:t>Cost Reduction </a:t>
            </a:r>
          </a:p>
          <a:p>
            <a:pPr algn="just">
              <a:buFont typeface="+mj-lt"/>
              <a:buAutoNum type="arabicPeriod"/>
            </a:pPr>
            <a:r>
              <a:rPr lang="en-US" dirty="0">
                <a:latin typeface="Times New Roman" panose="02020603050405020304" pitchFamily="18" charset="0"/>
                <a:cs typeface="Times New Roman" panose="02020603050405020304" pitchFamily="18" charset="0"/>
              </a:rPr>
              <a:t>Real-time Data and Analytics</a:t>
            </a:r>
          </a:p>
          <a:p>
            <a:pPr algn="just">
              <a:buFont typeface="+mj-lt"/>
              <a:buAutoNum type="arabicPeriod"/>
            </a:pPr>
            <a:r>
              <a:rPr lang="en-US" dirty="0">
                <a:latin typeface="Times New Roman" panose="02020603050405020304" pitchFamily="18" charset="0"/>
                <a:cs typeface="Times New Roman" panose="02020603050405020304" pitchFamily="18" charset="0"/>
              </a:rPr>
              <a:t>Better Security and Safety</a:t>
            </a:r>
          </a:p>
          <a:p>
            <a:pPr algn="just">
              <a:buFont typeface="+mj-lt"/>
              <a:buAutoNum type="arabicPeriod"/>
            </a:pPr>
            <a:r>
              <a:rPr lang="en-US" dirty="0">
                <a:latin typeface="Times New Roman" panose="02020603050405020304" pitchFamily="18" charset="0"/>
                <a:cs typeface="Times New Roman" panose="02020603050405020304" pitchFamily="18" charset="0"/>
              </a:rPr>
              <a:t>Optimized Space Utilization</a:t>
            </a:r>
          </a:p>
          <a:p>
            <a:pPr algn="just">
              <a:buFont typeface="+mj-lt"/>
              <a:buAutoNum type="arabicPeriod"/>
            </a:pPr>
            <a:r>
              <a:rPr lang="en-US" dirty="0">
                <a:latin typeface="Times New Roman" panose="02020603050405020304" pitchFamily="18" charset="0"/>
                <a:cs typeface="Times New Roman" panose="02020603050405020304" pitchFamily="18" charset="0"/>
              </a:rPr>
              <a:t>Improved Supply Chain Visibility</a:t>
            </a:r>
          </a:p>
        </p:txBody>
      </p:sp>
    </p:spTree>
    <p:extLst>
      <p:ext uri="{BB962C8B-B14F-4D97-AF65-F5344CB8AC3E}">
        <p14:creationId xmlns:p14="http://schemas.microsoft.com/office/powerpoint/2010/main" val="2772379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55</TotalTime>
  <Words>1215</Words>
  <Application>Microsoft Office PowerPoint</Application>
  <PresentationFormat>Widescreen</PresentationFormat>
  <Paragraphs>122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Times New Roman</vt:lpstr>
      <vt:lpstr>Wingdings</vt:lpstr>
      <vt:lpstr>Wingdings 3</vt:lpstr>
      <vt:lpstr>Ion Boardroom</vt:lpstr>
      <vt:lpstr>PowerPoint Presentation</vt:lpstr>
      <vt:lpstr>Introduction</vt:lpstr>
      <vt:lpstr>IoT Architecture for Warehouse Management</vt:lpstr>
      <vt:lpstr>IoT Architecture for Warehouse Management</vt:lpstr>
      <vt:lpstr>IoT Architecture for Warehouse Management</vt:lpstr>
      <vt:lpstr>Key Benefits of IoT in Warehouse Management</vt:lpstr>
      <vt:lpstr>Work flow</vt:lpstr>
      <vt:lpstr>Work flow</vt:lpstr>
      <vt:lpstr>Advantages</vt:lpstr>
      <vt:lpstr>Disadvantages </vt:lpstr>
      <vt:lpstr>Future scope</vt:lpstr>
      <vt:lpstr>Future scope</vt:lpstr>
      <vt:lpstr>Future scope </vt:lpstr>
      <vt:lpstr>conclusion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VIRAL PATEL</dc:creator>
  <cp:lastModifiedBy>Darshan Prajapati</cp:lastModifiedBy>
  <cp:revision>2</cp:revision>
  <dcterms:created xsi:type="dcterms:W3CDTF">2025-03-31T15:07:10Z</dcterms:created>
  <dcterms:modified xsi:type="dcterms:W3CDTF">2025-04-03T08:56:35Z</dcterms:modified>
</cp:coreProperties>
</file>