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57" r:id="rId4"/>
    <p:sldId id="258" r:id="rId5"/>
    <p:sldId id="259" r:id="rId6"/>
    <p:sldId id="270" r:id="rId7"/>
    <p:sldId id="261" r:id="rId8"/>
    <p:sldId id="271" r:id="rId9"/>
    <p:sldId id="272" r:id="rId10"/>
    <p:sldId id="273"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4/15/2025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4/15/2025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unesco.org/" TargetMode="External"/><Relationship Id="rId2" Type="http://schemas.openxmlformats.org/officeDocument/2006/relationships/hyperlink" Target="https://moodl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91A1DE-116F-D3FC-B510-D9A1CCBE2064}"/>
              </a:ext>
            </a:extLst>
          </p:cNvPr>
          <p:cNvSpPr>
            <a:spLocks noGrp="1"/>
          </p:cNvSpPr>
          <p:nvPr>
            <p:ph type="subTitle" idx="1"/>
          </p:nvPr>
        </p:nvSpPr>
        <p:spPr>
          <a:xfrm>
            <a:off x="922713" y="2602819"/>
            <a:ext cx="10232967" cy="3482098"/>
          </a:xfrm>
        </p:spPr>
        <p:txBody>
          <a:bodyPr>
            <a:noAutofit/>
          </a:bodyPr>
          <a:lstStyle/>
          <a:p>
            <a:endParaRPr lang="en-IN" sz="1800" b="1" dirty="0">
              <a:latin typeface="Times New Roman" panose="02020603050405020304" pitchFamily="18" charset="0"/>
              <a:cs typeface="Times New Roman" panose="02020603050405020304" pitchFamily="18" charset="0"/>
            </a:endParaRPr>
          </a:p>
          <a:p>
            <a:pPr algn="ctr"/>
            <a:endParaRPr lang="en-IN" sz="1800" b="1" dirty="0">
              <a:solidFill>
                <a:schemeClr val="bg1"/>
              </a:solidFill>
              <a:latin typeface="Times New Roman" panose="02020603050405020304" pitchFamily="18" charset="0"/>
              <a:cs typeface="Times New Roman" panose="02020603050405020304" pitchFamily="18" charset="0"/>
            </a:endParaRPr>
          </a:p>
          <a:p>
            <a:pPr algn="ctr"/>
            <a:r>
              <a:rPr lang="en-IN" sz="1800" b="1" dirty="0">
                <a:solidFill>
                  <a:schemeClr val="bg1"/>
                </a:solidFill>
                <a:latin typeface="Times New Roman" panose="02020603050405020304" pitchFamily="18" charset="0"/>
                <a:cs typeface="Times New Roman" panose="02020603050405020304" pitchFamily="18" charset="0"/>
              </a:rPr>
              <a:t>Prepared By:</a:t>
            </a:r>
          </a:p>
          <a:p>
            <a:pPr algn="ctr"/>
            <a:r>
              <a:rPr lang="en-IN" sz="1800" b="1" dirty="0">
                <a:solidFill>
                  <a:schemeClr val="bg1"/>
                </a:solidFill>
                <a:latin typeface="Times New Roman" panose="02020603050405020304" pitchFamily="18" charset="0"/>
                <a:cs typeface="Times New Roman" panose="02020603050405020304" pitchFamily="18" charset="0"/>
              </a:rPr>
              <a:t>Patel viral-12202080701107</a:t>
            </a:r>
          </a:p>
          <a:p>
            <a:pPr algn="ctr"/>
            <a:r>
              <a:rPr lang="en-IN" sz="1800" b="1" dirty="0">
                <a:solidFill>
                  <a:schemeClr val="bg1"/>
                </a:solidFill>
                <a:latin typeface="Times New Roman" panose="02020603050405020304" pitchFamily="18" charset="0"/>
                <a:cs typeface="Times New Roman" panose="02020603050405020304" pitchFamily="18" charset="0"/>
              </a:rPr>
              <a:t>Patel shiv-12202080701093</a:t>
            </a:r>
          </a:p>
          <a:p>
            <a:pPr algn="ctr"/>
            <a:endParaRPr lang="en-IN" sz="1800" b="1" dirty="0">
              <a:solidFill>
                <a:schemeClr val="bg1"/>
              </a:solidFill>
              <a:latin typeface="Times New Roman" panose="02020603050405020304" pitchFamily="18" charset="0"/>
              <a:cs typeface="Times New Roman" panose="02020603050405020304" pitchFamily="18" charset="0"/>
            </a:endParaRPr>
          </a:p>
          <a:p>
            <a:pPr algn="ctr"/>
            <a:r>
              <a:rPr lang="en-IN" sz="1800" b="1" dirty="0">
                <a:solidFill>
                  <a:schemeClr val="bg1"/>
                </a:solidFill>
                <a:latin typeface="Times New Roman" panose="02020603050405020304" pitchFamily="18" charset="0"/>
                <a:cs typeface="Times New Roman" panose="02020603050405020304" pitchFamily="18" charset="0"/>
              </a:rPr>
              <a:t>GUIDED BY:</a:t>
            </a:r>
          </a:p>
          <a:p>
            <a:pPr algn="ctr"/>
            <a:r>
              <a:rPr lang="en-IN" sz="1800" b="1" dirty="0">
                <a:solidFill>
                  <a:schemeClr val="bg1"/>
                </a:solidFill>
                <a:latin typeface="Times New Roman" panose="02020603050405020304" pitchFamily="18" charset="0"/>
                <a:cs typeface="Times New Roman" panose="02020603050405020304" pitchFamily="18" charset="0"/>
              </a:rPr>
              <a:t>Prof. </a:t>
            </a:r>
            <a:r>
              <a:rPr lang="en-IN" sz="1800" b="1" dirty="0" err="1">
                <a:solidFill>
                  <a:schemeClr val="bg1"/>
                </a:solidFill>
                <a:latin typeface="Times New Roman" panose="02020603050405020304" pitchFamily="18" charset="0"/>
                <a:cs typeface="Times New Roman" panose="02020603050405020304" pitchFamily="18" charset="0"/>
              </a:rPr>
              <a:t>komal</a:t>
            </a:r>
            <a:r>
              <a:rPr lang="en-IN" sz="1800" b="1" dirty="0">
                <a:solidFill>
                  <a:schemeClr val="bg1"/>
                </a:solidFill>
                <a:latin typeface="Times New Roman" panose="02020603050405020304" pitchFamily="18" charset="0"/>
                <a:cs typeface="Times New Roman" panose="02020603050405020304" pitchFamily="18" charset="0"/>
              </a:rPr>
              <a:t> </a:t>
            </a:r>
            <a:r>
              <a:rPr lang="en-IN" sz="1800" b="1" dirty="0" err="1">
                <a:solidFill>
                  <a:schemeClr val="bg1"/>
                </a:solidFill>
                <a:latin typeface="Times New Roman" panose="02020603050405020304" pitchFamily="18" charset="0"/>
                <a:cs typeface="Times New Roman" panose="02020603050405020304" pitchFamily="18" charset="0"/>
              </a:rPr>
              <a:t>yadav</a:t>
            </a:r>
            <a:endParaRPr lang="en-IN" sz="18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59BC5213-8EAC-44E6-9145-CE3F95916BA9}"/>
              </a:ext>
            </a:extLst>
          </p:cNvPr>
          <p:cNvSpPr txBox="1">
            <a:spLocks/>
          </p:cNvSpPr>
          <p:nvPr/>
        </p:nvSpPr>
        <p:spPr>
          <a:xfrm>
            <a:off x="434100" y="573485"/>
            <a:ext cx="10185900" cy="16023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1600" b="1" dirty="0">
                <a:solidFill>
                  <a:srgbClr val="333333"/>
                </a:solidFill>
                <a:latin typeface="Times New Roman" panose="02020603050405020304" pitchFamily="18" charset="0"/>
                <a:cs typeface="Times New Roman" panose="02020603050405020304" pitchFamily="18" charset="0"/>
              </a:rPr>
              <a:t>	     </a:t>
            </a:r>
            <a:r>
              <a:rPr lang="pt-BR" sz="1600" b="1" dirty="0">
                <a:solidFill>
                  <a:srgbClr val="333333"/>
                </a:solidFill>
                <a:latin typeface="Times New Roman" panose="02020603050405020304" pitchFamily="18" charset="0"/>
                <a:cs typeface="Times New Roman" panose="02020603050405020304" pitchFamily="18" charset="0"/>
              </a:rPr>
              <a:t>MA D H UBE N &amp;BH A NUB H A I PA T E L IN S T I T UT E O F TE C H NO LO G</a:t>
            </a:r>
          </a:p>
          <a:p>
            <a:pPr algn="ctr"/>
            <a:r>
              <a:rPr lang="pt-BR" sz="1600" b="1" dirty="0">
                <a:solidFill>
                  <a:srgbClr val="333333"/>
                </a:solidFill>
                <a:latin typeface="Times New Roman" panose="02020603050405020304" pitchFamily="18" charset="0"/>
                <a:cs typeface="Times New Roman" panose="02020603050405020304" pitchFamily="18" charset="0"/>
              </a:rPr>
              <a:t>(A CO N S T I T U E N T C O L L E G E O F C V M UN I V E R S I T Y )</a:t>
            </a:r>
          </a:p>
          <a:p>
            <a:pPr algn="ctr"/>
            <a:r>
              <a:rPr lang="pt-BR" sz="1600" b="1" dirty="0">
                <a:solidFill>
                  <a:srgbClr val="333333"/>
                </a:solidFill>
                <a:latin typeface="Times New Roman" panose="02020603050405020304" pitchFamily="18" charset="0"/>
                <a:cs typeface="Times New Roman" panose="02020603050405020304" pitchFamily="18" charset="0"/>
              </a:rPr>
              <a:t>DE P A RT M ENT O F IN FO RM AT I O N TE CH N O LO G Y</a:t>
            </a:r>
          </a:p>
          <a:p>
            <a:pPr algn="ctr"/>
            <a:r>
              <a:rPr lang="pt-BR" sz="1600" b="1" dirty="0">
                <a:solidFill>
                  <a:srgbClr val="333333"/>
                </a:solidFill>
                <a:latin typeface="Times New Roman" panose="02020603050405020304" pitchFamily="18" charset="0"/>
                <a:cs typeface="Times New Roman" panose="02020603050405020304" pitchFamily="18" charset="0"/>
              </a:rPr>
              <a:t>                                                               202040601 – MINI PROJECT</a:t>
            </a:r>
            <a:r>
              <a:rPr lang="en-US" sz="1600" b="1" dirty="0">
                <a:solidFill>
                  <a:schemeClr val="bg1"/>
                </a:solidFill>
                <a:latin typeface="Times New Roman" panose="02020603050405020304" pitchFamily="18" charset="0"/>
                <a:cs typeface="Times New Roman" panose="02020603050405020304" pitchFamily="18" charset="0"/>
              </a:rPr>
              <a:t>ND BHANUBHAI PATEL INSTITUTE</a:t>
            </a:r>
            <a:br>
              <a:rPr lang="en-US" sz="1600" b="1" dirty="0">
                <a:solidFill>
                  <a:schemeClr val="bg1"/>
                </a:solidFill>
                <a:latin typeface="Times New Roman" panose="02020603050405020304" pitchFamily="18" charset="0"/>
                <a:cs typeface="Times New Roman" panose="02020603050405020304" pitchFamily="18" charset="0"/>
              </a:rPr>
            </a:br>
            <a:r>
              <a:rPr lang="en-US" sz="1600" b="1" dirty="0">
                <a:solidFill>
                  <a:schemeClr val="bg1"/>
                </a:solidFill>
                <a:latin typeface="Times New Roman" panose="02020603050405020304" pitchFamily="18" charset="0"/>
                <a:cs typeface="Times New Roman" panose="02020603050405020304" pitchFamily="18" charset="0"/>
              </a:rPr>
              <a:t>	 OF TECHNOLOGY</a:t>
            </a:r>
            <a:br>
              <a:rPr lang="en-US" sz="1600" b="1" dirty="0">
                <a:solidFill>
                  <a:schemeClr val="bg1"/>
                </a:solidFill>
                <a:latin typeface="Times New Roman" panose="02020603050405020304" pitchFamily="18" charset="0"/>
                <a:cs typeface="Times New Roman" panose="02020603050405020304" pitchFamily="18" charset="0"/>
              </a:rPr>
            </a:br>
            <a:r>
              <a:rPr lang="en-US" sz="1600" b="1" dirty="0">
                <a:solidFill>
                  <a:schemeClr val="bg1"/>
                </a:solidFill>
                <a:latin typeface="Times New Roman" panose="02020603050405020304" pitchFamily="18" charset="0"/>
                <a:cs typeface="Times New Roman" panose="02020603050405020304" pitchFamily="18" charset="0"/>
              </a:rPr>
              <a:t>	    (A constitute college of Charutar Vidya Mandal University)</a:t>
            </a:r>
          </a:p>
        </p:txBody>
      </p:sp>
      <p:pic>
        <p:nvPicPr>
          <p:cNvPr id="4" name="Picture 3">
            <a:extLst>
              <a:ext uri="{FF2B5EF4-FFF2-40B4-BE49-F238E27FC236}">
                <a16:creationId xmlns:a16="http://schemas.microsoft.com/office/drawing/2014/main" id="{47B10016-E0BA-D5D7-2911-995EC1144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617" y="615989"/>
            <a:ext cx="1340499" cy="1340499"/>
          </a:xfrm>
          <a:prstGeom prst="rect">
            <a:avLst/>
          </a:prstGeom>
        </p:spPr>
      </p:pic>
      <p:pic>
        <p:nvPicPr>
          <p:cNvPr id="1026" name="Picture 2" descr="Next Generation Education Application - Edu4GenX | GIPL | Affiliated  Universitites Features what We Offer">
            <a:extLst>
              <a:ext uri="{FF2B5EF4-FFF2-40B4-BE49-F238E27FC236}">
                <a16:creationId xmlns:a16="http://schemas.microsoft.com/office/drawing/2014/main" id="{316DC446-8D1A-9E5F-294E-C6133103F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4498" y="561655"/>
            <a:ext cx="1602364" cy="16023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C7864A5-F8E1-DD47-5454-883AD86410BB}"/>
              </a:ext>
            </a:extLst>
          </p:cNvPr>
          <p:cNvSpPr txBox="1"/>
          <p:nvPr/>
        </p:nvSpPr>
        <p:spPr>
          <a:xfrm>
            <a:off x="1922106" y="2187679"/>
            <a:ext cx="7872434"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Online Study Material Management System </a:t>
            </a:r>
          </a:p>
        </p:txBody>
      </p:sp>
    </p:spTree>
    <p:extLst>
      <p:ext uri="{BB962C8B-B14F-4D97-AF65-F5344CB8AC3E}">
        <p14:creationId xmlns:p14="http://schemas.microsoft.com/office/powerpoint/2010/main" val="642038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8508-C8CE-5E7A-CEAE-750A3448B13B}"/>
              </a:ext>
            </a:extLst>
          </p:cNvPr>
          <p:cNvSpPr>
            <a:spLocks noGrp="1"/>
          </p:cNvSpPr>
          <p:nvPr>
            <p:ph type="title"/>
          </p:nvPr>
        </p:nvSpPr>
        <p:spPr>
          <a:xfrm>
            <a:off x="581192" y="1270000"/>
            <a:ext cx="11029616" cy="910496"/>
          </a:xfrm>
        </p:spPr>
        <p:txBody>
          <a:bodyPr>
            <a:normAutofit fontScale="90000"/>
          </a:bodyPr>
          <a:lstStyle/>
          <a:p>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References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E3821D-DBD0-3B50-E6EF-027D0918481D}"/>
              </a:ext>
            </a:extLst>
          </p:cNvPr>
          <p:cNvSpPr>
            <a:spLocks noGrp="1"/>
          </p:cNvSpPr>
          <p:nvPr>
            <p:ph idx="1"/>
          </p:nvPr>
        </p:nvSpPr>
        <p:spPr>
          <a:xfrm>
            <a:off x="581192" y="2096521"/>
            <a:ext cx="11029615" cy="3678303"/>
          </a:xfrm>
        </p:spPr>
        <p:txBody>
          <a:bodyPr>
            <a:normAutofit/>
          </a:bodyPr>
          <a:lstStyle/>
          <a:p>
            <a:pPr lvl="1">
              <a:buFont typeface="+mj-lt"/>
              <a:buAutoNum type="arabicPeriod"/>
            </a:pPr>
            <a:r>
              <a:rPr lang="en-US" sz="1800" b="1" dirty="0">
                <a:latin typeface="Times New Roman" panose="02020603050405020304" pitchFamily="18" charset="0"/>
                <a:cs typeface="Times New Roman" panose="02020603050405020304" pitchFamily="18" charset="0"/>
              </a:rPr>
              <a:t>Allen, I. E., &amp; Seaman, J. (2020). </a:t>
            </a:r>
            <a:r>
              <a:rPr lang="en-US" sz="1800" dirty="0">
                <a:latin typeface="Times New Roman" panose="02020603050405020304" pitchFamily="18" charset="0"/>
                <a:cs typeface="Times New Roman" panose="02020603050405020304" pitchFamily="18" charset="0"/>
              </a:rPr>
              <a:t>Online Learning and Student Outcomes in Higher Education. Sloan Consortium.</a:t>
            </a:r>
          </a:p>
          <a:p>
            <a:pPr lvl="1">
              <a:buFont typeface="+mj-lt"/>
              <a:buAutoNum type="arabicPeriod"/>
            </a:pPr>
            <a:r>
              <a:rPr lang="en-US" sz="1800" b="1" dirty="0">
                <a:latin typeface="Times New Roman" panose="02020603050405020304" pitchFamily="18" charset="0"/>
                <a:cs typeface="Times New Roman" panose="02020603050405020304" pitchFamily="18" charset="0"/>
              </a:rPr>
              <a:t>Anderson, T. (Ed.). (2008). </a:t>
            </a:r>
            <a:r>
              <a:rPr lang="en-US" sz="1800" dirty="0">
                <a:latin typeface="Times New Roman" panose="02020603050405020304" pitchFamily="18" charset="0"/>
                <a:cs typeface="Times New Roman" panose="02020603050405020304" pitchFamily="18" charset="0"/>
              </a:rPr>
              <a:t>The Theory and Practice of Online Learning (2nd ed.). Athabasca University Press.</a:t>
            </a:r>
          </a:p>
          <a:p>
            <a:pPr lvl="1">
              <a:buFont typeface="+mj-lt"/>
              <a:buAutoNum type="arabicPeriod"/>
            </a:pPr>
            <a:r>
              <a:rPr lang="en-US" sz="1800" b="1" dirty="0">
                <a:latin typeface="Times New Roman" panose="02020603050405020304" pitchFamily="18" charset="0"/>
                <a:cs typeface="Times New Roman" panose="02020603050405020304" pitchFamily="18" charset="0"/>
              </a:rPr>
              <a:t>Moodle. (n.d.). Moodle </a:t>
            </a:r>
            <a:r>
              <a:rPr lang="en-US" sz="1800" dirty="0">
                <a:latin typeface="Times New Roman" panose="02020603050405020304" pitchFamily="18" charset="0"/>
                <a:cs typeface="Times New Roman" panose="02020603050405020304" pitchFamily="18" charset="0"/>
              </a:rPr>
              <a:t>– Open-source Learning Platform. Retrieved from </a:t>
            </a:r>
            <a:r>
              <a:rPr lang="en-US" sz="1800" dirty="0">
                <a:latin typeface="Times New Roman" panose="02020603050405020304" pitchFamily="18" charset="0"/>
                <a:cs typeface="Times New Roman" panose="02020603050405020304" pitchFamily="18" charset="0"/>
                <a:hlinkClick r:id="rId2"/>
              </a:rPr>
              <a:t>https://moodle.org</a:t>
            </a:r>
            <a:endParaRPr lang="en-US" sz="1800" dirty="0">
              <a:latin typeface="Times New Roman" panose="02020603050405020304" pitchFamily="18" charset="0"/>
              <a:cs typeface="Times New Roman" panose="02020603050405020304" pitchFamily="18" charset="0"/>
            </a:endParaRPr>
          </a:p>
          <a:p>
            <a:pPr lvl="1">
              <a:buFont typeface="+mj-lt"/>
              <a:buAutoNum type="arabicPeriod"/>
            </a:pPr>
            <a:r>
              <a:rPr lang="en-US" sz="1800" b="1" dirty="0">
                <a:latin typeface="Times New Roman" panose="02020603050405020304" pitchFamily="18" charset="0"/>
                <a:cs typeface="Times New Roman" panose="02020603050405020304" pitchFamily="18" charset="0"/>
              </a:rPr>
              <a:t>Google Scholar – </a:t>
            </a:r>
            <a:r>
              <a:rPr lang="en-US" sz="1800" dirty="0">
                <a:latin typeface="Times New Roman" panose="02020603050405020304" pitchFamily="18" charset="0"/>
                <a:cs typeface="Times New Roman" panose="02020603050405020304" pitchFamily="18" charset="0"/>
              </a:rPr>
              <a:t>Various articles on digital learning systems and LMS platforms.</a:t>
            </a:r>
          </a:p>
          <a:p>
            <a:pPr lvl="1">
              <a:buFont typeface="+mj-lt"/>
              <a:buAutoNum type="arabicPeriod"/>
            </a:pPr>
            <a:r>
              <a:rPr lang="en-US" sz="1800" b="1" dirty="0">
                <a:latin typeface="Times New Roman" panose="02020603050405020304" pitchFamily="18" charset="0"/>
                <a:cs typeface="Times New Roman" panose="02020603050405020304" pitchFamily="18" charset="0"/>
              </a:rPr>
              <a:t>UNESCO. (2021). </a:t>
            </a:r>
            <a:r>
              <a:rPr lang="en-US" sz="1800" dirty="0">
                <a:latin typeface="Times New Roman" panose="02020603050405020304" pitchFamily="18" charset="0"/>
                <a:cs typeface="Times New Roman" panose="02020603050405020304" pitchFamily="18" charset="0"/>
              </a:rPr>
              <a:t>Education in a post-COVID world: Nine ideas for public action. Retrieved from </a:t>
            </a:r>
            <a:r>
              <a:rPr lang="en-US" sz="1800" dirty="0">
                <a:latin typeface="Times New Roman" panose="02020603050405020304" pitchFamily="18" charset="0"/>
                <a:cs typeface="Times New Roman" panose="02020603050405020304" pitchFamily="18" charset="0"/>
                <a:hlinkClick r:id="rId3"/>
              </a:rPr>
              <a:t>https://en.unesco.org</a:t>
            </a:r>
            <a:endParaRPr lang="en-US" sz="1800" dirty="0">
              <a:latin typeface="Times New Roman" panose="02020603050405020304" pitchFamily="18" charset="0"/>
              <a:cs typeface="Times New Roman" panose="02020603050405020304" pitchFamily="18" charset="0"/>
            </a:endParaRPr>
          </a:p>
          <a:p>
            <a:pPr lvl="1">
              <a:buFont typeface="+mj-lt"/>
              <a:buAutoNum type="arabicPeriod"/>
            </a:pPr>
            <a:r>
              <a:rPr lang="en-US" sz="1800" b="1" dirty="0">
                <a:latin typeface="Times New Roman" panose="02020603050405020304" pitchFamily="18" charset="0"/>
                <a:cs typeface="Times New Roman" panose="02020603050405020304" pitchFamily="18" charset="0"/>
              </a:rPr>
              <a:t>Zoom, Google Classroom, Microsoft Teams – </a:t>
            </a:r>
            <a:r>
              <a:rPr lang="en-US" sz="1800" dirty="0">
                <a:latin typeface="Times New Roman" panose="02020603050405020304" pitchFamily="18" charset="0"/>
                <a:cs typeface="Times New Roman" panose="02020603050405020304" pitchFamily="18" charset="0"/>
              </a:rPr>
              <a:t>Common tools used for online education.</a:t>
            </a:r>
          </a:p>
          <a:p>
            <a:pPr lvl="1">
              <a:buFont typeface="+mj-lt"/>
              <a:buAutoNum type="arabicPeriod"/>
            </a:pPr>
            <a:r>
              <a:rPr lang="en-US" sz="1800" b="1" dirty="0">
                <a:latin typeface="Times New Roman" panose="02020603050405020304" pitchFamily="18" charset="0"/>
                <a:cs typeface="Times New Roman" panose="02020603050405020304" pitchFamily="18" charset="0"/>
              </a:rPr>
              <a:t>Institution-</a:t>
            </a:r>
            <a:r>
              <a:rPr lang="en-US" sz="1800" dirty="0">
                <a:latin typeface="Times New Roman" panose="02020603050405020304" pitchFamily="18" charset="0"/>
                <a:cs typeface="Times New Roman" panose="02020603050405020304" pitchFamily="18" charset="0"/>
              </a:rPr>
              <a:t>specific LMS documentation (if applicable).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7985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94D665-0631-E8C9-96E6-14A721D6274F}"/>
              </a:ext>
            </a:extLst>
          </p:cNvPr>
          <p:cNvSpPr/>
          <p:nvPr/>
        </p:nvSpPr>
        <p:spPr>
          <a:xfrm>
            <a:off x="491613" y="2399071"/>
            <a:ext cx="11169445" cy="23597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600" b="1" dirty="0"/>
              <a:t>THANK  YOU</a:t>
            </a:r>
          </a:p>
        </p:txBody>
      </p:sp>
    </p:spTree>
    <p:extLst>
      <p:ext uri="{BB962C8B-B14F-4D97-AF65-F5344CB8AC3E}">
        <p14:creationId xmlns:p14="http://schemas.microsoft.com/office/powerpoint/2010/main" val="1733998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3810-77CF-225E-0FE5-0FD83D66007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outline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A2302B-1CC5-9D22-F843-0165A3CDE135}"/>
              </a:ext>
            </a:extLst>
          </p:cNvPr>
          <p:cNvSpPr>
            <a:spLocks noGrp="1"/>
          </p:cNvSpPr>
          <p:nvPr>
            <p:ph idx="1"/>
          </p:nvPr>
        </p:nvSpPr>
        <p:spPr>
          <a:xfrm>
            <a:off x="581193" y="2161834"/>
            <a:ext cx="11029615" cy="3678303"/>
          </a:xfrm>
        </p:spPr>
        <p:txBody>
          <a:bodyPr>
            <a:normAutofit/>
          </a:bodyPr>
          <a:lstStyle/>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Objective</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Introduction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Literature Review</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Method / Algorithm</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Implementation</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Results</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Conclusion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20115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01D6-8192-DB6C-3FB5-514D7BA8EBBF}"/>
              </a:ext>
            </a:extLst>
          </p:cNvPr>
          <p:cNvSpPr>
            <a:spLocks noGrp="1"/>
          </p:cNvSpPr>
          <p:nvPr>
            <p:ph type="title"/>
          </p:nvPr>
        </p:nvSpPr>
        <p:spPr>
          <a:xfrm>
            <a:off x="581191" y="692826"/>
            <a:ext cx="11029616" cy="1013800"/>
          </a:xfrm>
        </p:spPr>
        <p:txBody>
          <a:bodyPr/>
          <a:lstStyle/>
          <a:p>
            <a:r>
              <a:rPr lang="en-IN"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AFAFB38C-DCC0-77F0-40E2-7663D68B596F}"/>
              </a:ext>
            </a:extLst>
          </p:cNvPr>
          <p:cNvSpPr>
            <a:spLocks noGrp="1"/>
          </p:cNvSpPr>
          <p:nvPr>
            <p:ph idx="1"/>
          </p:nvPr>
        </p:nvSpPr>
        <p:spPr>
          <a:xfrm>
            <a:off x="581192" y="4077878"/>
            <a:ext cx="11029615" cy="924233"/>
          </a:xfrm>
        </p:spPr>
        <p:txBody>
          <a:bodyPr>
            <a:noAutofit/>
          </a:bodyPr>
          <a:lstStyle/>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Centralized Resource Management : </a:t>
            </a:r>
            <a:r>
              <a:rPr lang="en-US" dirty="0">
                <a:latin typeface="Times New Roman" panose="02020603050405020304" pitchFamily="18" charset="0"/>
                <a:cs typeface="Times New Roman" panose="02020603050405020304" pitchFamily="18" charset="0"/>
              </a:rPr>
              <a:t>Provide a single platform for storing, organizing, and accessing study materials.</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Improved Accessibility : </a:t>
            </a:r>
            <a:r>
              <a:rPr lang="en-US" dirty="0">
                <a:latin typeface="Times New Roman" panose="02020603050405020304" pitchFamily="18" charset="0"/>
                <a:cs typeface="Times New Roman" panose="02020603050405020304" pitchFamily="18" charset="0"/>
              </a:rPr>
              <a:t>Enable students and faculty to access study materials anytime, anywhere.</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Efficient Material Distribution :</a:t>
            </a:r>
            <a:r>
              <a:rPr lang="en-US" dirty="0">
                <a:latin typeface="Times New Roman" panose="02020603050405020304" pitchFamily="18" charset="0"/>
                <a:cs typeface="Times New Roman" panose="02020603050405020304" pitchFamily="18" charset="0"/>
              </a:rPr>
              <a:t> Allow faculty to easily upload and manage course-related documents.</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User-Friendly Interface : </a:t>
            </a:r>
            <a:r>
              <a:rPr lang="en-US" dirty="0">
                <a:latin typeface="Times New Roman" panose="02020603050405020304" pitchFamily="18" charset="0"/>
                <a:cs typeface="Times New Roman" panose="02020603050405020304" pitchFamily="18" charset="0"/>
              </a:rPr>
              <a:t>Ensure simple navigation and usage for all user roles.</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Time and Cost Efficiency : </a:t>
            </a:r>
            <a:r>
              <a:rPr lang="en-US" dirty="0">
                <a:latin typeface="Times New Roman" panose="02020603050405020304" pitchFamily="18" charset="0"/>
                <a:cs typeface="Times New Roman" panose="02020603050405020304" pitchFamily="18" charset="0"/>
              </a:rPr>
              <a:t>Reduce dependency on printed material and manual distribution.</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Secure Access Control : </a:t>
            </a:r>
            <a:r>
              <a:rPr lang="en-US" dirty="0">
                <a:latin typeface="Times New Roman" panose="02020603050405020304" pitchFamily="18" charset="0"/>
                <a:cs typeface="Times New Roman" panose="02020603050405020304" pitchFamily="18" charset="0"/>
              </a:rPr>
              <a:t>Protect study materials with role-based access and authentication.</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Version Control and Updates :</a:t>
            </a:r>
            <a:r>
              <a:rPr lang="en-US" dirty="0">
                <a:latin typeface="Times New Roman" panose="02020603050405020304" pitchFamily="18" charset="0"/>
                <a:cs typeface="Times New Roman" panose="02020603050405020304" pitchFamily="18" charset="0"/>
              </a:rPr>
              <a:t> Ensure students always access the latest versions of study materials.</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Support for Multiple Formats :</a:t>
            </a:r>
            <a:r>
              <a:rPr lang="en-US" dirty="0">
                <a:latin typeface="Times New Roman" panose="02020603050405020304" pitchFamily="18" charset="0"/>
                <a:cs typeface="Times New Roman" panose="02020603050405020304" pitchFamily="18" charset="0"/>
              </a:rPr>
              <a:t> Allow upload and access of materials in various formats (PDF, DOC, PPT, videos,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01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357A-4428-F950-758C-7329BB3FB42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418BE48-9285-F217-CA0A-A5794A92AD09}"/>
              </a:ext>
            </a:extLst>
          </p:cNvPr>
          <p:cNvSpPr>
            <a:spLocks noGrp="1"/>
          </p:cNvSpPr>
          <p:nvPr>
            <p:ph idx="1"/>
          </p:nvPr>
        </p:nvSpPr>
        <p:spPr>
          <a:xfrm>
            <a:off x="403124" y="2153264"/>
            <a:ext cx="11207684" cy="4434349"/>
          </a:xfrm>
        </p:spPr>
        <p:txBody>
          <a:bodyPr>
            <a:no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Study Material Management System (SMMS) is a digital platform designed to streamline the distribution, organization, and access of academic materials.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serves as a centralized repository for course-related documents such as lecture notes, assignments, tutorials, presentations, and reference materials.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system is designed to enhance learning efficiency, reduce manual workload, and ensure that both students and faculty have real-time access to updated content.</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supports remote learning environments and encourages paperless education by enabling online material sharing.</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SMMS can be implemented in schools, colleges, universities, and online learning platforms to promote effective academic resource management.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28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028C-F3AA-4D0B-CFD2-63CAAC97430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Review</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FC4370-F5B6-6954-F35F-F7AFAD76B5F5}"/>
              </a:ext>
            </a:extLst>
          </p:cNvPr>
          <p:cNvSpPr>
            <a:spLocks noGrp="1"/>
          </p:cNvSpPr>
          <p:nvPr>
            <p:ph idx="1"/>
          </p:nvPr>
        </p:nvSpPr>
        <p:spPr>
          <a:xfrm>
            <a:off x="391886" y="1931437"/>
            <a:ext cx="11218922" cy="5187819"/>
          </a:xfrm>
        </p:spPr>
        <p:txBody>
          <a:bodyPr>
            <a:noAutofit/>
          </a:bodyPr>
          <a:lstStyle/>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Existing Systems : </a:t>
            </a:r>
            <a:r>
              <a:rPr lang="en-US" dirty="0">
                <a:latin typeface="Times New Roman" panose="02020603050405020304" pitchFamily="18" charset="0"/>
                <a:cs typeface="Times New Roman" panose="02020603050405020304" pitchFamily="18" charset="0"/>
              </a:rPr>
              <a:t>Various academic institutions have adopted Learning Management Systems (LMS) like Moodle, Blackboard, and Google Classroom. These platforms support sharing materials but often lack customization for specific institutional needs.</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Research Findings : </a:t>
            </a:r>
            <a:r>
              <a:rPr lang="en-US" dirty="0">
                <a:latin typeface="Times New Roman" panose="02020603050405020304" pitchFamily="18" charset="0"/>
                <a:cs typeface="Times New Roman" panose="02020603050405020304" pitchFamily="18" charset="0"/>
              </a:rPr>
              <a:t>Studies show that centralized systems for material sharing increase student engagement, reduce information gaps, and save time for faculty and administration (Singh et al., 2021).</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Technological Evolution : </a:t>
            </a:r>
            <a:r>
              <a:rPr lang="en-US" dirty="0">
                <a:latin typeface="Times New Roman" panose="02020603050405020304" pitchFamily="18" charset="0"/>
                <a:cs typeface="Times New Roman" panose="02020603050405020304" pitchFamily="18" charset="0"/>
              </a:rPr>
              <a:t>With advancements in cloud computing and mobile access, digital systems have become more efficient, scalable, and secure.</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Gaps Identified : </a:t>
            </a:r>
          </a:p>
          <a:p>
            <a:pPr marL="879750" lvl="2"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Lack of offline accessibility in some systems</a:t>
            </a:r>
          </a:p>
          <a:p>
            <a:pPr marL="879750" lvl="2"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Limited support for real-time updates</a:t>
            </a:r>
          </a:p>
          <a:p>
            <a:pPr marL="879750" lvl="2"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Complex user interfaces in some existing tools</a:t>
            </a:r>
          </a:p>
          <a:p>
            <a:pPr>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Motivation for Study : </a:t>
            </a:r>
            <a:r>
              <a:rPr lang="en-US" dirty="0">
                <a:latin typeface="Times New Roman" panose="02020603050405020304" pitchFamily="18" charset="0"/>
                <a:cs typeface="Times New Roman" panose="02020603050405020304" pitchFamily="18" charset="0"/>
              </a:rPr>
              <a:t>These gaps highlight the need for a more customized, user-friendly, and efficient Study Material Management System tailored to institutional requirements.</a:t>
            </a: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26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F9BF-AF69-5177-BFB6-8070832F0A3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Method / Algorithm</a:t>
            </a:r>
          </a:p>
        </p:txBody>
      </p:sp>
      <p:sp>
        <p:nvSpPr>
          <p:cNvPr id="3" name="Content Placeholder 2">
            <a:extLst>
              <a:ext uri="{FF2B5EF4-FFF2-40B4-BE49-F238E27FC236}">
                <a16:creationId xmlns:a16="http://schemas.microsoft.com/office/drawing/2014/main" id="{8FD46D2D-8F7D-FDCA-1C6B-F383C72F8C3B}"/>
              </a:ext>
            </a:extLst>
          </p:cNvPr>
          <p:cNvSpPr>
            <a:spLocks noGrp="1"/>
          </p:cNvSpPr>
          <p:nvPr>
            <p:ph sz="half" idx="1"/>
          </p:nvPr>
        </p:nvSpPr>
        <p:spPr/>
        <p:txBody>
          <a:bodyPr>
            <a:noAutofit/>
          </a:bodyPr>
          <a:lstStyle/>
          <a:p>
            <a:pPr marL="342900" indent="-342900">
              <a:buFont typeface="+mj-lt"/>
              <a:buAutoNum type="arabicPeriod"/>
            </a:pPr>
            <a:r>
              <a:rPr lang="en-IN" sz="1400" b="1" dirty="0">
                <a:latin typeface="Times New Roman" panose="02020603050405020304" pitchFamily="18" charset="0"/>
                <a:cs typeface="Times New Roman" panose="02020603050405020304" pitchFamily="18" charset="0"/>
              </a:rPr>
              <a:t>User Authentication Algorithm</a:t>
            </a:r>
          </a:p>
          <a:p>
            <a:pPr lvl="1">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Input: Username and password</a:t>
            </a:r>
          </a:p>
          <a:p>
            <a:pPr lvl="1">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Process:</a:t>
            </a:r>
          </a:p>
          <a:p>
            <a:pPr lvl="2">
              <a:buFont typeface="Courier New" panose="02070309020205020404" pitchFamily="49" charset="0"/>
              <a:buChar char="o"/>
            </a:pPr>
            <a:r>
              <a:rPr lang="en-IN" sz="1200" dirty="0">
                <a:latin typeface="Times New Roman" panose="02020603050405020304" pitchFamily="18" charset="0"/>
                <a:cs typeface="Times New Roman" panose="02020603050405020304" pitchFamily="18" charset="0"/>
              </a:rPr>
              <a:t>Check credentials from database</a:t>
            </a:r>
          </a:p>
          <a:p>
            <a:pPr lvl="2">
              <a:buFont typeface="Courier New" panose="02070309020205020404" pitchFamily="49" charset="0"/>
              <a:buChar char="o"/>
            </a:pPr>
            <a:r>
              <a:rPr lang="en-IN" sz="1200" dirty="0">
                <a:latin typeface="Times New Roman" panose="02020603050405020304" pitchFamily="18" charset="0"/>
                <a:cs typeface="Times New Roman" panose="02020603050405020304" pitchFamily="18" charset="0"/>
              </a:rPr>
              <a:t>Determine role (Admin, Faculty, Student)</a:t>
            </a:r>
          </a:p>
          <a:p>
            <a:pPr lvl="1">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Output: Login success or failure, redirect to dashboard</a:t>
            </a:r>
          </a:p>
          <a:p>
            <a:pPr marL="342900" indent="-342900">
              <a:buFont typeface="+mj-lt"/>
              <a:buAutoNum type="arabicPeriod"/>
            </a:pPr>
            <a:r>
              <a:rPr lang="en-IN" sz="1400" b="1" dirty="0">
                <a:latin typeface="Times New Roman" panose="02020603050405020304" pitchFamily="18" charset="0"/>
                <a:cs typeface="Times New Roman" panose="02020603050405020304" pitchFamily="18" charset="0"/>
              </a:rPr>
              <a:t>Study Material Upload (Faculty/Admin)</a:t>
            </a:r>
          </a:p>
          <a:p>
            <a:pPr lvl="1">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Input: File, title, course info</a:t>
            </a:r>
          </a:p>
          <a:p>
            <a:pPr lvl="1">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Process:</a:t>
            </a:r>
          </a:p>
          <a:p>
            <a:pPr lvl="2">
              <a:buFont typeface="Courier New" panose="02070309020205020404" pitchFamily="49" charset="0"/>
              <a:buChar char="o"/>
            </a:pPr>
            <a:r>
              <a:rPr lang="en-IN" sz="1200" dirty="0">
                <a:latin typeface="Times New Roman" panose="02020603050405020304" pitchFamily="18" charset="0"/>
                <a:cs typeface="Times New Roman" panose="02020603050405020304" pitchFamily="18" charset="0"/>
              </a:rPr>
              <a:t>Validate file type and size</a:t>
            </a:r>
          </a:p>
          <a:p>
            <a:pPr lvl="2">
              <a:buFont typeface="Courier New" panose="02070309020205020404" pitchFamily="49" charset="0"/>
              <a:buChar char="o"/>
            </a:pPr>
            <a:r>
              <a:rPr lang="en-IN" sz="1200" dirty="0">
                <a:latin typeface="Times New Roman" panose="02020603050405020304" pitchFamily="18" charset="0"/>
                <a:cs typeface="Times New Roman" panose="02020603050405020304" pitchFamily="18" charset="0"/>
              </a:rPr>
              <a:t>Save file to server/cloud</a:t>
            </a:r>
          </a:p>
          <a:p>
            <a:pPr lvl="2">
              <a:buFont typeface="Courier New" panose="02070309020205020404" pitchFamily="49" charset="0"/>
              <a:buChar char="o"/>
            </a:pPr>
            <a:r>
              <a:rPr lang="en-IN" sz="1200" dirty="0">
                <a:latin typeface="Times New Roman" panose="02020603050405020304" pitchFamily="18" charset="0"/>
                <a:cs typeface="Times New Roman" panose="02020603050405020304" pitchFamily="18" charset="0"/>
              </a:rPr>
              <a:t>Record metadata in database</a:t>
            </a:r>
          </a:p>
          <a:p>
            <a:pPr lvl="1">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Output: Upload confirmation message</a:t>
            </a:r>
          </a:p>
        </p:txBody>
      </p:sp>
      <p:sp>
        <p:nvSpPr>
          <p:cNvPr id="5" name="Content Placeholder 4">
            <a:extLst>
              <a:ext uri="{FF2B5EF4-FFF2-40B4-BE49-F238E27FC236}">
                <a16:creationId xmlns:a16="http://schemas.microsoft.com/office/drawing/2014/main" id="{3A92ABBE-E70C-C759-F81A-34DD1E379319}"/>
              </a:ext>
            </a:extLst>
          </p:cNvPr>
          <p:cNvSpPr>
            <a:spLocks noGrp="1"/>
          </p:cNvSpPr>
          <p:nvPr>
            <p:ph sz="half" idx="2"/>
          </p:nvPr>
        </p:nvSpPr>
        <p:spPr>
          <a:xfrm>
            <a:off x="6003583" y="1968761"/>
            <a:ext cx="5422392" cy="4655975"/>
          </a:xfrm>
        </p:spPr>
        <p:txBody>
          <a:bodyPr>
            <a:normAutofit fontScale="85000" lnSpcReduction="20000"/>
          </a:bodyPr>
          <a:lstStyle/>
          <a:p>
            <a:pPr marL="0" indent="0">
              <a:buNone/>
            </a:pPr>
            <a:r>
              <a:rPr lang="en-IN" sz="1900" dirty="0">
                <a:solidFill>
                  <a:schemeClr val="accent1">
                    <a:lumMod val="75000"/>
                    <a:lumOff val="25000"/>
                  </a:schemeClr>
                </a:solidFill>
                <a:latin typeface="Times New Roman" panose="02020603050405020304" pitchFamily="18" charset="0"/>
                <a:cs typeface="Times New Roman" panose="02020603050405020304" pitchFamily="18" charset="0"/>
              </a:rPr>
              <a:t>3</a:t>
            </a:r>
            <a:r>
              <a:rPr lang="en-IN" sz="1700" dirty="0">
                <a:latin typeface="Times New Roman" panose="02020603050405020304" pitchFamily="18" charset="0"/>
                <a:cs typeface="Times New Roman" panose="02020603050405020304" pitchFamily="18" charset="0"/>
              </a:rPr>
              <a:t>. </a:t>
            </a:r>
            <a:r>
              <a:rPr lang="en-IN" sz="1700" b="1" dirty="0">
                <a:latin typeface="Times New Roman" panose="02020603050405020304" pitchFamily="18" charset="0"/>
                <a:cs typeface="Times New Roman" panose="02020603050405020304" pitchFamily="18" charset="0"/>
              </a:rPr>
              <a:t>Material Access (Student)</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Input: Course or subject selection</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Process:</a:t>
            </a:r>
          </a:p>
          <a:p>
            <a:pPr marL="879750" lvl="2"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Query database</a:t>
            </a:r>
          </a:p>
          <a:p>
            <a:pPr marL="879750" lvl="2"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Retrieve and display relevant files</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Output: List of downloadable/viewable study material</a:t>
            </a:r>
          </a:p>
          <a:p>
            <a:pPr marL="0" indent="0">
              <a:buNone/>
            </a:pPr>
            <a:r>
              <a:rPr lang="en-IN" sz="1800" dirty="0">
                <a:solidFill>
                  <a:schemeClr val="accent1">
                    <a:lumMod val="75000"/>
                    <a:lumOff val="25000"/>
                  </a:schemeClr>
                </a:solidFill>
                <a:latin typeface="Times New Roman" panose="02020603050405020304" pitchFamily="18" charset="0"/>
                <a:cs typeface="Times New Roman" panose="02020603050405020304" pitchFamily="18" charset="0"/>
              </a:rPr>
              <a:t>4.</a:t>
            </a:r>
            <a:r>
              <a:rPr lang="en-IN" sz="1800" dirty="0">
                <a:latin typeface="Times New Roman" panose="02020603050405020304" pitchFamily="18" charset="0"/>
                <a:cs typeface="Times New Roman" panose="02020603050405020304" pitchFamily="18" charset="0"/>
              </a:rPr>
              <a:t> </a:t>
            </a:r>
            <a:r>
              <a:rPr lang="en-IN" sz="1700" b="1" dirty="0">
                <a:latin typeface="Times New Roman" panose="02020603050405020304" pitchFamily="18" charset="0"/>
                <a:cs typeface="Times New Roman" panose="02020603050405020304" pitchFamily="18" charset="0"/>
              </a:rPr>
              <a:t>Search Algorithm</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Input: Search keyword (e.g., subject, topic)</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Process:</a:t>
            </a:r>
          </a:p>
          <a:p>
            <a:pPr lvl="2">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Filter files using keyword match in title/tags</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Output: Matching study materials list</a:t>
            </a:r>
          </a:p>
          <a:p>
            <a:pPr marL="0" indent="0">
              <a:buNone/>
            </a:pPr>
            <a:r>
              <a:rPr lang="en-IN" sz="1700" dirty="0">
                <a:solidFill>
                  <a:schemeClr val="accent1">
                    <a:lumMod val="75000"/>
                    <a:lumOff val="25000"/>
                  </a:schemeClr>
                </a:solidFill>
                <a:latin typeface="Times New Roman" panose="02020603050405020304" pitchFamily="18" charset="0"/>
                <a:cs typeface="Times New Roman" panose="02020603050405020304" pitchFamily="18" charset="0"/>
              </a:rPr>
              <a:t> </a:t>
            </a:r>
            <a:r>
              <a:rPr lang="en-IN" dirty="0">
                <a:solidFill>
                  <a:schemeClr val="accent1">
                    <a:lumMod val="75000"/>
                    <a:lumOff val="25000"/>
                  </a:schemeClr>
                </a:solidFill>
                <a:latin typeface="Times New Roman" panose="02020603050405020304" pitchFamily="18" charset="0"/>
                <a:cs typeface="Times New Roman" panose="02020603050405020304" pitchFamily="18" charset="0"/>
              </a:rPr>
              <a:t>5</a:t>
            </a:r>
            <a:r>
              <a:rPr lang="en-IN" sz="1600" b="1" dirty="0">
                <a:solidFill>
                  <a:schemeClr val="accent1">
                    <a:lumMod val="75000"/>
                    <a:lumOff val="25000"/>
                  </a:schemeClr>
                </a:solidFill>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Role-Based Access Control (RBAC)</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Admin: Manage users and materials</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Faculty: Upload/edit course materials</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Students: View/download only</a:t>
            </a:r>
          </a:p>
          <a:p>
            <a:endParaRPr lang="en-IN" dirty="0"/>
          </a:p>
        </p:txBody>
      </p:sp>
    </p:spTree>
    <p:extLst>
      <p:ext uri="{BB962C8B-B14F-4D97-AF65-F5344CB8AC3E}">
        <p14:creationId xmlns:p14="http://schemas.microsoft.com/office/powerpoint/2010/main" val="486200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CC69-E894-358D-0F14-B184177DABD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C0DFB0F8-82F7-FBB2-40A3-31BE4BB86919}"/>
              </a:ext>
            </a:extLst>
          </p:cNvPr>
          <p:cNvSpPr>
            <a:spLocks noGrp="1"/>
          </p:cNvSpPr>
          <p:nvPr>
            <p:ph idx="1"/>
          </p:nvPr>
        </p:nvSpPr>
        <p:spPr>
          <a:xfrm>
            <a:off x="581192" y="1828800"/>
            <a:ext cx="11029615" cy="4786604"/>
          </a:xfrm>
        </p:spPr>
        <p:txBody>
          <a:bodyPr>
            <a:normAutofit/>
          </a:bodyPr>
          <a:lstStyle/>
          <a:p>
            <a:r>
              <a:rPr lang="en-IN" b="1" dirty="0">
                <a:latin typeface="Times New Roman" panose="02020603050405020304" pitchFamily="18" charset="0"/>
                <a:cs typeface="Times New Roman" panose="02020603050405020304" pitchFamily="18" charset="0"/>
              </a:rPr>
              <a:t>Technology Stack</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Frontend : HTML, CSS</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Backend: PHP</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Database: MySQL </a:t>
            </a:r>
          </a:p>
          <a:p>
            <a:pPr lvl="1">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Storage: Cloud storage integration (e.g., Google Drive, AWS S3)</a:t>
            </a: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Development Phases</a:t>
            </a:r>
          </a:p>
          <a:p>
            <a:pPr marL="666900" lvl="1" indent="-342900">
              <a:buFont typeface="+mj-lt"/>
              <a:buAutoNum type="alphaLcParenR"/>
            </a:pPr>
            <a:r>
              <a:rPr lang="en-IN" dirty="0">
                <a:latin typeface="Times New Roman" panose="02020603050405020304" pitchFamily="18" charset="0"/>
                <a:cs typeface="Times New Roman" panose="02020603050405020304" pitchFamily="18" charset="0"/>
              </a:rPr>
              <a:t>Requirement Gathering</a:t>
            </a:r>
          </a:p>
          <a:p>
            <a:pPr marL="666900" lvl="1" indent="-342900">
              <a:buFont typeface="+mj-lt"/>
              <a:buAutoNum type="alphaLcParenR"/>
            </a:pPr>
            <a:r>
              <a:rPr lang="en-IN" dirty="0">
                <a:latin typeface="Times New Roman" panose="02020603050405020304" pitchFamily="18" charset="0"/>
                <a:cs typeface="Times New Roman" panose="02020603050405020304" pitchFamily="18" charset="0"/>
              </a:rPr>
              <a:t>System Design </a:t>
            </a:r>
          </a:p>
          <a:p>
            <a:pPr marL="666900" lvl="1" indent="-342900">
              <a:buFont typeface="+mj-lt"/>
              <a:buAutoNum type="alphaLcParenR"/>
            </a:pPr>
            <a:r>
              <a:rPr lang="en-IN" dirty="0">
                <a:latin typeface="Times New Roman" panose="02020603050405020304" pitchFamily="18" charset="0"/>
                <a:cs typeface="Times New Roman" panose="02020603050405020304" pitchFamily="18" charset="0"/>
              </a:rPr>
              <a:t>Backend &amp; Database Setup</a:t>
            </a:r>
          </a:p>
          <a:p>
            <a:pPr marL="666900" lvl="1" indent="-342900">
              <a:buFont typeface="+mj-lt"/>
              <a:buAutoNum type="alphaLcParenR"/>
            </a:pPr>
            <a:r>
              <a:rPr lang="en-IN" dirty="0">
                <a:latin typeface="Times New Roman" panose="02020603050405020304" pitchFamily="18" charset="0"/>
                <a:cs typeface="Times New Roman" panose="02020603050405020304" pitchFamily="18" charset="0"/>
              </a:rPr>
              <a:t>Frontend Development</a:t>
            </a:r>
          </a:p>
          <a:p>
            <a:pPr marL="666900" lvl="1" indent="-342900">
              <a:buFont typeface="+mj-lt"/>
              <a:buAutoNum type="alphaLcParenR"/>
            </a:pPr>
            <a:r>
              <a:rPr lang="en-IN" dirty="0">
                <a:latin typeface="Times New Roman" panose="02020603050405020304" pitchFamily="18" charset="0"/>
                <a:cs typeface="Times New Roman" panose="02020603050405020304" pitchFamily="18" charset="0"/>
              </a:rPr>
              <a:t>Integration &amp; Testing</a:t>
            </a:r>
          </a:p>
          <a:p>
            <a:pPr marL="666900" lvl="1" indent="-342900">
              <a:buFont typeface="+mj-lt"/>
              <a:buAutoNum type="alphaLcParenR"/>
            </a:pPr>
            <a:r>
              <a:rPr lang="en-IN" dirty="0">
                <a:latin typeface="Times New Roman" panose="02020603050405020304" pitchFamily="18" charset="0"/>
                <a:cs typeface="Times New Roman" panose="02020603050405020304" pitchFamily="18" charset="0"/>
              </a:rPr>
              <a:t>Deployment &amp; Maintenance</a:t>
            </a:r>
          </a:p>
        </p:txBody>
      </p:sp>
    </p:spTree>
    <p:extLst>
      <p:ext uri="{BB962C8B-B14F-4D97-AF65-F5344CB8AC3E}">
        <p14:creationId xmlns:p14="http://schemas.microsoft.com/office/powerpoint/2010/main" val="395416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153A-393C-F7A2-6703-E041D19F014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BDE6B893-22C9-4D0E-3B49-C449EBC23FC6}"/>
              </a:ext>
            </a:extLst>
          </p:cNvPr>
          <p:cNvSpPr>
            <a:spLocks noGrp="1"/>
          </p:cNvSpPr>
          <p:nvPr>
            <p:ph idx="1"/>
          </p:nvPr>
        </p:nvSpPr>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 Enhanced Accessibility :</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Students can access study materials anytime, anywhere, improving learning flexibility.</a:t>
            </a:r>
          </a:p>
          <a:p>
            <a:r>
              <a:rPr lang="en-IN" dirty="0">
                <a:latin typeface="Times New Roman" panose="02020603050405020304" pitchFamily="18" charset="0"/>
                <a:cs typeface="Times New Roman" panose="02020603050405020304" pitchFamily="18" charset="0"/>
              </a:rPr>
              <a:t>Efficient Material Management :</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Faculty members can easily upload, update, and organize course materials, streamlining the distribution process.</a:t>
            </a:r>
          </a:p>
          <a:p>
            <a:r>
              <a:rPr lang="en-IN" dirty="0">
                <a:latin typeface="Times New Roman" panose="02020603050405020304" pitchFamily="18" charset="0"/>
                <a:cs typeface="Times New Roman" panose="02020603050405020304" pitchFamily="18" charset="0"/>
              </a:rPr>
              <a:t> Centralized Repository :</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 study materials, including lectures notes, assignments, and previous exam papers, are stored in one centralized system, reducing the time spent searching for resources.</a:t>
            </a:r>
          </a:p>
          <a:p>
            <a:r>
              <a:rPr lang="en-IN" dirty="0">
                <a:latin typeface="Times New Roman" panose="02020603050405020304" pitchFamily="18" charset="0"/>
                <a:cs typeface="Times New Roman" panose="02020603050405020304" pitchFamily="18" charset="0"/>
              </a:rPr>
              <a:t>User-Friendly Interface :</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system’s intuitive design ensures that users can navigate and utilize features without extensive trending.</a:t>
            </a:r>
          </a:p>
          <a:p>
            <a:r>
              <a:rPr lang="en-IN" dirty="0">
                <a:latin typeface="Times New Roman" panose="02020603050405020304" pitchFamily="18" charset="0"/>
                <a:cs typeface="Times New Roman" panose="02020603050405020304" pitchFamily="18" charset="0"/>
              </a:rPr>
              <a:t>Positive User Feedback :</a:t>
            </a:r>
          </a:p>
          <a:p>
            <a:pPr lvl="1">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Initial user testing indicates high satisfaction rates among students and faculty, citing improved organization and accessibility of study materials.</a:t>
            </a:r>
          </a:p>
        </p:txBody>
      </p:sp>
    </p:spTree>
    <p:extLst>
      <p:ext uri="{BB962C8B-B14F-4D97-AF65-F5344CB8AC3E}">
        <p14:creationId xmlns:p14="http://schemas.microsoft.com/office/powerpoint/2010/main" val="3465450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0DA4-F049-352F-2784-E1FC510C6AA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D89CC4-B3CD-72F2-6229-329EFAB0B0B9}"/>
              </a:ext>
            </a:extLst>
          </p:cNvPr>
          <p:cNvSpPr>
            <a:spLocks noGrp="1"/>
          </p:cNvSpPr>
          <p:nvPr>
            <p:ph idx="1"/>
          </p:nvPr>
        </p:nvSpPr>
        <p:spPr>
          <a:xfrm>
            <a:off x="461657" y="2802169"/>
            <a:ext cx="11268686" cy="2620864"/>
          </a:xfrm>
        </p:spPr>
        <p:txBody>
          <a:bodyPr>
            <a:noAutofit/>
          </a:bodyPr>
          <a:lstStyle/>
          <a:p>
            <a:r>
              <a:rPr lang="en-US" sz="1600" dirty="0">
                <a:latin typeface="Times New Roman" panose="02020603050405020304" pitchFamily="18" charset="0"/>
                <a:cs typeface="Times New Roman" panose="02020603050405020304" pitchFamily="18" charset="0"/>
              </a:rPr>
              <a:t>To sum up, the Online Study Material and Management System plays a crucial role in transforming the educational experience for both students and educators. It provides a centralized platform where learning materials can be uploaded, accessed, and managed efficiently. This system helps reduce dependency on physical resources, supports continuous learning beyond the classroom, and ensures that all students have equal access to quality content at their convenience.</a:t>
            </a:r>
          </a:p>
          <a:p>
            <a:r>
              <a:rPr lang="en-US" sz="1600" dirty="0">
                <a:latin typeface="Times New Roman" panose="02020603050405020304" pitchFamily="18" charset="0"/>
                <a:cs typeface="Times New Roman" panose="02020603050405020304" pitchFamily="18" charset="0"/>
              </a:rPr>
              <a:t>Moreover, the system promotes better communication, timely updates, organized scheduling, and real-time tracking of progress. It encourages a more interactive and engaging learning process, empowering students to take responsibility for their own education while giving teachers the tools they need to manage coursework more effectively.</a:t>
            </a:r>
          </a:p>
          <a:p>
            <a:r>
              <a:rPr lang="en-US" sz="1600" dirty="0">
                <a:latin typeface="Times New Roman" panose="02020603050405020304" pitchFamily="18" charset="0"/>
                <a:cs typeface="Times New Roman" panose="02020603050405020304" pitchFamily="18" charset="0"/>
              </a:rPr>
              <a:t>As education continues to shift towards digital environments, such a system is not just a helpful addition—it’s becoming a necessity. By embracing this technology, institutions can improve the quality of education, increase student performance, and stay ahead in the modern academic landscape</a:t>
            </a:r>
            <a:r>
              <a:rPr lang="en-US"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6146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2828</TotalTime>
  <Words>1191</Words>
  <Application>Microsoft Office PowerPoint</Application>
  <PresentationFormat>Widescreen</PresentationFormat>
  <Paragraphs>112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Courier New</vt:lpstr>
      <vt:lpstr>Gill Sans MT</vt:lpstr>
      <vt:lpstr>Times New Roman</vt:lpstr>
      <vt:lpstr>Wingdings</vt:lpstr>
      <vt:lpstr>Wingdings 2</vt:lpstr>
      <vt:lpstr>Dividend</vt:lpstr>
      <vt:lpstr>PowerPoint Presentation</vt:lpstr>
      <vt:lpstr>outline</vt:lpstr>
      <vt:lpstr>OBJECTIVES</vt:lpstr>
      <vt:lpstr>INTRODUCTION</vt:lpstr>
      <vt:lpstr>Literature Review</vt:lpstr>
      <vt:lpstr>Method / Algorithm</vt:lpstr>
      <vt:lpstr>Implementation</vt:lpstr>
      <vt:lpstr>RESULTS</vt:lpstr>
      <vt:lpstr>Conclusion:</vt:lpstr>
      <vt:lpstr>    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Tamanna Patel</dc:creator>
  <cp:lastModifiedBy>VIRAL PATEL</cp:lastModifiedBy>
  <cp:revision>12</cp:revision>
  <dcterms:created xsi:type="dcterms:W3CDTF">2025-04-09T03:49:21Z</dcterms:created>
  <dcterms:modified xsi:type="dcterms:W3CDTF">2025-04-14T20:35:00Z</dcterms:modified>
</cp:coreProperties>
</file>