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75" r:id="rId6"/>
    <p:sldId id="276" r:id="rId7"/>
    <p:sldId id="277" r:id="rId8"/>
    <p:sldId id="274" r:id="rId9"/>
    <p:sldId id="278" r:id="rId10"/>
    <p:sldId id="300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4" r:id="rId26"/>
    <p:sldId id="295" r:id="rId27"/>
    <p:sldId id="296" r:id="rId28"/>
    <p:sldId id="297" r:id="rId29"/>
    <p:sldId id="302" r:id="rId30"/>
    <p:sldId id="303" r:id="rId31"/>
    <p:sldId id="301" r:id="rId32"/>
    <p:sldId id="305" r:id="rId33"/>
    <p:sldId id="321" r:id="rId34"/>
    <p:sldId id="322" r:id="rId35"/>
    <p:sldId id="317" r:id="rId36"/>
    <p:sldId id="318" r:id="rId37"/>
    <p:sldId id="319" r:id="rId38"/>
    <p:sldId id="320" r:id="rId39"/>
    <p:sldId id="315" r:id="rId40"/>
    <p:sldId id="3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4"/>
    <p:restoredTop sz="95890"/>
  </p:normalViewPr>
  <p:slideViewPr>
    <p:cSldViewPr snapToGrid="0" snapToObjects="1">
      <p:cViewPr varScale="1">
        <p:scale>
          <a:sx n="82" d="100"/>
          <a:sy n="82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BC67-DD32-F24F-AD33-0F3FD37D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328C-D1DA-AA49-8A51-DAC2F71A2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A542-961A-F04F-842A-1AB6A470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D55B0-DD4E-3247-B689-F20B1EA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C287-9C77-D948-8B83-8CBE1586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4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5DC4-D9BF-AD48-A91D-ED2C51FE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66468-F3ED-A846-B50C-457A2120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9BC9-B898-6F47-BA17-92DB1C22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32B1-6B44-0D4B-8887-E9E13700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8D6C-A375-EE47-B45B-00346DAC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2191F-0A01-DE45-BC48-95B7A18A1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E2A63-DFE6-2B4B-8D94-4FD50B0B6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B64A-186A-8C4D-83CA-6DA0EF1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BEB4-9245-374C-B5D5-54780B84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1953-DF60-7749-B63F-FDDEB27E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285D-8710-7244-B134-217405BD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389A-4E0D-8B47-8FC5-D80520A6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A9392-23DA-504E-A1A1-D7B5541A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B415-3095-F847-BA50-FBAE5EA0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C281-F227-FF4D-BA64-94483567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746F-58A3-4C4B-B8F7-A5B58A53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9D876-3687-DF4C-9896-C57A42A75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2692-14BD-E747-A614-1DB31AD8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84F7-E45C-5B4F-8C63-E68176C7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176A-53F9-7B4B-8535-8E9A398B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61F1-F530-0B45-9230-459001F3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38DA-41F1-384D-9DB9-B9AB6383F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0189-436E-AD43-8E50-981A63214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2469-3361-444D-8B68-8D32B8F0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A5AD3-A133-6745-82CE-5BD509C0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226A9-CA55-944D-B2CF-4F180E4E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A5CF-4E9B-0B4D-877E-60E6AD59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0FEA9-D5B3-5B42-96C7-AADB62CD9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CE4E8-B394-F44A-BE1F-7C4E8063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6DED7-B22A-AB4C-88E8-73D67AF9D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F8918-4256-9D49-8756-3181A66DD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195E1-1C40-9B41-8FA9-A04C7822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F5B53-6C42-0D45-A703-35FAE1E3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63E04-1DD1-704B-B448-01F26EEA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EC0B-FB9A-4C4C-9706-22CEAE1A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7AB17-004A-AF49-AAFF-259C9505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0C02-73C8-514A-984B-88C3505C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764B7-1FB1-724E-AC0E-CD395396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85D75-F82E-3D45-A379-41835241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E5A75-5BF4-3042-A7A8-767E752E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A9C32-284F-0B45-A69E-34BD16A7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6934-1636-614E-95DF-592770C2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A8F0-F268-D645-B1E8-66890DEA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05FF2-4026-6944-8CC6-5CDC947DF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AF67F-45E3-B143-BB17-B6C7E065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3F151-3769-5742-9EB2-D0277FE1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59D4-1FAF-8D48-A7CE-0C0A6686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CC0D-EE6D-2044-9AD0-9D28AAD0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2433A-094D-C746-9B52-111A2A864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94FFE-82DA-F842-A6C6-2B2AA447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C11DD-F4EB-414B-A36C-6639AF23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8B8A-F779-5B41-A909-9809321A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6EB88-FEC0-AB4F-8C92-98A35988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C26F3-0C56-A04B-B20D-7CB4D09C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72B84-61E3-AE46-BB45-2C03E191F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2232-FF25-3F47-8752-EE66A23A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4E21-2631-0B4B-801A-A64EF7D3599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6C62-8B46-8D47-B108-009D16463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8B28-2CED-734D-B34E-1F248944F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AC61-EA3A-2145-9451-3FA9FC2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1.png"/><Relationship Id="rId5" Type="http://schemas.openxmlformats.org/officeDocument/2006/relationships/image" Target="../media/image76.png"/><Relationship Id="rId10" Type="http://schemas.openxmlformats.org/officeDocument/2006/relationships/image" Target="../media/image70.png"/><Relationship Id="rId4" Type="http://schemas.openxmlformats.org/officeDocument/2006/relationships/image" Target="../media/image75.png"/><Relationship Id="rId9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0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7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1.png"/><Relationship Id="rId5" Type="http://schemas.openxmlformats.org/officeDocument/2006/relationships/image" Target="../media/image76.png"/><Relationship Id="rId10" Type="http://schemas.openxmlformats.org/officeDocument/2006/relationships/image" Target="../media/image70.png"/><Relationship Id="rId4" Type="http://schemas.openxmlformats.org/officeDocument/2006/relationships/image" Target="../media/image75.png"/><Relationship Id="rId9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image" Target="../media/image87.png"/><Relationship Id="rId9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130.png"/><Relationship Id="rId26" Type="http://schemas.openxmlformats.org/officeDocument/2006/relationships/image" Target="../media/image210.png"/><Relationship Id="rId3" Type="http://schemas.openxmlformats.org/officeDocument/2006/relationships/image" Target="../media/image22.png"/><Relationship Id="rId21" Type="http://schemas.openxmlformats.org/officeDocument/2006/relationships/image" Target="../media/image160.png"/><Relationship Id="rId34" Type="http://schemas.openxmlformats.org/officeDocument/2006/relationships/image" Target="../media/image290.png"/><Relationship Id="rId7" Type="http://schemas.openxmlformats.org/officeDocument/2006/relationships/image" Target="../media/image26.png"/><Relationship Id="rId12" Type="http://schemas.openxmlformats.org/officeDocument/2006/relationships/image" Target="../media/image710.png"/><Relationship Id="rId17" Type="http://schemas.openxmlformats.org/officeDocument/2006/relationships/image" Target="../media/image120.png"/><Relationship Id="rId25" Type="http://schemas.openxmlformats.org/officeDocument/2006/relationships/image" Target="../media/image200.png"/><Relationship Id="rId33" Type="http://schemas.openxmlformats.org/officeDocument/2006/relationships/image" Target="../media/image280.png"/><Relationship Id="rId2" Type="http://schemas.openxmlformats.org/officeDocument/2006/relationships/image" Target="../media/image21.png"/><Relationship Id="rId16" Type="http://schemas.openxmlformats.org/officeDocument/2006/relationships/image" Target="../media/image110.png"/><Relationship Id="rId20" Type="http://schemas.openxmlformats.org/officeDocument/2006/relationships/image" Target="../media/image150.png"/><Relationship Id="rId29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190.png"/><Relationship Id="rId32" Type="http://schemas.openxmlformats.org/officeDocument/2006/relationships/image" Target="../media/image270.pn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23" Type="http://schemas.openxmlformats.org/officeDocument/2006/relationships/image" Target="../media/image180.png"/><Relationship Id="rId28" Type="http://schemas.openxmlformats.org/officeDocument/2006/relationships/image" Target="../media/image230.png"/><Relationship Id="rId10" Type="http://schemas.openxmlformats.org/officeDocument/2006/relationships/image" Target="../media/image29.png"/><Relationship Id="rId19" Type="http://schemas.openxmlformats.org/officeDocument/2006/relationships/image" Target="../media/image32.png"/><Relationship Id="rId31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90.png"/><Relationship Id="rId22" Type="http://schemas.openxmlformats.org/officeDocument/2006/relationships/image" Target="../media/image170.png"/><Relationship Id="rId27" Type="http://schemas.openxmlformats.org/officeDocument/2006/relationships/image" Target="../media/image33.png"/><Relationship Id="rId30" Type="http://schemas.openxmlformats.org/officeDocument/2006/relationships/image" Target="../media/image250.png"/><Relationship Id="rId35" Type="http://schemas.openxmlformats.org/officeDocument/2006/relationships/image" Target="../media/image35.png"/><Relationship Id="rId8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130.png"/><Relationship Id="rId26" Type="http://schemas.openxmlformats.org/officeDocument/2006/relationships/image" Target="../media/image210.png"/><Relationship Id="rId21" Type="http://schemas.openxmlformats.org/officeDocument/2006/relationships/image" Target="../media/image160.png"/><Relationship Id="rId34" Type="http://schemas.openxmlformats.org/officeDocument/2006/relationships/image" Target="../media/image290.png"/><Relationship Id="rId7" Type="http://schemas.openxmlformats.org/officeDocument/2006/relationships/image" Target="../media/image26.png"/><Relationship Id="rId12" Type="http://schemas.openxmlformats.org/officeDocument/2006/relationships/image" Target="../media/image710.png"/><Relationship Id="rId17" Type="http://schemas.openxmlformats.org/officeDocument/2006/relationships/image" Target="../media/image120.png"/><Relationship Id="rId25" Type="http://schemas.openxmlformats.org/officeDocument/2006/relationships/image" Target="../media/image200.png"/><Relationship Id="rId33" Type="http://schemas.openxmlformats.org/officeDocument/2006/relationships/image" Target="../media/image280.png"/><Relationship Id="rId2" Type="http://schemas.openxmlformats.org/officeDocument/2006/relationships/image" Target="../media/image21.png"/><Relationship Id="rId16" Type="http://schemas.openxmlformats.org/officeDocument/2006/relationships/image" Target="../media/image110.png"/><Relationship Id="rId20" Type="http://schemas.openxmlformats.org/officeDocument/2006/relationships/image" Target="../media/image150.png"/><Relationship Id="rId29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190.png"/><Relationship Id="rId32" Type="http://schemas.openxmlformats.org/officeDocument/2006/relationships/image" Target="../media/image270.png"/><Relationship Id="rId37" Type="http://schemas.openxmlformats.org/officeDocument/2006/relationships/image" Target="../media/image37.pn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23" Type="http://schemas.openxmlformats.org/officeDocument/2006/relationships/image" Target="../media/image180.png"/><Relationship Id="rId28" Type="http://schemas.openxmlformats.org/officeDocument/2006/relationships/image" Target="../media/image230.png"/><Relationship Id="rId36" Type="http://schemas.openxmlformats.org/officeDocument/2006/relationships/image" Target="../media/image36.png"/><Relationship Id="rId10" Type="http://schemas.openxmlformats.org/officeDocument/2006/relationships/image" Target="../media/image29.png"/><Relationship Id="rId19" Type="http://schemas.openxmlformats.org/officeDocument/2006/relationships/image" Target="../media/image32.png"/><Relationship Id="rId31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90.png"/><Relationship Id="rId22" Type="http://schemas.openxmlformats.org/officeDocument/2006/relationships/image" Target="../media/image170.png"/><Relationship Id="rId27" Type="http://schemas.openxmlformats.org/officeDocument/2006/relationships/image" Target="../media/image33.png"/><Relationship Id="rId30" Type="http://schemas.openxmlformats.org/officeDocument/2006/relationships/image" Target="../media/image250.png"/><Relationship Id="rId35" Type="http://schemas.openxmlformats.org/officeDocument/2006/relationships/image" Target="../media/image35.png"/><Relationship Id="rId8" Type="http://schemas.openxmlformats.org/officeDocument/2006/relationships/image" Target="../media/image27.png"/><Relationship Id="rId3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130.png"/><Relationship Id="rId26" Type="http://schemas.openxmlformats.org/officeDocument/2006/relationships/image" Target="../media/image210.png"/><Relationship Id="rId39" Type="http://schemas.openxmlformats.org/officeDocument/2006/relationships/image" Target="../media/image40.png"/><Relationship Id="rId21" Type="http://schemas.openxmlformats.org/officeDocument/2006/relationships/image" Target="../media/image160.png"/><Relationship Id="rId34" Type="http://schemas.openxmlformats.org/officeDocument/2006/relationships/image" Target="../media/image290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6" Type="http://schemas.openxmlformats.org/officeDocument/2006/relationships/image" Target="../media/image110.png"/><Relationship Id="rId20" Type="http://schemas.openxmlformats.org/officeDocument/2006/relationships/image" Target="../media/image150.png"/><Relationship Id="rId29" Type="http://schemas.openxmlformats.org/officeDocument/2006/relationships/image" Target="../media/image24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190.png"/><Relationship Id="rId32" Type="http://schemas.openxmlformats.org/officeDocument/2006/relationships/image" Target="../media/image270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23" Type="http://schemas.openxmlformats.org/officeDocument/2006/relationships/image" Target="../media/image180.png"/><Relationship Id="rId28" Type="http://schemas.openxmlformats.org/officeDocument/2006/relationships/image" Target="../media/image230.png"/><Relationship Id="rId36" Type="http://schemas.openxmlformats.org/officeDocument/2006/relationships/image" Target="../media/image36.png"/><Relationship Id="rId10" Type="http://schemas.openxmlformats.org/officeDocument/2006/relationships/image" Target="../media/image29.png"/><Relationship Id="rId19" Type="http://schemas.openxmlformats.org/officeDocument/2006/relationships/image" Target="../media/image32.png"/><Relationship Id="rId31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90.png"/><Relationship Id="rId22" Type="http://schemas.openxmlformats.org/officeDocument/2006/relationships/image" Target="../media/image170.png"/><Relationship Id="rId27" Type="http://schemas.openxmlformats.org/officeDocument/2006/relationships/image" Target="../media/image33.png"/><Relationship Id="rId30" Type="http://schemas.openxmlformats.org/officeDocument/2006/relationships/image" Target="../media/image250.png"/><Relationship Id="rId35" Type="http://schemas.openxmlformats.org/officeDocument/2006/relationships/image" Target="../media/image35.png"/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12" Type="http://schemas.openxmlformats.org/officeDocument/2006/relationships/image" Target="../media/image710.png"/><Relationship Id="rId17" Type="http://schemas.openxmlformats.org/officeDocument/2006/relationships/image" Target="../media/image120.png"/><Relationship Id="rId25" Type="http://schemas.openxmlformats.org/officeDocument/2006/relationships/image" Target="../media/image200.png"/><Relationship Id="rId33" Type="http://schemas.openxmlformats.org/officeDocument/2006/relationships/image" Target="../media/image280.png"/><Relationship Id="rId38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3F0D-5A3A-9646-8B1C-BF1C4060C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5429"/>
            <a:ext cx="9144000" cy="146367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Evaluation of Controllability, Accuracy, and Response Time: Pure Inverse Kinematics Vs. Resolved Rates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A196B-FC7D-254E-A6B8-7C9DAE628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9325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sz="1800" dirty="0"/>
          </a:p>
          <a:p>
            <a:r>
              <a:rPr lang="en-US" sz="1800" dirty="0"/>
              <a:t>Presented By Group#3:</a:t>
            </a:r>
          </a:p>
          <a:p>
            <a:endParaRPr lang="en-US" sz="1800" dirty="0"/>
          </a:p>
          <a:p>
            <a:r>
              <a:rPr lang="en-US" sz="1800" dirty="0"/>
              <a:t>Aldrin Padua</a:t>
            </a:r>
          </a:p>
          <a:p>
            <a:r>
              <a:rPr lang="en-US" sz="1800" dirty="0"/>
              <a:t>Viral Panchal</a:t>
            </a:r>
          </a:p>
          <a:p>
            <a:r>
              <a:rPr lang="en-US" sz="1800" dirty="0"/>
              <a:t>Alexander Snyder</a:t>
            </a:r>
          </a:p>
          <a:p>
            <a:r>
              <a:rPr lang="en-US" sz="1800" dirty="0"/>
              <a:t>Rishabh Gupta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E5F5AA-2B08-FD4B-8E20-893182E43740}"/>
              </a:ext>
            </a:extLst>
          </p:cNvPr>
          <p:cNvSpPr txBox="1">
            <a:spLocks/>
          </p:cNvSpPr>
          <p:nvPr/>
        </p:nvSpPr>
        <p:spPr>
          <a:xfrm>
            <a:off x="1524000" y="1055125"/>
            <a:ext cx="9144000" cy="63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ME635: Modeling and Simulation</a:t>
            </a:r>
          </a:p>
          <a:p>
            <a:r>
              <a:rPr lang="en-US" sz="1800" b="1" dirty="0"/>
              <a:t>Fall 2022</a:t>
            </a:r>
            <a:endParaRPr lang="en-PH" sz="1800" b="1" dirty="0"/>
          </a:p>
        </p:txBody>
      </p:sp>
    </p:spTree>
    <p:extLst>
      <p:ext uri="{BB962C8B-B14F-4D97-AF65-F5344CB8AC3E}">
        <p14:creationId xmlns:p14="http://schemas.microsoft.com/office/powerpoint/2010/main" val="99862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A2D-CD4D-903A-42AB-7C4AF04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(Forward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b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P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P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34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P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P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34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04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A2D-CD4D-903A-42AB-7C4AF04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(Forward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b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P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P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34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P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P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34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2345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3C7EF4D-CA8C-E735-9ADF-BE0CD310EC0C}"/>
              </a:ext>
            </a:extLst>
          </p:cNvPr>
          <p:cNvSpPr/>
          <p:nvPr/>
        </p:nvSpPr>
        <p:spPr>
          <a:xfrm>
            <a:off x="1600200" y="1825624"/>
            <a:ext cx="3227070" cy="1009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CECD3C-9E4E-8A2B-DF3A-F694FBF78844}"/>
                  </a:ext>
                </a:extLst>
              </p:cNvPr>
              <p:cNvSpPr txBox="1"/>
              <p:nvPr/>
            </p:nvSpPr>
            <p:spPr>
              <a:xfrm>
                <a:off x="2434590" y="1409613"/>
                <a:ext cx="1428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CECD3C-9E4E-8A2B-DF3A-F694FBF78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90" y="1409613"/>
                <a:ext cx="14287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DE17BC5-7DF1-BA6E-E483-CC186AD5B66A}"/>
              </a:ext>
            </a:extLst>
          </p:cNvPr>
          <p:cNvSpPr/>
          <p:nvPr/>
        </p:nvSpPr>
        <p:spPr>
          <a:xfrm>
            <a:off x="4960620" y="1797365"/>
            <a:ext cx="4469130" cy="1037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48B5B6-4987-C7E2-B6A3-455B33CFB87A}"/>
                  </a:ext>
                </a:extLst>
              </p:cNvPr>
              <p:cNvSpPr txBox="1"/>
              <p:nvPr/>
            </p:nvSpPr>
            <p:spPr>
              <a:xfrm>
                <a:off x="6334125" y="1377457"/>
                <a:ext cx="1428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48B5B6-4987-C7E2-B6A3-455B33CF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25" y="1377457"/>
                <a:ext cx="142875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A2D-CD4D-903A-42AB-7C4AF04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(Forward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2345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12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A2D-CD4D-903A-42AB-7C4AF04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(Forward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2345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87D1873-C1BC-458B-9D8F-C67CDD6FD259}"/>
              </a:ext>
            </a:extLst>
          </p:cNvPr>
          <p:cNvSpPr/>
          <p:nvPr/>
        </p:nvSpPr>
        <p:spPr>
          <a:xfrm>
            <a:off x="2669472" y="1690688"/>
            <a:ext cx="6817428" cy="132556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0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A2D-CD4D-903A-42AB-7C4AF04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2345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39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A2D-CD4D-903A-42AB-7C4AF04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2345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3F95FA-1397-2AF9-522E-61EAA049A174}"/>
                  </a:ext>
                </a:extLst>
              </p:cNvPr>
              <p:cNvSpPr txBox="1"/>
              <p:nvPr/>
            </p:nvSpPr>
            <p:spPr>
              <a:xfrm>
                <a:off x="5300663" y="3631962"/>
                <a:ext cx="677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3F95FA-1397-2AF9-522E-61EAA049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63" y="3631962"/>
                <a:ext cx="6772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35EFD-E0A1-8A5F-32F1-C955122E254D}"/>
                  </a:ext>
                </a:extLst>
              </p:cNvPr>
              <p:cNvSpPr txBox="1"/>
              <p:nvPr/>
            </p:nvSpPr>
            <p:spPr>
              <a:xfrm>
                <a:off x="5977890" y="4001294"/>
                <a:ext cx="677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35EFD-E0A1-8A5F-32F1-C955122E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890" y="4001294"/>
                <a:ext cx="6772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35810-694B-0AD9-2D93-97598EDFB1A6}"/>
                  </a:ext>
                </a:extLst>
              </p:cNvPr>
              <p:cNvSpPr txBox="1"/>
              <p:nvPr/>
            </p:nvSpPr>
            <p:spPr>
              <a:xfrm>
                <a:off x="6655117" y="3262630"/>
                <a:ext cx="677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35810-694B-0AD9-2D93-97598EDF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117" y="3262630"/>
                <a:ext cx="6772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7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A2D-CD4D-903A-42AB-7C4AF04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34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2345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2345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B64A3-2767-00FC-EBF0-86D58F5FFB6C}"/>
                  </a:ext>
                </a:extLst>
              </p:cNvPr>
              <p:cNvSpPr txBox="1"/>
              <p:nvPr/>
            </p:nvSpPr>
            <p:spPr>
              <a:xfrm>
                <a:off x="5680710" y="5614115"/>
                <a:ext cx="1114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B64A3-2767-00FC-EBF0-86D58F5F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710" y="5614115"/>
                <a:ext cx="111427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5349C-E0E6-391D-232E-2DDE9DD40378}"/>
                  </a:ext>
                </a:extLst>
              </p:cNvPr>
              <p:cNvSpPr txBox="1"/>
              <p:nvPr/>
            </p:nvSpPr>
            <p:spPr>
              <a:xfrm>
                <a:off x="5300663" y="3631962"/>
                <a:ext cx="677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5349C-E0E6-391D-232E-2DDE9DD40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63" y="3631962"/>
                <a:ext cx="6772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73598C-F2C5-64E3-A143-9DF6992BCB38}"/>
                  </a:ext>
                </a:extLst>
              </p:cNvPr>
              <p:cNvSpPr txBox="1"/>
              <p:nvPr/>
            </p:nvSpPr>
            <p:spPr>
              <a:xfrm>
                <a:off x="5977890" y="4001294"/>
                <a:ext cx="677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73598C-F2C5-64E3-A143-9DF6992BC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890" y="4001294"/>
                <a:ext cx="6772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F34AB0-B6ED-484E-F37A-09CFF1B1D11E}"/>
                  </a:ext>
                </a:extLst>
              </p:cNvPr>
              <p:cNvSpPr txBox="1"/>
              <p:nvPr/>
            </p:nvSpPr>
            <p:spPr>
              <a:xfrm>
                <a:off x="6655117" y="3262630"/>
                <a:ext cx="677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F34AB0-B6ED-484E-F37A-09CFF1B1D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117" y="3262630"/>
                <a:ext cx="6772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8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blipFill>
                <a:blip r:embed="rId2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67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(Inverse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blipFill>
                <a:blip r:embed="rId2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5179AB2-F6AD-5559-9196-F334471BD7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3712" y="2378321"/>
                <a:ext cx="1985095" cy="48013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5179AB2-F6AD-5559-9196-F334471B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712" y="2378321"/>
                <a:ext cx="1985095" cy="480131"/>
              </a:xfrm>
              <a:prstGeom prst="rect">
                <a:avLst/>
              </a:prstGeom>
              <a:blipFill>
                <a:blip r:embed="rId3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43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(Inverse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blipFill>
                <a:blip r:embed="rId2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5179AB2-F6AD-5559-9196-F334471BD7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3712" y="2378321"/>
                <a:ext cx="1985095" cy="48013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5179AB2-F6AD-5559-9196-F334471B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712" y="2378321"/>
                <a:ext cx="1985095" cy="480131"/>
              </a:xfrm>
              <a:prstGeom prst="rect">
                <a:avLst/>
              </a:prstGeom>
              <a:blipFill>
                <a:blip r:embed="rId3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937DA4-F4CC-5A7C-DC2C-1237A607CEDC}"/>
                  </a:ext>
                </a:extLst>
              </p:cNvPr>
              <p:cNvSpPr txBox="1"/>
              <p:nvPr/>
            </p:nvSpPr>
            <p:spPr>
              <a:xfrm>
                <a:off x="5848825" y="2808314"/>
                <a:ext cx="9286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937DA4-F4CC-5A7C-DC2C-1237A607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25" y="2808314"/>
                <a:ext cx="92868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43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5E10-2CFF-734F-B49F-ED8CED06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6431-C267-2F4B-B04A-86D4816F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intrinsic characteristics of Pure Inverse Kinematics (PIK) and Resolved Rates Algorithm (RRA) in propagating motion of a serial manipulator in 3D space in terms of controllability, accuracy, and response time</a:t>
            </a:r>
          </a:p>
          <a:p>
            <a:r>
              <a:rPr lang="en-US" dirty="0"/>
              <a:t>To compare and highlight the strengths and weaknesses of both methods</a:t>
            </a:r>
          </a:p>
          <a:p>
            <a:r>
              <a:rPr lang="en-US" dirty="0"/>
              <a:t>To find and recommend the optimal values of tuning parameters that will  result in the best performance of both methods</a:t>
            </a:r>
          </a:p>
        </p:txBody>
      </p:sp>
    </p:spTree>
    <p:extLst>
      <p:ext uri="{BB962C8B-B14F-4D97-AF65-F5344CB8AC3E}">
        <p14:creationId xmlns:p14="http://schemas.microsoft.com/office/powerpoint/2010/main" val="7441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(Inverse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blipFill>
                <a:blip r:embed="rId2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5179AB2-F6AD-5559-9196-F334471BD7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3712" y="2378321"/>
                <a:ext cx="1985095" cy="48013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5179AB2-F6AD-5559-9196-F334471B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712" y="2378321"/>
                <a:ext cx="1985095" cy="480131"/>
              </a:xfrm>
              <a:prstGeom prst="rect">
                <a:avLst/>
              </a:prstGeom>
              <a:blipFill>
                <a:blip r:embed="rId3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937DA4-F4CC-5A7C-DC2C-1237A607CEDC}"/>
                  </a:ext>
                </a:extLst>
              </p:cNvPr>
              <p:cNvSpPr txBox="1"/>
              <p:nvPr/>
            </p:nvSpPr>
            <p:spPr>
              <a:xfrm>
                <a:off x="5848825" y="2808314"/>
                <a:ext cx="9286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937DA4-F4CC-5A7C-DC2C-1237A607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25" y="2808314"/>
                <a:ext cx="92868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F0A25-0AF5-08DD-8B6D-D0F85FFA17A6}"/>
              </a:ext>
            </a:extLst>
          </p:cNvPr>
          <p:cNvCxnSpPr>
            <a:cxnSpLocks/>
          </p:cNvCxnSpPr>
          <p:nvPr/>
        </p:nvCxnSpPr>
        <p:spPr>
          <a:xfrm flipV="1">
            <a:off x="4857750" y="2480310"/>
            <a:ext cx="3063240" cy="2286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(Inverse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blipFill>
                <a:blip r:embed="rId2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DD4B375-20AD-B0E8-B9A1-9C4093E917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2672" y="2333482"/>
                <a:ext cx="1628844" cy="48013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DD4B375-20AD-B0E8-B9A1-9C4093E91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72" y="2333482"/>
                <a:ext cx="1628844" cy="480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12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(Inverse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412672" y="1794439"/>
                <a:ext cx="1628844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2672" y="1794439"/>
                <a:ext cx="1628844" cy="4801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E19D69F-1F55-354F-F239-9A023D4BD5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9298" y="2274570"/>
                <a:ext cx="5875591" cy="77457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Underdetermined system of equations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𝑖𝑛𝑓𝑖𝑛𝑖𝑡𝑒𝑙𝑦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𝑚𝑎𝑛𝑦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𝑠𝑜𝑙𝑢𝑡𝑖𝑜𝑛𝑠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E19D69F-1F55-354F-F239-9A023D4B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298" y="2274570"/>
                <a:ext cx="5875591" cy="774571"/>
              </a:xfrm>
              <a:prstGeom prst="rect">
                <a:avLst/>
              </a:prstGeom>
              <a:blipFill>
                <a:blip r:embed="rId3"/>
                <a:stretch>
                  <a:fillRect t="-9677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35BF74B-7046-473F-0569-A003FE70642B}"/>
              </a:ext>
            </a:extLst>
          </p:cNvPr>
          <p:cNvSpPr txBox="1">
            <a:spLocks/>
          </p:cNvSpPr>
          <p:nvPr/>
        </p:nvSpPr>
        <p:spPr>
          <a:xfrm>
            <a:off x="3289297" y="3309411"/>
            <a:ext cx="5875591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Optimization problem: find the least norm solution</a:t>
            </a:r>
          </a:p>
        </p:txBody>
      </p:sp>
    </p:spTree>
    <p:extLst>
      <p:ext uri="{BB962C8B-B14F-4D97-AF65-F5344CB8AC3E}">
        <p14:creationId xmlns:p14="http://schemas.microsoft.com/office/powerpoint/2010/main" val="351483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(Inverse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856092" y="1794439"/>
                <a:ext cx="4742004" cy="1164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Optimization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problem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find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least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norm</m:t>
                      </m:r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</a:rPr>
                        <m:t>Minimize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err="1">
                          <a:solidFill>
                            <a:srgbClr val="FF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sz="2000" dirty="0" err="1">
                          <a:solidFill>
                            <a:srgbClr val="FF0000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US" sz="2000" dirty="0" err="1">
                          <a:solidFill>
                            <a:srgbClr val="FF0000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US" sz="2000" dirty="0" err="1">
                          <a:solidFill>
                            <a:srgbClr val="FF0000"/>
                          </a:solidFill>
                        </a:rPr>
                        <m:t>.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6092" y="1794439"/>
                <a:ext cx="4742004" cy="1164871"/>
              </a:xfrm>
              <a:prstGeom prst="rect">
                <a:avLst/>
              </a:prstGeom>
              <a:blipFill>
                <a:blip r:embed="rId2"/>
                <a:stretch>
                  <a:fillRect t="-54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68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(Inverse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841919" y="3080531"/>
                <a:ext cx="2837187" cy="5373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400" b="1" i="1" dirty="0">
                    <a:solidFill>
                      <a:schemeClr val="tx1"/>
                    </a:solidFill>
                  </a:rPr>
                  <a:t>Method of Lagrange Multiplier: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 (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𝑒𝑞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1)</m:t>
                    </m:r>
                  </m:oMath>
                </a14:m>
                <a:r>
                  <a:rPr lang="en-US" sz="1400" b="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2)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𝑟𝑜𝑚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2:</m:t>
                      </m:r>
                    </m:oMath>
                  </m:oMathPara>
                </a14:m>
                <a:endParaRPr lang="en-US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3</m:t>
                        </m:r>
                      </m:e>
                    </m:d>
                  </m:oMath>
                </a14:m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𝑢𝑏𝑠𝑡𝑖𝑡𝑢𝑡𝑒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𝑒𝑞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.3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𝑒𝑞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1:</m:t>
                    </m:r>
                  </m:oMath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4</m:t>
                        </m:r>
                      </m:e>
                    </m:d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𝑢𝑏𝑠𝑡𝑖𝑡𝑢𝑡𝑒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𝑒𝑞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.4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𝑒𝑞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2:</m:t>
                    </m:r>
                  </m:oMath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400" dirty="0"/>
                  <a:t>x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 </a:t>
                </a:r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4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4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1919" y="3080531"/>
                <a:ext cx="2837187" cy="5373907"/>
              </a:xfrm>
              <a:prstGeom prst="rect">
                <a:avLst/>
              </a:prstGeom>
              <a:blipFill>
                <a:blip r:embed="rId2"/>
                <a:stretch>
                  <a:fillRect l="-893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9C62D50-4621-40CA-D99F-89343267748D}"/>
              </a:ext>
            </a:extLst>
          </p:cNvPr>
          <p:cNvSpPr/>
          <p:nvPr/>
        </p:nvSpPr>
        <p:spPr>
          <a:xfrm>
            <a:off x="5409849" y="6269990"/>
            <a:ext cx="1634490" cy="44577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B9A5403-5AAD-5DE7-E651-CF122028DE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6092" y="1794439"/>
                <a:ext cx="4742004" cy="116487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Optimization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problem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find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least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m:t>norm</m:t>
                      </m:r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</a:rPr>
                        <m:t>Minimize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err="1">
                          <a:solidFill>
                            <a:srgbClr val="FF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sz="2000" dirty="0" err="1">
                          <a:solidFill>
                            <a:srgbClr val="FF0000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US" sz="2000" dirty="0" err="1">
                          <a:solidFill>
                            <a:srgbClr val="FF0000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US" sz="2000" dirty="0" err="1">
                          <a:solidFill>
                            <a:srgbClr val="FF0000"/>
                          </a:solidFill>
                        </a:rPr>
                        <m:t>.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B9A5403-5AAD-5DE7-E651-CF122028D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92" y="1794439"/>
                <a:ext cx="4742004" cy="1164871"/>
              </a:xfrm>
              <a:prstGeom prst="rect">
                <a:avLst/>
              </a:prstGeom>
              <a:blipFill>
                <a:blip r:embed="rId3"/>
                <a:stretch>
                  <a:fillRect t="-543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50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(Inverse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blipFill>
                <a:blip r:embed="rId2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DD4B375-20AD-B0E8-B9A1-9C4093E917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2672" y="2333482"/>
                <a:ext cx="1628844" cy="48013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DD4B375-20AD-B0E8-B9A1-9C4093E91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72" y="2333482"/>
                <a:ext cx="1628844" cy="480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AF622A-6E2E-D20F-D492-9B5A605F522C}"/>
                  </a:ext>
                </a:extLst>
              </p:cNvPr>
              <p:cNvSpPr txBox="1"/>
              <p:nvPr/>
            </p:nvSpPr>
            <p:spPr>
              <a:xfrm>
                <a:off x="4886215" y="2829519"/>
                <a:ext cx="26895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endParaRPr lang="en-US" sz="28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AF622A-6E2E-D20F-D492-9B5A605F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5" y="2829519"/>
                <a:ext cx="2689519" cy="523220"/>
              </a:xfrm>
              <a:prstGeom prst="rect">
                <a:avLst/>
              </a:prstGeom>
              <a:blipFill>
                <a:blip r:embed="rId4"/>
                <a:stretch>
                  <a:fillRect l="-46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53769-2550-8CE9-F0F5-A7B02C0A6908}"/>
                  </a:ext>
                </a:extLst>
              </p:cNvPr>
              <p:cNvSpPr txBox="1"/>
              <p:nvPr/>
            </p:nvSpPr>
            <p:spPr>
              <a:xfrm>
                <a:off x="4886215" y="3352739"/>
                <a:ext cx="29363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53769-2550-8CE9-F0F5-A7B02C0A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5" y="3352739"/>
                <a:ext cx="2936317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25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(Inverse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blipFill>
                <a:blip r:embed="rId2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DD4B375-20AD-B0E8-B9A1-9C4093E917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2672" y="2333482"/>
                <a:ext cx="1628844" cy="48013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DD4B375-20AD-B0E8-B9A1-9C4093E91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72" y="2333482"/>
                <a:ext cx="1628844" cy="480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AF622A-6E2E-D20F-D492-9B5A605F522C}"/>
                  </a:ext>
                </a:extLst>
              </p:cNvPr>
              <p:cNvSpPr txBox="1"/>
              <p:nvPr/>
            </p:nvSpPr>
            <p:spPr>
              <a:xfrm>
                <a:off x="4886215" y="2829519"/>
                <a:ext cx="26895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</a:t>
                </a:r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AF622A-6E2E-D20F-D492-9B5A605F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5" y="2829519"/>
                <a:ext cx="2689519" cy="523220"/>
              </a:xfrm>
              <a:prstGeom prst="rect">
                <a:avLst/>
              </a:prstGeom>
              <a:blipFill>
                <a:blip r:embed="rId4"/>
                <a:stretch>
                  <a:fillRect l="-46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53769-2550-8CE9-F0F5-A7B02C0A6908}"/>
                  </a:ext>
                </a:extLst>
              </p:cNvPr>
              <p:cNvSpPr txBox="1"/>
              <p:nvPr/>
            </p:nvSpPr>
            <p:spPr>
              <a:xfrm>
                <a:off x="4886215" y="3352739"/>
                <a:ext cx="29363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53769-2550-8CE9-F0F5-A7B02C0A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5" y="3352739"/>
                <a:ext cx="2936317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284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(Inverse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blipFill>
                <a:blip r:embed="rId2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DD4B375-20AD-B0E8-B9A1-9C4093E917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2672" y="2333482"/>
                <a:ext cx="1628844" cy="48013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DD4B375-20AD-B0E8-B9A1-9C4093E91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72" y="2333482"/>
                <a:ext cx="1628844" cy="480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AF622A-6E2E-D20F-D492-9B5A605F522C}"/>
                  </a:ext>
                </a:extLst>
              </p:cNvPr>
              <p:cNvSpPr txBox="1"/>
              <p:nvPr/>
            </p:nvSpPr>
            <p:spPr>
              <a:xfrm>
                <a:off x="4886215" y="2829519"/>
                <a:ext cx="26895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</a:t>
                </a:r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AF622A-6E2E-D20F-D492-9B5A605F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5" y="2829519"/>
                <a:ext cx="2689519" cy="523220"/>
              </a:xfrm>
              <a:prstGeom prst="rect">
                <a:avLst/>
              </a:prstGeom>
              <a:blipFill>
                <a:blip r:embed="rId4"/>
                <a:stretch>
                  <a:fillRect l="-46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53769-2550-8CE9-F0F5-A7B02C0A6908}"/>
                  </a:ext>
                </a:extLst>
              </p:cNvPr>
              <p:cNvSpPr txBox="1"/>
              <p:nvPr/>
            </p:nvSpPr>
            <p:spPr>
              <a:xfrm>
                <a:off x="5506031" y="3352739"/>
                <a:ext cx="1533818" cy="534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53769-2550-8CE9-F0F5-A7B02C0A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31" y="3352739"/>
                <a:ext cx="1533818" cy="534377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70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E4D-F529-E2B2-DA79-AF89724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(Inverse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B4849B-D587-14CC-1826-C1E03FFFED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2672" y="1794439"/>
                <a:ext cx="1627177" cy="480131"/>
              </a:xfrm>
              <a:prstGeom prst="rect">
                <a:avLst/>
              </a:prstGeom>
              <a:blipFill>
                <a:blip r:embed="rId2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DD4B375-20AD-B0E8-B9A1-9C4093E917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2672" y="2333482"/>
                <a:ext cx="1628844" cy="48013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DD4B375-20AD-B0E8-B9A1-9C4093E91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72" y="2333482"/>
                <a:ext cx="1628844" cy="480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AF622A-6E2E-D20F-D492-9B5A605F522C}"/>
                  </a:ext>
                </a:extLst>
              </p:cNvPr>
              <p:cNvSpPr txBox="1"/>
              <p:nvPr/>
            </p:nvSpPr>
            <p:spPr>
              <a:xfrm>
                <a:off x="4886215" y="2829519"/>
                <a:ext cx="26895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</a:t>
                </a:r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AF622A-6E2E-D20F-D492-9B5A605F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5" y="2829519"/>
                <a:ext cx="2689519" cy="523220"/>
              </a:xfrm>
              <a:prstGeom prst="rect">
                <a:avLst/>
              </a:prstGeom>
              <a:blipFill>
                <a:blip r:embed="rId4"/>
                <a:stretch>
                  <a:fillRect l="-46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53769-2550-8CE9-F0F5-A7B02C0A6908}"/>
                  </a:ext>
                </a:extLst>
              </p:cNvPr>
              <p:cNvSpPr txBox="1"/>
              <p:nvPr/>
            </p:nvSpPr>
            <p:spPr>
              <a:xfrm>
                <a:off x="5506031" y="3352739"/>
                <a:ext cx="1533818" cy="534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53769-2550-8CE9-F0F5-A7B02C0A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31" y="3352739"/>
                <a:ext cx="1533818" cy="534377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18B7EDB-55F8-1F7B-64C2-3274FF50C36C}"/>
              </a:ext>
            </a:extLst>
          </p:cNvPr>
          <p:cNvSpPr/>
          <p:nvPr/>
        </p:nvSpPr>
        <p:spPr>
          <a:xfrm>
            <a:off x="5412672" y="3397042"/>
            <a:ext cx="1742508" cy="5232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5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ADF0-EAC0-E379-28F9-86FDF922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Pure Inverse Kinematics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05EE5-4E48-2DD8-B4FD-C4402A760FDC}"/>
                  </a:ext>
                </a:extLst>
              </p:cNvPr>
              <p:cNvSpPr txBox="1"/>
              <p:nvPr/>
            </p:nvSpPr>
            <p:spPr>
              <a:xfrm>
                <a:off x="4558642" y="2780814"/>
                <a:ext cx="3540456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=</a:t>
                </a:r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05EE5-4E48-2DD8-B4FD-C4402A760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642" y="2780814"/>
                <a:ext cx="3540456" cy="556434"/>
              </a:xfrm>
              <a:prstGeom prst="rect">
                <a:avLst/>
              </a:prstGeom>
              <a:blipFill>
                <a:blip r:embed="rId2"/>
                <a:stretch>
                  <a:fillRect l="-2151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1293E9-D7D1-5214-8982-6CA8C31C968B}"/>
                  </a:ext>
                </a:extLst>
              </p:cNvPr>
              <p:cNvSpPr txBox="1"/>
              <p:nvPr/>
            </p:nvSpPr>
            <p:spPr>
              <a:xfrm>
                <a:off x="4446894" y="1753373"/>
                <a:ext cx="1649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1293E9-D7D1-5214-8982-6CA8C31C9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94" y="1753373"/>
                <a:ext cx="1649106" cy="523220"/>
              </a:xfrm>
              <a:prstGeom prst="rect">
                <a:avLst/>
              </a:prstGeom>
              <a:blipFill>
                <a:blip r:embed="rId3"/>
                <a:stretch>
                  <a:fillRect l="-15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99D52-AC8D-0CAC-A203-D10F4D5BC63E}"/>
                  </a:ext>
                </a:extLst>
              </p:cNvPr>
              <p:cNvSpPr txBox="1"/>
              <p:nvPr/>
            </p:nvSpPr>
            <p:spPr>
              <a:xfrm>
                <a:off x="838200" y="1816059"/>
                <a:ext cx="37204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𝐹𝑜𝑟𝑤𝑎𝑟𝑑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99D52-AC8D-0CAC-A203-D10F4D5B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6059"/>
                <a:ext cx="3720442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3801F-9134-B8BF-40D0-B242E667E06D}"/>
                  </a:ext>
                </a:extLst>
              </p:cNvPr>
              <p:cNvSpPr txBox="1"/>
              <p:nvPr/>
            </p:nvSpPr>
            <p:spPr>
              <a:xfrm>
                <a:off x="838200" y="2203040"/>
                <a:ext cx="35213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3801F-9134-B8BF-40D0-B242E667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3040"/>
                <a:ext cx="3521349" cy="523220"/>
              </a:xfrm>
              <a:prstGeom prst="rect">
                <a:avLst/>
              </a:prstGeom>
              <a:blipFill>
                <a:blip r:embed="rId5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1CC6E6-4E54-1CC5-490D-BD1A2CEFE0B4}"/>
                  </a:ext>
                </a:extLst>
              </p:cNvPr>
              <p:cNvSpPr txBox="1"/>
              <p:nvPr/>
            </p:nvSpPr>
            <p:spPr>
              <a:xfrm>
                <a:off x="4446894" y="2227536"/>
                <a:ext cx="1533818" cy="534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1CC6E6-4E54-1CC5-490D-BD1A2CEF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94" y="2227536"/>
                <a:ext cx="1533818" cy="534377"/>
              </a:xfrm>
              <a:prstGeom prst="rect">
                <a:avLst/>
              </a:prstGeom>
              <a:blipFill>
                <a:blip r:embed="rId6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5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4C15-73B8-1F4D-8D31-6F25E591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and Delimitations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0FD047-EE3D-B84A-98E8-8750130EDF4D}"/>
              </a:ext>
            </a:extLst>
          </p:cNvPr>
          <p:cNvSpPr txBox="1"/>
          <p:nvPr/>
        </p:nvSpPr>
        <p:spPr>
          <a:xfrm>
            <a:off x="6520525" y="1770106"/>
            <a:ext cx="354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5DOF 5R Serial Manipulator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03BBB2-FDDE-7A7C-264A-44859C5E7495}"/>
              </a:ext>
            </a:extLst>
          </p:cNvPr>
          <p:cNvGrpSpPr/>
          <p:nvPr/>
        </p:nvGrpSpPr>
        <p:grpSpPr>
          <a:xfrm>
            <a:off x="838200" y="1485900"/>
            <a:ext cx="5257800" cy="4615818"/>
            <a:chOff x="2505456" y="687263"/>
            <a:chExt cx="5835736" cy="52239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0999CF7-F516-C1BA-2B9E-24B27448C9BB}"/>
                </a:ext>
              </a:extLst>
            </p:cNvPr>
            <p:cNvCxnSpPr/>
            <p:nvPr/>
          </p:nvCxnSpPr>
          <p:spPr>
            <a:xfrm flipV="1">
              <a:off x="2917434" y="5557095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0DDEF8-DCB6-BDE7-1CA3-4FC7CF0E73CB}"/>
                </a:ext>
              </a:extLst>
            </p:cNvPr>
            <p:cNvCxnSpPr/>
            <p:nvPr/>
          </p:nvCxnSpPr>
          <p:spPr>
            <a:xfrm flipV="1">
              <a:off x="3016518" y="5566834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92953D-22C8-0012-5004-649CAE70D565}"/>
                </a:ext>
              </a:extLst>
            </p:cNvPr>
            <p:cNvCxnSpPr/>
            <p:nvPr/>
          </p:nvCxnSpPr>
          <p:spPr>
            <a:xfrm flipV="1">
              <a:off x="3139169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CAE84B-B088-CE1D-83D1-91F48EBB0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185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24318D-195C-6EC4-3635-C4D72CA4F304}"/>
                </a:ext>
              </a:extLst>
            </p:cNvPr>
            <p:cNvCxnSpPr/>
            <p:nvPr/>
          </p:nvCxnSpPr>
          <p:spPr>
            <a:xfrm flipV="1">
              <a:off x="3384470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0AFEC3-25E9-C9D7-046A-F7301734BB21}"/>
                </a:ext>
              </a:extLst>
            </p:cNvPr>
            <p:cNvCxnSpPr/>
            <p:nvPr/>
          </p:nvCxnSpPr>
          <p:spPr>
            <a:xfrm flipV="1">
              <a:off x="3525393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56F9520F-ED18-D77B-9D57-0EAA8CB8B20C}"/>
                </a:ext>
              </a:extLst>
            </p:cNvPr>
            <p:cNvSpPr/>
            <p:nvPr/>
          </p:nvSpPr>
          <p:spPr>
            <a:xfrm>
              <a:off x="3139169" y="5224029"/>
              <a:ext cx="455503" cy="592371"/>
            </a:xfrm>
            <a:prstGeom prst="can">
              <a:avLst>
                <a:gd name="adj" fmla="val 447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3B440D-E4DC-3584-149A-9C529C3006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0903" y="2325260"/>
              <a:ext cx="6018" cy="3007626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3D2BC26B-2800-AD7C-9279-8C946EF0A8A5}"/>
                </a:ext>
              </a:extLst>
            </p:cNvPr>
            <p:cNvSpPr/>
            <p:nvPr/>
          </p:nvSpPr>
          <p:spPr>
            <a:xfrm rot="14186722">
              <a:off x="3133151" y="202907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8042BC-B6C4-E1EC-D88F-1B5706AE2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3554" y="1676878"/>
              <a:ext cx="1498206" cy="57771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5A164D7E-05C5-BD25-FB13-671ABAB2A1B4}"/>
                </a:ext>
              </a:extLst>
            </p:cNvPr>
            <p:cNvSpPr/>
            <p:nvPr/>
          </p:nvSpPr>
          <p:spPr>
            <a:xfrm rot="14186722">
              <a:off x="4754009" y="138069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840586-7E0E-C2B9-E33B-7D198DB8C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174" y="1351661"/>
              <a:ext cx="1162552" cy="28604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EC185DF9-D8C1-A1CB-EA43-AD1CD4DF83AC}"/>
                </a:ext>
              </a:extLst>
            </p:cNvPr>
            <p:cNvSpPr/>
            <p:nvPr/>
          </p:nvSpPr>
          <p:spPr>
            <a:xfrm rot="14186722">
              <a:off x="6094304" y="105229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98B79B-5349-5EDD-A3EC-7299F0B4E102}"/>
                </a:ext>
              </a:extLst>
            </p:cNvPr>
            <p:cNvGrpSpPr/>
            <p:nvPr/>
          </p:nvGrpSpPr>
          <p:grpSpPr>
            <a:xfrm>
              <a:off x="2505456" y="2337088"/>
              <a:ext cx="511062" cy="3414124"/>
              <a:chOff x="2505456" y="2337088"/>
              <a:chExt cx="511062" cy="3414124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9678086-8284-2CA8-1BFC-C263E364D8BD}"/>
                  </a:ext>
                </a:extLst>
              </p:cNvPr>
              <p:cNvCxnSpPr/>
              <p:nvPr/>
            </p:nvCxnSpPr>
            <p:spPr>
              <a:xfrm>
                <a:off x="2505456" y="2337088"/>
                <a:ext cx="51106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0BE6087-58C1-2BB2-817A-5381D331CC68}"/>
                  </a:ext>
                </a:extLst>
              </p:cNvPr>
              <p:cNvCxnSpPr/>
              <p:nvPr/>
            </p:nvCxnSpPr>
            <p:spPr>
              <a:xfrm>
                <a:off x="2505456" y="5751212"/>
                <a:ext cx="51106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4E79DA0-861F-D8F2-E37C-939ACF6CCD62}"/>
                  </a:ext>
                </a:extLst>
              </p:cNvPr>
              <p:cNvCxnSpPr/>
              <p:nvPr/>
            </p:nvCxnSpPr>
            <p:spPr>
              <a:xfrm>
                <a:off x="2761488" y="2337088"/>
                <a:ext cx="0" cy="341412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B50F04-B57D-1DB5-D7F3-FE864E40DAE5}"/>
                    </a:ext>
                  </a:extLst>
                </p:cNvPr>
                <p:cNvSpPr txBox="1"/>
                <p:nvPr/>
              </p:nvSpPr>
              <p:spPr>
                <a:xfrm rot="16200000">
                  <a:off x="2367437" y="3833628"/>
                  <a:ext cx="79318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B50F04-B57D-1DB5-D7F3-FE864E40DA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367437" y="3833628"/>
                  <a:ext cx="793181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8266C5-AD83-6429-413D-92F6634D8836}"/>
                </a:ext>
              </a:extLst>
            </p:cNvPr>
            <p:cNvGrpSpPr/>
            <p:nvPr/>
          </p:nvGrpSpPr>
          <p:grpSpPr>
            <a:xfrm rot="4200608">
              <a:off x="3685907" y="518878"/>
              <a:ext cx="511062" cy="1842816"/>
              <a:chOff x="2505456" y="2337088"/>
              <a:chExt cx="511062" cy="3414124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BF12FB9-6740-D34B-F983-50556A0B161E}"/>
                  </a:ext>
                </a:extLst>
              </p:cNvPr>
              <p:cNvCxnSpPr/>
              <p:nvPr/>
            </p:nvCxnSpPr>
            <p:spPr>
              <a:xfrm>
                <a:off x="2505456" y="2337088"/>
                <a:ext cx="51106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366A588-F6F9-3BAA-1483-16BC5FF4ACA8}"/>
                  </a:ext>
                </a:extLst>
              </p:cNvPr>
              <p:cNvCxnSpPr/>
              <p:nvPr/>
            </p:nvCxnSpPr>
            <p:spPr>
              <a:xfrm>
                <a:off x="2505456" y="5751212"/>
                <a:ext cx="51106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007EB79-3D2E-DA27-367C-B694A1832831}"/>
                  </a:ext>
                </a:extLst>
              </p:cNvPr>
              <p:cNvCxnSpPr/>
              <p:nvPr/>
            </p:nvCxnSpPr>
            <p:spPr>
              <a:xfrm>
                <a:off x="2761488" y="2337088"/>
                <a:ext cx="0" cy="341412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0B515B-2A1C-7FB8-5457-989041925064}"/>
                </a:ext>
              </a:extLst>
            </p:cNvPr>
            <p:cNvGrpSpPr/>
            <p:nvPr/>
          </p:nvGrpSpPr>
          <p:grpSpPr>
            <a:xfrm rot="4601000">
              <a:off x="5303541" y="206626"/>
              <a:ext cx="511062" cy="1472335"/>
              <a:chOff x="2505456" y="2337088"/>
              <a:chExt cx="511062" cy="3414124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7D091F4-6DF2-7F7E-FA40-F257D8925DF3}"/>
                  </a:ext>
                </a:extLst>
              </p:cNvPr>
              <p:cNvCxnSpPr/>
              <p:nvPr/>
            </p:nvCxnSpPr>
            <p:spPr>
              <a:xfrm>
                <a:off x="2505456" y="2337088"/>
                <a:ext cx="51106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B027B69-923E-8196-469A-D76CAEF5F533}"/>
                  </a:ext>
                </a:extLst>
              </p:cNvPr>
              <p:cNvCxnSpPr/>
              <p:nvPr/>
            </p:nvCxnSpPr>
            <p:spPr>
              <a:xfrm>
                <a:off x="2505456" y="5751212"/>
                <a:ext cx="51106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79693E9-2935-531D-8A2D-5915940FC8F4}"/>
                  </a:ext>
                </a:extLst>
              </p:cNvPr>
              <p:cNvCxnSpPr/>
              <p:nvPr/>
            </p:nvCxnSpPr>
            <p:spPr>
              <a:xfrm>
                <a:off x="2761488" y="2337088"/>
                <a:ext cx="0" cy="341412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318526E-FC44-C1CD-81D5-40DCD7447188}"/>
                </a:ext>
              </a:extLst>
            </p:cNvPr>
            <p:cNvGrpSpPr/>
            <p:nvPr/>
          </p:nvGrpSpPr>
          <p:grpSpPr>
            <a:xfrm rot="7494654">
              <a:off x="6907280" y="558586"/>
              <a:ext cx="511062" cy="1374985"/>
              <a:chOff x="2505456" y="2337088"/>
              <a:chExt cx="511062" cy="3414124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C5A92BE-D8AF-DDC8-D125-A4579A2131DA}"/>
                  </a:ext>
                </a:extLst>
              </p:cNvPr>
              <p:cNvCxnSpPr/>
              <p:nvPr/>
            </p:nvCxnSpPr>
            <p:spPr>
              <a:xfrm>
                <a:off x="2505456" y="2337088"/>
                <a:ext cx="51106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61DFF91-44A9-245A-887E-5F410C90A07F}"/>
                  </a:ext>
                </a:extLst>
              </p:cNvPr>
              <p:cNvCxnSpPr/>
              <p:nvPr/>
            </p:nvCxnSpPr>
            <p:spPr>
              <a:xfrm>
                <a:off x="2505456" y="5751212"/>
                <a:ext cx="51106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58C8C09-C67D-8692-5D3C-3EE9C32E72D7}"/>
                  </a:ext>
                </a:extLst>
              </p:cNvPr>
              <p:cNvCxnSpPr/>
              <p:nvPr/>
            </p:nvCxnSpPr>
            <p:spPr>
              <a:xfrm>
                <a:off x="2761488" y="2337088"/>
                <a:ext cx="0" cy="341412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B67F6CE-FD63-68C0-8DC5-8F06BB12FC45}"/>
                    </a:ext>
                  </a:extLst>
                </p:cNvPr>
                <p:cNvSpPr txBox="1"/>
                <p:nvPr/>
              </p:nvSpPr>
              <p:spPr>
                <a:xfrm rot="20468812">
                  <a:off x="3613033" y="1259988"/>
                  <a:ext cx="67926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B67F6CE-FD63-68C0-8DC5-8F06BB12F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68812">
                  <a:off x="3613033" y="1259988"/>
                  <a:ext cx="67926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3E7FF32-026C-87E1-C637-DFC6636419F4}"/>
                    </a:ext>
                  </a:extLst>
                </p:cNvPr>
                <p:cNvSpPr txBox="1"/>
                <p:nvPr/>
              </p:nvSpPr>
              <p:spPr>
                <a:xfrm rot="20833930">
                  <a:off x="5119918" y="836428"/>
                  <a:ext cx="73377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3E7FF32-026C-87E1-C637-DFC663641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33930">
                  <a:off x="5119918" y="836428"/>
                  <a:ext cx="73377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CA524E5-1FBA-F794-C05A-35062D9E87ED}"/>
                    </a:ext>
                  </a:extLst>
                </p:cNvPr>
                <p:cNvSpPr txBox="1"/>
                <p:nvPr/>
              </p:nvSpPr>
              <p:spPr>
                <a:xfrm rot="2088635">
                  <a:off x="6813864" y="1109868"/>
                  <a:ext cx="70349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CA524E5-1FBA-F794-C05A-35062D9E8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8635">
                  <a:off x="6813864" y="1109868"/>
                  <a:ext cx="70349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47FB7A-3967-B81A-32E2-04D2FE62A052}"/>
                </a:ext>
              </a:extLst>
            </p:cNvPr>
            <p:cNvSpPr txBox="1"/>
            <p:nvPr/>
          </p:nvSpPr>
          <p:spPr>
            <a:xfrm>
              <a:off x="2830388" y="5042076"/>
              <a:ext cx="43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</a:rPr>
                <a:t>j1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69CC36-38C0-5EB4-0C94-471060BC9A59}"/>
                </a:ext>
              </a:extLst>
            </p:cNvPr>
            <p:cNvSpPr txBox="1"/>
            <p:nvPr/>
          </p:nvSpPr>
          <p:spPr>
            <a:xfrm>
              <a:off x="2888457" y="2486118"/>
              <a:ext cx="43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</a:rPr>
                <a:t>j2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C685CC-3155-28AD-A5F1-273C6A128CDE}"/>
                </a:ext>
              </a:extLst>
            </p:cNvPr>
            <p:cNvSpPr txBox="1"/>
            <p:nvPr/>
          </p:nvSpPr>
          <p:spPr>
            <a:xfrm>
              <a:off x="4558337" y="1874178"/>
              <a:ext cx="43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</a:rPr>
                <a:t>j3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DE3C98-EF4A-45BE-BEE7-AC9C5384BB92}"/>
                </a:ext>
              </a:extLst>
            </p:cNvPr>
            <p:cNvSpPr txBox="1"/>
            <p:nvPr/>
          </p:nvSpPr>
          <p:spPr>
            <a:xfrm>
              <a:off x="5805514" y="1531346"/>
              <a:ext cx="43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</a:rPr>
                <a:t>j4</a:t>
              </a:r>
            </a:p>
          </p:txBody>
        </p:sp>
        <p:sp>
          <p:nvSpPr>
            <p:cNvPr id="29" name="Curved Up Arrow 28">
              <a:extLst>
                <a:ext uri="{FF2B5EF4-FFF2-40B4-BE49-F238E27FC236}">
                  <a16:creationId xmlns:a16="http://schemas.microsoft.com/office/drawing/2014/main" id="{5B978FE9-4356-7AAD-0CD7-D63225BCFFCB}"/>
                </a:ext>
              </a:extLst>
            </p:cNvPr>
            <p:cNvSpPr/>
            <p:nvPr/>
          </p:nvSpPr>
          <p:spPr>
            <a:xfrm rot="16575510">
              <a:off x="3625623" y="5459801"/>
              <a:ext cx="381404" cy="382497"/>
            </a:xfrm>
            <a:prstGeom prst="curvedUpArrow">
              <a:avLst>
                <a:gd name="adj1" fmla="val 7726"/>
                <a:gd name="adj2" fmla="val 52188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A0440A-8AB5-05D8-CF51-FEA77023D976}"/>
                    </a:ext>
                  </a:extLst>
                </p:cNvPr>
                <p:cNvSpPr txBox="1"/>
                <p:nvPr/>
              </p:nvSpPr>
              <p:spPr>
                <a:xfrm>
                  <a:off x="3716545" y="5543190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A0440A-8AB5-05D8-CF51-FEA77023D9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545" y="5543190"/>
                  <a:ext cx="80482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Curved Up Arrow 30">
              <a:extLst>
                <a:ext uri="{FF2B5EF4-FFF2-40B4-BE49-F238E27FC236}">
                  <a16:creationId xmlns:a16="http://schemas.microsoft.com/office/drawing/2014/main" id="{D17493C3-DD0C-CA96-D467-F26E5BE6BE83}"/>
                </a:ext>
              </a:extLst>
            </p:cNvPr>
            <p:cNvSpPr/>
            <p:nvPr/>
          </p:nvSpPr>
          <p:spPr>
            <a:xfrm rot="13668516">
              <a:off x="4582028" y="1429445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C6ED13-3CC6-84E4-DCF6-63A316C9F1CA}"/>
                    </a:ext>
                  </a:extLst>
                </p:cNvPr>
                <p:cNvSpPr txBox="1"/>
                <p:nvPr/>
              </p:nvSpPr>
              <p:spPr>
                <a:xfrm>
                  <a:off x="4899020" y="1239943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C6ED13-3CC6-84E4-DCF6-63A316C9F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020" y="1239943"/>
                  <a:ext cx="80482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80D20B3-4342-CA3D-E9E9-B794609A75A1}"/>
                    </a:ext>
                  </a:extLst>
                </p:cNvPr>
                <p:cNvSpPr txBox="1"/>
                <p:nvPr/>
              </p:nvSpPr>
              <p:spPr>
                <a:xfrm>
                  <a:off x="3185521" y="1841451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80D20B3-4342-CA3D-E9E9-B794609A7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521" y="1841451"/>
                  <a:ext cx="80482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A0E0CBF-68A7-CDB1-B783-62BD3816928A}"/>
                    </a:ext>
                  </a:extLst>
                </p:cNvPr>
                <p:cNvSpPr txBox="1"/>
                <p:nvPr/>
              </p:nvSpPr>
              <p:spPr>
                <a:xfrm>
                  <a:off x="6314866" y="1162424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A0E0CBF-68A7-CDB1-B783-62BD38169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866" y="1162424"/>
                  <a:ext cx="80482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FA051F5-979B-DCDE-800C-D9E4E204EA8A}"/>
                </a:ext>
              </a:extLst>
            </p:cNvPr>
            <p:cNvGrpSpPr/>
            <p:nvPr/>
          </p:nvGrpSpPr>
          <p:grpSpPr>
            <a:xfrm rot="8572203">
              <a:off x="7830130" y="1572823"/>
              <a:ext cx="511062" cy="998793"/>
              <a:chOff x="2505456" y="2337088"/>
              <a:chExt cx="511062" cy="341412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1962FD2-971B-4FF3-0578-B27AD3664DBA}"/>
                  </a:ext>
                </a:extLst>
              </p:cNvPr>
              <p:cNvCxnSpPr/>
              <p:nvPr/>
            </p:nvCxnSpPr>
            <p:spPr>
              <a:xfrm>
                <a:off x="2505456" y="2337088"/>
                <a:ext cx="51106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BA1F8A4-A5DC-86F9-4AAB-207FD0F6636D}"/>
                  </a:ext>
                </a:extLst>
              </p:cNvPr>
              <p:cNvCxnSpPr/>
              <p:nvPr/>
            </p:nvCxnSpPr>
            <p:spPr>
              <a:xfrm>
                <a:off x="2505456" y="5751212"/>
                <a:ext cx="51106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848A09E-59E1-431B-6AE2-FA9A4E122C83}"/>
                  </a:ext>
                </a:extLst>
              </p:cNvPr>
              <p:cNvCxnSpPr/>
              <p:nvPr/>
            </p:nvCxnSpPr>
            <p:spPr>
              <a:xfrm>
                <a:off x="2761488" y="2337088"/>
                <a:ext cx="0" cy="341412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373D4B-61BF-A5F2-5BD4-7A94C4E9F0D3}"/>
                </a:ext>
              </a:extLst>
            </p:cNvPr>
            <p:cNvCxnSpPr>
              <a:cxnSpLocks/>
            </p:cNvCxnSpPr>
            <p:nvPr/>
          </p:nvCxnSpPr>
          <p:spPr>
            <a:xfrm>
              <a:off x="6483963" y="1444181"/>
              <a:ext cx="679165" cy="4670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n 70">
              <a:extLst>
                <a:ext uri="{FF2B5EF4-FFF2-40B4-BE49-F238E27FC236}">
                  <a16:creationId xmlns:a16="http://schemas.microsoft.com/office/drawing/2014/main" id="{11DF596E-4AA0-7C7A-6C82-5752E5D01BB3}"/>
                </a:ext>
              </a:extLst>
            </p:cNvPr>
            <p:cNvSpPr/>
            <p:nvPr/>
          </p:nvSpPr>
          <p:spPr>
            <a:xfrm rot="14186722">
              <a:off x="7048774" y="1776034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rved Up Arrow 71">
              <a:extLst>
                <a:ext uri="{FF2B5EF4-FFF2-40B4-BE49-F238E27FC236}">
                  <a16:creationId xmlns:a16="http://schemas.microsoft.com/office/drawing/2014/main" id="{B9E60C41-5D0E-8945-C137-D51DFB01D240}"/>
                </a:ext>
              </a:extLst>
            </p:cNvPr>
            <p:cNvSpPr/>
            <p:nvPr/>
          </p:nvSpPr>
          <p:spPr>
            <a:xfrm rot="13668516">
              <a:off x="5898138" y="1136871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urved Up Arrow 72">
              <a:extLst>
                <a:ext uri="{FF2B5EF4-FFF2-40B4-BE49-F238E27FC236}">
                  <a16:creationId xmlns:a16="http://schemas.microsoft.com/office/drawing/2014/main" id="{EA885511-B149-CE43-6257-06595560CCA2}"/>
                </a:ext>
              </a:extLst>
            </p:cNvPr>
            <p:cNvSpPr/>
            <p:nvPr/>
          </p:nvSpPr>
          <p:spPr>
            <a:xfrm rot="13668516">
              <a:off x="2943620" y="2116222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1B76023-66D3-F1DF-27F9-57E1CE17C224}"/>
                </a:ext>
              </a:extLst>
            </p:cNvPr>
            <p:cNvCxnSpPr>
              <a:cxnSpLocks/>
            </p:cNvCxnSpPr>
            <p:nvPr/>
          </p:nvCxnSpPr>
          <p:spPr>
            <a:xfrm rot="1902803">
              <a:off x="7295932" y="2380980"/>
              <a:ext cx="720014" cy="287260"/>
            </a:xfrm>
            <a:prstGeom prst="line">
              <a:avLst/>
            </a:prstGeom>
            <a:ln w="50800">
              <a:solidFill>
                <a:schemeClr val="tx1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2BFA689-6BC4-EDF6-7D28-8BC086B99D1B}"/>
                    </a:ext>
                  </a:extLst>
                </p:cNvPr>
                <p:cNvSpPr txBox="1"/>
                <p:nvPr/>
              </p:nvSpPr>
              <p:spPr>
                <a:xfrm rot="3125123">
                  <a:off x="7879286" y="1934099"/>
                  <a:ext cx="44642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2BFA689-6BC4-EDF6-7D28-8BC086B99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123">
                  <a:off x="7879286" y="1934099"/>
                  <a:ext cx="446428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BBB3230-670D-E488-92E0-AC778E4B121C}"/>
                    </a:ext>
                  </a:extLst>
                </p:cNvPr>
                <p:cNvSpPr txBox="1"/>
                <p:nvPr/>
              </p:nvSpPr>
              <p:spPr>
                <a:xfrm>
                  <a:off x="7319085" y="2148368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BBB3230-670D-E488-92E0-AC778E4B1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085" y="2148368"/>
                  <a:ext cx="804826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Curved Up Arrow 76">
              <a:extLst>
                <a:ext uri="{FF2B5EF4-FFF2-40B4-BE49-F238E27FC236}">
                  <a16:creationId xmlns:a16="http://schemas.microsoft.com/office/drawing/2014/main" id="{E1592AEA-1BEC-49FA-79C4-0ADCBC7E366B}"/>
                </a:ext>
              </a:extLst>
            </p:cNvPr>
            <p:cNvSpPr/>
            <p:nvPr/>
          </p:nvSpPr>
          <p:spPr>
            <a:xfrm rot="13668516">
              <a:off x="6870942" y="1852256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C439B2-964B-DD0F-7CF2-A4797A882BA6}"/>
                </a:ext>
              </a:extLst>
            </p:cNvPr>
            <p:cNvSpPr txBox="1"/>
            <p:nvPr/>
          </p:nvSpPr>
          <p:spPr>
            <a:xfrm>
              <a:off x="6660171" y="2105437"/>
              <a:ext cx="431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</a:rPr>
                <a:t>j5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FB366B3-26AF-18B7-D06A-E04586EE253C}"/>
              </a:ext>
            </a:extLst>
          </p:cNvPr>
          <p:cNvSpPr/>
          <p:nvPr/>
        </p:nvSpPr>
        <p:spPr>
          <a:xfrm>
            <a:off x="2849600" y="4508216"/>
            <a:ext cx="3320960" cy="16681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05293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D2444E-7B33-A91A-AD57-0600F67A62A9}"/>
              </a:ext>
            </a:extLst>
          </p:cNvPr>
          <p:cNvSpPr txBox="1"/>
          <p:nvPr/>
        </p:nvSpPr>
        <p:spPr>
          <a:xfrm>
            <a:off x="6546796" y="2096617"/>
            <a:ext cx="51943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goal points are given in cartesian coordinates.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input to the system are the joint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the position component of the robot pose is evaluated.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initial configuration (initial values of the joint variables) is 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workspace is obstacle free.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8F44CDD-A4A0-8DBF-400D-451FB24E486C}"/>
              </a:ext>
            </a:extLst>
          </p:cNvPr>
          <p:cNvCxnSpPr/>
          <p:nvPr/>
        </p:nvCxnSpPr>
        <p:spPr>
          <a:xfrm>
            <a:off x="3076481" y="4838700"/>
            <a:ext cx="33361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12F0E27-5BDF-A6A5-E6C2-C12478E40348}"/>
              </a:ext>
            </a:extLst>
          </p:cNvPr>
          <p:cNvSpPr txBox="1"/>
          <p:nvPr/>
        </p:nvSpPr>
        <p:spPr>
          <a:xfrm>
            <a:off x="3657600" y="4648200"/>
            <a:ext cx="2311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  <a:p>
            <a:r>
              <a:rPr lang="en-US" dirty="0"/>
              <a:t>Link lengths</a:t>
            </a:r>
          </a:p>
          <a:p>
            <a:r>
              <a:rPr lang="en-US" dirty="0"/>
              <a:t>Joints</a:t>
            </a:r>
          </a:p>
          <a:p>
            <a:r>
              <a:rPr lang="en-US" dirty="0"/>
              <a:t>Joint variables (angles)</a:t>
            </a:r>
          </a:p>
          <a:p>
            <a:r>
              <a:rPr lang="en-US" dirty="0"/>
              <a:t>End-effector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962C53-7750-6B7B-844C-2633043C66D3}"/>
              </a:ext>
            </a:extLst>
          </p:cNvPr>
          <p:cNvCxnSpPr/>
          <p:nvPr/>
        </p:nvCxnSpPr>
        <p:spPr>
          <a:xfrm>
            <a:off x="3076481" y="5105400"/>
            <a:ext cx="333616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n 102">
            <a:extLst>
              <a:ext uri="{FF2B5EF4-FFF2-40B4-BE49-F238E27FC236}">
                <a16:creationId xmlns:a16="http://schemas.microsoft.com/office/drawing/2014/main" id="{B6BE89D1-5C5D-89C2-8424-19BD6BE15189}"/>
              </a:ext>
            </a:extLst>
          </p:cNvPr>
          <p:cNvSpPr/>
          <p:nvPr/>
        </p:nvSpPr>
        <p:spPr>
          <a:xfrm>
            <a:off x="3119747" y="5257555"/>
            <a:ext cx="239550" cy="2447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rved Up Arrow 110">
            <a:extLst>
              <a:ext uri="{FF2B5EF4-FFF2-40B4-BE49-F238E27FC236}">
                <a16:creationId xmlns:a16="http://schemas.microsoft.com/office/drawing/2014/main" id="{0BC20827-ABCF-EDED-6119-323F2F89B436}"/>
              </a:ext>
            </a:extLst>
          </p:cNvPr>
          <p:cNvSpPr/>
          <p:nvPr/>
        </p:nvSpPr>
        <p:spPr>
          <a:xfrm rot="20729915">
            <a:off x="3119999" y="5562534"/>
            <a:ext cx="345937" cy="173100"/>
          </a:xfrm>
          <a:prstGeom prst="curvedUpArrow">
            <a:avLst>
              <a:gd name="adj1" fmla="val 7911"/>
              <a:gd name="adj2" fmla="val 51149"/>
              <a:gd name="adj3" fmla="val 312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5-Point Star 111">
            <a:extLst>
              <a:ext uri="{FF2B5EF4-FFF2-40B4-BE49-F238E27FC236}">
                <a16:creationId xmlns:a16="http://schemas.microsoft.com/office/drawing/2014/main" id="{D76BE3A9-CA02-C600-5BF6-16DB40D1FCC6}"/>
              </a:ext>
            </a:extLst>
          </p:cNvPr>
          <p:cNvSpPr/>
          <p:nvPr/>
        </p:nvSpPr>
        <p:spPr>
          <a:xfrm>
            <a:off x="3103868" y="5767370"/>
            <a:ext cx="293171" cy="24163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5-Point Star 113">
            <a:extLst>
              <a:ext uri="{FF2B5EF4-FFF2-40B4-BE49-F238E27FC236}">
                <a16:creationId xmlns:a16="http://schemas.microsoft.com/office/drawing/2014/main" id="{A63832DF-2083-4A2B-CF95-11DD9BFF50B3}"/>
              </a:ext>
            </a:extLst>
          </p:cNvPr>
          <p:cNvSpPr/>
          <p:nvPr/>
        </p:nvSpPr>
        <p:spPr>
          <a:xfrm>
            <a:off x="5554423" y="3257802"/>
            <a:ext cx="257113" cy="22420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80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ADF0-EAC0-E379-28F9-86FDF922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Pure Inverse Kinematics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05EE5-4E48-2DD8-B4FD-C4402A760FDC}"/>
                  </a:ext>
                </a:extLst>
              </p:cNvPr>
              <p:cNvSpPr txBox="1"/>
              <p:nvPr/>
            </p:nvSpPr>
            <p:spPr>
              <a:xfrm>
                <a:off x="4558642" y="2780814"/>
                <a:ext cx="3540456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=</a:t>
                </a:r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05EE5-4E48-2DD8-B4FD-C4402A760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642" y="2780814"/>
                <a:ext cx="3540456" cy="556434"/>
              </a:xfrm>
              <a:prstGeom prst="rect">
                <a:avLst/>
              </a:prstGeom>
              <a:blipFill>
                <a:blip r:embed="rId2"/>
                <a:stretch>
                  <a:fillRect l="-2151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1293E9-D7D1-5214-8982-6CA8C31C968B}"/>
                  </a:ext>
                </a:extLst>
              </p:cNvPr>
              <p:cNvSpPr txBox="1"/>
              <p:nvPr/>
            </p:nvSpPr>
            <p:spPr>
              <a:xfrm>
                <a:off x="4446894" y="1753373"/>
                <a:ext cx="1649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1293E9-D7D1-5214-8982-6CA8C31C9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94" y="1753373"/>
                <a:ext cx="1649106" cy="523220"/>
              </a:xfrm>
              <a:prstGeom prst="rect">
                <a:avLst/>
              </a:prstGeom>
              <a:blipFill>
                <a:blip r:embed="rId3"/>
                <a:stretch>
                  <a:fillRect l="-15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99D52-AC8D-0CAC-A203-D10F4D5BC63E}"/>
                  </a:ext>
                </a:extLst>
              </p:cNvPr>
              <p:cNvSpPr txBox="1"/>
              <p:nvPr/>
            </p:nvSpPr>
            <p:spPr>
              <a:xfrm>
                <a:off x="838200" y="1816059"/>
                <a:ext cx="37204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𝐹𝑜𝑟𝑤𝑎𝑟𝑑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99D52-AC8D-0CAC-A203-D10F4D5B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6059"/>
                <a:ext cx="3720442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3801F-9134-B8BF-40D0-B242E667E06D}"/>
                  </a:ext>
                </a:extLst>
              </p:cNvPr>
              <p:cNvSpPr txBox="1"/>
              <p:nvPr/>
            </p:nvSpPr>
            <p:spPr>
              <a:xfrm>
                <a:off x="838200" y="2203040"/>
                <a:ext cx="35213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3801F-9134-B8BF-40D0-B242E667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3040"/>
                <a:ext cx="3521349" cy="523220"/>
              </a:xfrm>
              <a:prstGeom prst="rect">
                <a:avLst/>
              </a:prstGeom>
              <a:blipFill>
                <a:blip r:embed="rId5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1CC6E6-4E54-1CC5-490D-BD1A2CEFE0B4}"/>
                  </a:ext>
                </a:extLst>
              </p:cNvPr>
              <p:cNvSpPr txBox="1"/>
              <p:nvPr/>
            </p:nvSpPr>
            <p:spPr>
              <a:xfrm>
                <a:off x="4446894" y="2227536"/>
                <a:ext cx="1533818" cy="534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1CC6E6-4E54-1CC5-490D-BD1A2CEF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94" y="2227536"/>
                <a:ext cx="1533818" cy="534377"/>
              </a:xfrm>
              <a:prstGeom prst="rect">
                <a:avLst/>
              </a:prstGeom>
              <a:blipFill>
                <a:blip r:embed="rId6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0C296-3747-B103-2F59-37BCAE197C8E}"/>
                  </a:ext>
                </a:extLst>
              </p:cNvPr>
              <p:cNvSpPr txBox="1"/>
              <p:nvPr/>
            </p:nvSpPr>
            <p:spPr>
              <a:xfrm>
                <a:off x="827281" y="3535917"/>
                <a:ext cx="6149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𝑃𝑢𝑟𝑒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0C296-3747-B103-2F59-37BCAE197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1" y="3535917"/>
                <a:ext cx="6149889" cy="523220"/>
              </a:xfrm>
              <a:prstGeom prst="rect">
                <a:avLst/>
              </a:prstGeom>
              <a:blipFill>
                <a:blip r:embed="rId7"/>
                <a:stretch>
                  <a:fillRect l="-61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1363C3-CB40-399F-317E-8153DE5DAC8B}"/>
                  </a:ext>
                </a:extLst>
              </p:cNvPr>
              <p:cNvSpPr txBox="1"/>
              <p:nvPr/>
            </p:nvSpPr>
            <p:spPr>
              <a:xfrm>
                <a:off x="827281" y="3914511"/>
                <a:ext cx="5234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𝑁𝑒𝑤𝑡𝑜𝑛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𝑅𝑎𝑝h𝑠𝑜𝑛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𝑀𝑒𝑡h𝑜𝑑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1363C3-CB40-399F-317E-8153DE5D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1" y="3914511"/>
                <a:ext cx="5234638" cy="523220"/>
              </a:xfrm>
              <a:prstGeom prst="rect">
                <a:avLst/>
              </a:prstGeom>
              <a:blipFill>
                <a:blip r:embed="rId8"/>
                <a:stretch>
                  <a:fillRect l="-2179" t="-952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9895CD-93B5-8C23-F1D8-BD5412C19645}"/>
                  </a:ext>
                </a:extLst>
              </p:cNvPr>
              <p:cNvSpPr txBox="1"/>
              <p:nvPr/>
            </p:nvSpPr>
            <p:spPr>
              <a:xfrm>
                <a:off x="5912590" y="4391284"/>
                <a:ext cx="4371261" cy="564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9895CD-93B5-8C23-F1D8-BD5412C1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90" y="4391284"/>
                <a:ext cx="4371261" cy="564193"/>
              </a:xfrm>
              <a:prstGeom prst="rect">
                <a:avLst/>
              </a:prstGeom>
              <a:blipFill>
                <a:blip r:embed="rId9"/>
                <a:stretch>
                  <a:fillRect r="-2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B9F4D-2101-19C5-F422-10F84ADFD0DF}"/>
                  </a:ext>
                </a:extLst>
              </p:cNvPr>
              <p:cNvSpPr txBox="1"/>
              <p:nvPr/>
            </p:nvSpPr>
            <p:spPr>
              <a:xfrm>
                <a:off x="1285918" y="4402954"/>
                <a:ext cx="34708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B9F4D-2101-19C5-F422-10F84ADF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18" y="4402954"/>
                <a:ext cx="3470887" cy="523220"/>
              </a:xfrm>
              <a:prstGeom prst="rect">
                <a:avLst/>
              </a:prstGeom>
              <a:blipFill>
                <a:blip r:embed="rId1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686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ADF0-EAC0-E379-28F9-86FDF922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Pure Inverse Kinematics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B67A71-3E72-44B7-139C-0A8E4C93438C}"/>
                  </a:ext>
                </a:extLst>
              </p:cNvPr>
              <p:cNvSpPr txBox="1"/>
              <p:nvPr/>
            </p:nvSpPr>
            <p:spPr>
              <a:xfrm>
                <a:off x="827281" y="3535917"/>
                <a:ext cx="6149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𝑃𝑢𝑟𝑒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B67A71-3E72-44B7-139C-0A8E4C93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1" y="3535917"/>
                <a:ext cx="6149889" cy="523220"/>
              </a:xfrm>
              <a:prstGeom prst="rect">
                <a:avLst/>
              </a:prstGeom>
              <a:blipFill>
                <a:blip r:embed="rId2"/>
                <a:stretch>
                  <a:fillRect l="-61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17E70-7FDD-46A2-2F94-550814E36E87}"/>
                  </a:ext>
                </a:extLst>
              </p:cNvPr>
              <p:cNvSpPr txBox="1"/>
              <p:nvPr/>
            </p:nvSpPr>
            <p:spPr>
              <a:xfrm>
                <a:off x="827281" y="3914511"/>
                <a:ext cx="5234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𝑁𝑒𝑤𝑡𝑜𝑛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𝑅𝑎𝑝h𝑠𝑜𝑛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𝑀𝑒𝑡h𝑜𝑑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17E70-7FDD-46A2-2F94-550814E3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1" y="3914511"/>
                <a:ext cx="5234638" cy="523220"/>
              </a:xfrm>
              <a:prstGeom prst="rect">
                <a:avLst/>
              </a:prstGeom>
              <a:blipFill>
                <a:blip r:embed="rId3"/>
                <a:stretch>
                  <a:fillRect l="-2179" t="-952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0A7B1-F488-FDC1-B778-AA81C74EC5D6}"/>
                  </a:ext>
                </a:extLst>
              </p:cNvPr>
              <p:cNvSpPr txBox="1"/>
              <p:nvPr/>
            </p:nvSpPr>
            <p:spPr>
              <a:xfrm>
                <a:off x="5912590" y="4391284"/>
                <a:ext cx="4371261" cy="564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0A7B1-F488-FDC1-B778-AA81C74EC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90" y="4391284"/>
                <a:ext cx="4371261" cy="564193"/>
              </a:xfrm>
              <a:prstGeom prst="rect">
                <a:avLst/>
              </a:prstGeom>
              <a:blipFill>
                <a:blip r:embed="rId4"/>
                <a:stretch>
                  <a:fillRect r="-2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A63742-C7C7-0003-9D1B-696ED2FCC2AD}"/>
                  </a:ext>
                </a:extLst>
              </p:cNvPr>
              <p:cNvSpPr txBox="1"/>
              <p:nvPr/>
            </p:nvSpPr>
            <p:spPr>
              <a:xfrm>
                <a:off x="1285918" y="4402954"/>
                <a:ext cx="34708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A63742-C7C7-0003-9D1B-696ED2FCC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18" y="4402954"/>
                <a:ext cx="3470887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403835-FF72-AAAF-8687-B65F490A38E7}"/>
                  </a:ext>
                </a:extLst>
              </p:cNvPr>
              <p:cNvSpPr txBox="1"/>
              <p:nvPr/>
            </p:nvSpPr>
            <p:spPr>
              <a:xfrm>
                <a:off x="1285917" y="5002552"/>
                <a:ext cx="2462725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≡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403835-FF72-AAAF-8687-B65F490A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17" y="5002552"/>
                <a:ext cx="2462725" cy="556434"/>
              </a:xfrm>
              <a:prstGeom prst="rect">
                <a:avLst/>
              </a:prstGeom>
              <a:blipFill>
                <a:blip r:embed="rId6"/>
                <a:stretch>
                  <a:fillRect l="-1538" r="-102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83728-20D5-6003-1168-1465B75467EF}"/>
                  </a:ext>
                </a:extLst>
              </p:cNvPr>
              <p:cNvSpPr txBox="1"/>
              <p:nvPr/>
            </p:nvSpPr>
            <p:spPr>
              <a:xfrm>
                <a:off x="5912589" y="4914504"/>
                <a:ext cx="4351897" cy="534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83728-20D5-6003-1168-1465B754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9" y="4914504"/>
                <a:ext cx="4351897" cy="534890"/>
              </a:xfrm>
              <a:prstGeom prst="rect">
                <a:avLst/>
              </a:prstGeom>
              <a:blipFill>
                <a:blip r:embed="rId7"/>
                <a:stretch>
                  <a:fillRect r="-291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F9ACD5-5046-7643-8450-66D2B118DBCD}"/>
                  </a:ext>
                </a:extLst>
              </p:cNvPr>
              <p:cNvSpPr txBox="1"/>
              <p:nvPr/>
            </p:nvSpPr>
            <p:spPr>
              <a:xfrm>
                <a:off x="4558642" y="2780814"/>
                <a:ext cx="3540456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=</a:t>
                </a:r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F9ACD5-5046-7643-8450-66D2B118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642" y="2780814"/>
                <a:ext cx="3540456" cy="556434"/>
              </a:xfrm>
              <a:prstGeom prst="rect">
                <a:avLst/>
              </a:prstGeom>
              <a:blipFill>
                <a:blip r:embed="rId8"/>
                <a:stretch>
                  <a:fillRect l="-2151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7656ED-0540-58DE-D813-48AAF7E7A576}"/>
                  </a:ext>
                </a:extLst>
              </p:cNvPr>
              <p:cNvSpPr txBox="1"/>
              <p:nvPr/>
            </p:nvSpPr>
            <p:spPr>
              <a:xfrm>
                <a:off x="4446894" y="1753373"/>
                <a:ext cx="1649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7656ED-0540-58DE-D813-48AAF7E7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94" y="1753373"/>
                <a:ext cx="1649106" cy="523220"/>
              </a:xfrm>
              <a:prstGeom prst="rect">
                <a:avLst/>
              </a:prstGeom>
              <a:blipFill>
                <a:blip r:embed="rId9"/>
                <a:stretch>
                  <a:fillRect l="-15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FB5E4-EEEF-3F60-65F7-83EC25F82269}"/>
                  </a:ext>
                </a:extLst>
              </p:cNvPr>
              <p:cNvSpPr txBox="1"/>
              <p:nvPr/>
            </p:nvSpPr>
            <p:spPr>
              <a:xfrm>
                <a:off x="838200" y="1816059"/>
                <a:ext cx="37204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𝐹𝑜𝑟𝑤𝑎𝑟𝑑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FB5E4-EEEF-3F60-65F7-83EC25F8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6059"/>
                <a:ext cx="3720442" cy="523220"/>
              </a:xfrm>
              <a:prstGeom prst="rect">
                <a:avLst/>
              </a:prstGeom>
              <a:blipFill>
                <a:blip r:embed="rId1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DB9C14-EA5F-E72D-E7DE-7214C2FC69D9}"/>
                  </a:ext>
                </a:extLst>
              </p:cNvPr>
              <p:cNvSpPr txBox="1"/>
              <p:nvPr/>
            </p:nvSpPr>
            <p:spPr>
              <a:xfrm>
                <a:off x="838200" y="2203040"/>
                <a:ext cx="35213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DB9C14-EA5F-E72D-E7DE-7214C2FC6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3040"/>
                <a:ext cx="3521349" cy="523220"/>
              </a:xfrm>
              <a:prstGeom prst="rect">
                <a:avLst/>
              </a:prstGeom>
              <a:blipFill>
                <a:blip r:embed="rId11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3BDD7D-67EE-FCD3-6930-17D8FD8AAA9E}"/>
                  </a:ext>
                </a:extLst>
              </p:cNvPr>
              <p:cNvSpPr txBox="1"/>
              <p:nvPr/>
            </p:nvSpPr>
            <p:spPr>
              <a:xfrm>
                <a:off x="4446894" y="2227536"/>
                <a:ext cx="1533818" cy="534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3BDD7D-67EE-FCD3-6930-17D8FD8AA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94" y="2227536"/>
                <a:ext cx="1533818" cy="534377"/>
              </a:xfrm>
              <a:prstGeom prst="rect">
                <a:avLst/>
              </a:prstGeom>
              <a:blipFill>
                <a:blip r:embed="rId12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26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ADF0-EAC0-E379-28F9-86FDF922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Pure Inverse Kinematics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B67A71-3E72-44B7-139C-0A8E4C93438C}"/>
                  </a:ext>
                </a:extLst>
              </p:cNvPr>
              <p:cNvSpPr txBox="1"/>
              <p:nvPr/>
            </p:nvSpPr>
            <p:spPr>
              <a:xfrm>
                <a:off x="827281" y="3535917"/>
                <a:ext cx="26546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𝑃𝐼𝐾𝐴𝑙𝑔𝑜𝑟𝑖𝑡h𝑚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B67A71-3E72-44B7-139C-0A8E4C93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1" y="3535917"/>
                <a:ext cx="2654637" cy="523220"/>
              </a:xfrm>
              <a:prstGeom prst="rect">
                <a:avLst/>
              </a:prstGeom>
              <a:blipFill>
                <a:blip r:embed="rId2"/>
                <a:stretch>
                  <a:fillRect l="-285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17E70-7FDD-46A2-2F94-550814E36E87}"/>
                  </a:ext>
                </a:extLst>
              </p:cNvPr>
              <p:cNvSpPr txBox="1"/>
              <p:nvPr/>
            </p:nvSpPr>
            <p:spPr>
              <a:xfrm>
                <a:off x="827281" y="3914511"/>
                <a:ext cx="5234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𝑁𝑒𝑤𝑡𝑜𝑛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𝑅𝑎𝑝h𝑠𝑜𝑛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𝑀𝑒𝑡h𝑜𝑑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17E70-7FDD-46A2-2F94-550814E3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1" y="3914511"/>
                <a:ext cx="5234638" cy="523220"/>
              </a:xfrm>
              <a:prstGeom prst="rect">
                <a:avLst/>
              </a:prstGeom>
              <a:blipFill>
                <a:blip r:embed="rId3"/>
                <a:stretch>
                  <a:fillRect l="-2179" t="-952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0A7B1-F488-FDC1-B778-AA81C74EC5D6}"/>
                  </a:ext>
                </a:extLst>
              </p:cNvPr>
              <p:cNvSpPr txBox="1"/>
              <p:nvPr/>
            </p:nvSpPr>
            <p:spPr>
              <a:xfrm>
                <a:off x="5912590" y="4391284"/>
                <a:ext cx="4371261" cy="564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0A7B1-F488-FDC1-B778-AA81C74EC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90" y="4391284"/>
                <a:ext cx="4371261" cy="564193"/>
              </a:xfrm>
              <a:prstGeom prst="rect">
                <a:avLst/>
              </a:prstGeom>
              <a:blipFill>
                <a:blip r:embed="rId4"/>
                <a:stretch>
                  <a:fillRect r="-2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44E08F5-FBD1-BAE3-6D3B-A7ACBD7B299D}"/>
              </a:ext>
            </a:extLst>
          </p:cNvPr>
          <p:cNvSpPr/>
          <p:nvPr/>
        </p:nvSpPr>
        <p:spPr>
          <a:xfrm>
            <a:off x="5964068" y="5462725"/>
            <a:ext cx="4706630" cy="57511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A63742-C7C7-0003-9D1B-696ED2FCC2AD}"/>
                  </a:ext>
                </a:extLst>
              </p:cNvPr>
              <p:cNvSpPr txBox="1"/>
              <p:nvPr/>
            </p:nvSpPr>
            <p:spPr>
              <a:xfrm>
                <a:off x="1285918" y="4402954"/>
                <a:ext cx="34708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A63742-C7C7-0003-9D1B-696ED2FCC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18" y="4402954"/>
                <a:ext cx="3470887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403835-FF72-AAAF-8687-B65F490A38E7}"/>
                  </a:ext>
                </a:extLst>
              </p:cNvPr>
              <p:cNvSpPr txBox="1"/>
              <p:nvPr/>
            </p:nvSpPr>
            <p:spPr>
              <a:xfrm>
                <a:off x="1285917" y="5002552"/>
                <a:ext cx="2462725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≡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403835-FF72-AAAF-8687-B65F490A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17" y="5002552"/>
                <a:ext cx="2462725" cy="556434"/>
              </a:xfrm>
              <a:prstGeom prst="rect">
                <a:avLst/>
              </a:prstGeom>
              <a:blipFill>
                <a:blip r:embed="rId6"/>
                <a:stretch>
                  <a:fillRect l="-1538" r="-102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83728-20D5-6003-1168-1465B75467EF}"/>
                  </a:ext>
                </a:extLst>
              </p:cNvPr>
              <p:cNvSpPr txBox="1"/>
              <p:nvPr/>
            </p:nvSpPr>
            <p:spPr>
              <a:xfrm>
                <a:off x="5912589" y="4914504"/>
                <a:ext cx="4351897" cy="534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83728-20D5-6003-1168-1465B754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9" y="4914504"/>
                <a:ext cx="4351897" cy="534890"/>
              </a:xfrm>
              <a:prstGeom prst="rect">
                <a:avLst/>
              </a:prstGeom>
              <a:blipFill>
                <a:blip r:embed="rId7"/>
                <a:stretch>
                  <a:fillRect r="-291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F9ACD5-5046-7643-8450-66D2B118DBCD}"/>
                  </a:ext>
                </a:extLst>
              </p:cNvPr>
              <p:cNvSpPr txBox="1"/>
              <p:nvPr/>
            </p:nvSpPr>
            <p:spPr>
              <a:xfrm>
                <a:off x="4558642" y="2780814"/>
                <a:ext cx="3540456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=</a:t>
                </a:r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F9ACD5-5046-7643-8450-66D2B118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642" y="2780814"/>
                <a:ext cx="3540456" cy="556434"/>
              </a:xfrm>
              <a:prstGeom prst="rect">
                <a:avLst/>
              </a:prstGeom>
              <a:blipFill>
                <a:blip r:embed="rId8"/>
                <a:stretch>
                  <a:fillRect l="-2151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7656ED-0540-58DE-D813-48AAF7E7A576}"/>
                  </a:ext>
                </a:extLst>
              </p:cNvPr>
              <p:cNvSpPr txBox="1"/>
              <p:nvPr/>
            </p:nvSpPr>
            <p:spPr>
              <a:xfrm>
                <a:off x="4446894" y="1753373"/>
                <a:ext cx="1649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7656ED-0540-58DE-D813-48AAF7E7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94" y="1753373"/>
                <a:ext cx="1649106" cy="523220"/>
              </a:xfrm>
              <a:prstGeom prst="rect">
                <a:avLst/>
              </a:prstGeom>
              <a:blipFill>
                <a:blip r:embed="rId9"/>
                <a:stretch>
                  <a:fillRect l="-15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FB5E4-EEEF-3F60-65F7-83EC25F82269}"/>
                  </a:ext>
                </a:extLst>
              </p:cNvPr>
              <p:cNvSpPr txBox="1"/>
              <p:nvPr/>
            </p:nvSpPr>
            <p:spPr>
              <a:xfrm>
                <a:off x="838200" y="1816059"/>
                <a:ext cx="37204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𝐹𝑜𝑟𝑤𝑎𝑟𝑑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FB5E4-EEEF-3F60-65F7-83EC25F8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6059"/>
                <a:ext cx="3720442" cy="523220"/>
              </a:xfrm>
              <a:prstGeom prst="rect">
                <a:avLst/>
              </a:prstGeom>
              <a:blipFill>
                <a:blip r:embed="rId1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DB9C14-EA5F-E72D-E7DE-7214C2FC69D9}"/>
                  </a:ext>
                </a:extLst>
              </p:cNvPr>
              <p:cNvSpPr txBox="1"/>
              <p:nvPr/>
            </p:nvSpPr>
            <p:spPr>
              <a:xfrm>
                <a:off x="838200" y="2203040"/>
                <a:ext cx="35213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𝐾𝑖𝑛𝑒𝑚𝑎𝑡𝑖𝑐𝑠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DB9C14-EA5F-E72D-E7DE-7214C2FC6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3040"/>
                <a:ext cx="3521349" cy="523220"/>
              </a:xfrm>
              <a:prstGeom prst="rect">
                <a:avLst/>
              </a:prstGeom>
              <a:blipFill>
                <a:blip r:embed="rId11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3BDD7D-67EE-FCD3-6930-17D8FD8AAA9E}"/>
                  </a:ext>
                </a:extLst>
              </p:cNvPr>
              <p:cNvSpPr txBox="1"/>
              <p:nvPr/>
            </p:nvSpPr>
            <p:spPr>
              <a:xfrm>
                <a:off x="4446894" y="2227536"/>
                <a:ext cx="1533818" cy="534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3BDD7D-67EE-FCD3-6930-17D8FD8AA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94" y="2227536"/>
                <a:ext cx="1533818" cy="534377"/>
              </a:xfrm>
              <a:prstGeom prst="rect">
                <a:avLst/>
              </a:prstGeom>
              <a:blipFill>
                <a:blip r:embed="rId12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B4C08E-8341-B577-3343-4E658E717F3F}"/>
                  </a:ext>
                </a:extLst>
              </p:cNvPr>
              <p:cNvSpPr txBox="1"/>
              <p:nvPr/>
            </p:nvSpPr>
            <p:spPr>
              <a:xfrm>
                <a:off x="5912589" y="5432250"/>
                <a:ext cx="4838119" cy="534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B4C08E-8341-B577-3343-4E658E717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89" y="5432250"/>
                <a:ext cx="4838119" cy="534890"/>
              </a:xfrm>
              <a:prstGeom prst="rect">
                <a:avLst/>
              </a:prstGeom>
              <a:blipFill>
                <a:blip r:embed="rId13"/>
                <a:stretch>
                  <a:fillRect r="-262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24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017C-EBB0-2DB8-AD33-6705E7CC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1979"/>
            <a:ext cx="7615335" cy="758669"/>
          </a:xfrm>
        </p:spPr>
        <p:txBody>
          <a:bodyPr/>
          <a:lstStyle/>
          <a:p>
            <a:r>
              <a:rPr lang="en-US" dirty="0"/>
              <a:t>Resolved Rates Algorithm 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03351-F082-4759-6EFD-CBE5DCE97EC6}"/>
              </a:ext>
            </a:extLst>
          </p:cNvPr>
          <p:cNvCxnSpPr/>
          <p:nvPr/>
        </p:nvCxnSpPr>
        <p:spPr>
          <a:xfrm>
            <a:off x="10574890" y="228579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138463-7078-6B13-5D4E-E865A0CDE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" b="6636"/>
          <a:stretch/>
        </p:blipFill>
        <p:spPr>
          <a:xfrm>
            <a:off x="8614095" y="2285791"/>
            <a:ext cx="2853227" cy="2373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84FC2-C7D8-E059-DF41-B81D2A11CD9F}"/>
              </a:ext>
            </a:extLst>
          </p:cNvPr>
          <p:cNvSpPr txBox="1"/>
          <p:nvPr/>
        </p:nvSpPr>
        <p:spPr>
          <a:xfrm>
            <a:off x="381000" y="1234752"/>
            <a:ext cx="6532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Key idea: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Time derivative of the inverse kinematic problem is linear in joint speeds and end effector orientation. </a:t>
            </a:r>
          </a:p>
          <a:p>
            <a:pPr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/>
            <a:endParaRPr lang="en-US" sz="1800" i="1" dirty="0">
              <a:solidFill>
                <a:srgbClr val="83696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88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017C-EBB0-2DB8-AD33-6705E7CC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1979"/>
            <a:ext cx="7615335" cy="758669"/>
          </a:xfrm>
        </p:spPr>
        <p:txBody>
          <a:bodyPr/>
          <a:lstStyle/>
          <a:p>
            <a:r>
              <a:rPr lang="en-US" dirty="0"/>
              <a:t>Resolved Rates Algorithm 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03351-F082-4759-6EFD-CBE5DCE97EC6}"/>
              </a:ext>
            </a:extLst>
          </p:cNvPr>
          <p:cNvCxnSpPr/>
          <p:nvPr/>
        </p:nvCxnSpPr>
        <p:spPr>
          <a:xfrm>
            <a:off x="10574890" y="228579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138463-7078-6B13-5D4E-E865A0CDE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" b="6636"/>
          <a:stretch/>
        </p:blipFill>
        <p:spPr>
          <a:xfrm>
            <a:off x="8614095" y="2285791"/>
            <a:ext cx="2853227" cy="237319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84FC2-C7D8-E059-DF41-B81D2A11CD9F}"/>
                  </a:ext>
                </a:extLst>
              </p:cNvPr>
              <p:cNvSpPr txBox="1"/>
              <p:nvPr/>
            </p:nvSpPr>
            <p:spPr>
              <a:xfrm>
                <a:off x="381000" y="1234752"/>
                <a:ext cx="653298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Key idea: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derivative of the inverse kinematic problem is linear in joint speeds and end effector orientation. </a:t>
                </a:r>
              </a:p>
              <a:p>
                <a:pPr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1800" i="1" dirty="0">
                  <a:solidFill>
                    <a:srgbClr val="836967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Desired position</a:t>
                </a:r>
              </a:p>
              <a:p>
                <a:pPr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Current position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84FC2-C7D8-E059-DF41-B81D2A11C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4752"/>
                <a:ext cx="6532984" cy="3416320"/>
              </a:xfrm>
              <a:prstGeom prst="rect">
                <a:avLst/>
              </a:prstGeom>
              <a:blipFill>
                <a:blip r:embed="rId3"/>
                <a:stretch>
                  <a:fillRect l="-840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9BFC3-68A9-4786-DBF1-052DF3B57394}"/>
                  </a:ext>
                </a:extLst>
              </p:cNvPr>
              <p:cNvSpPr txBox="1"/>
              <p:nvPr/>
            </p:nvSpPr>
            <p:spPr>
              <a:xfrm>
                <a:off x="-174564" y="3946572"/>
                <a:ext cx="3048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9BFC3-68A9-4786-DBF1-052DF3B57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564" y="3946572"/>
                <a:ext cx="304877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152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017C-EBB0-2DB8-AD33-6705E7CC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1979"/>
            <a:ext cx="7615335" cy="758669"/>
          </a:xfrm>
        </p:spPr>
        <p:txBody>
          <a:bodyPr/>
          <a:lstStyle/>
          <a:p>
            <a:r>
              <a:rPr lang="en-US" dirty="0"/>
              <a:t>Resolved Rates Algorithm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5BD79-C84F-0AC9-18F8-491896D17F14}"/>
                  </a:ext>
                </a:extLst>
              </p:cNvPr>
              <p:cNvSpPr txBox="1"/>
              <p:nvPr/>
            </p:nvSpPr>
            <p:spPr>
              <a:xfrm>
                <a:off x="-174564" y="718180"/>
                <a:ext cx="3048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5BD79-C84F-0AC9-18F8-491896D17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564" y="718180"/>
                <a:ext cx="304877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54EFB-A94A-C167-C5C6-93FB4155AECD}"/>
                  </a:ext>
                </a:extLst>
              </p:cNvPr>
              <p:cNvSpPr txBox="1"/>
              <p:nvPr/>
            </p:nvSpPr>
            <p:spPr>
              <a:xfrm>
                <a:off x="7402680" y="1138594"/>
                <a:ext cx="3874924" cy="758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𝑐h𝑜𝑜𝑠𝑒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en-US" sz="2000" dirty="0"/>
                  <a:t>&gt;1,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min</a:t>
                </a:r>
                <a:r>
                  <a:rPr lang="en-US" sz="2000" baseline="-25000" dirty="0"/>
                  <a:t>,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max</a:t>
                </a:r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54EFB-A94A-C167-C5C6-93FB4155A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680" y="1138594"/>
                <a:ext cx="3874924" cy="758669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03351-F082-4759-6EFD-CBE5DCE97EC6}"/>
              </a:ext>
            </a:extLst>
          </p:cNvPr>
          <p:cNvCxnSpPr/>
          <p:nvPr/>
        </p:nvCxnSpPr>
        <p:spPr>
          <a:xfrm>
            <a:off x="10574890" y="228579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AC2817-BAE3-B662-39D8-EFDC0D82C65C}"/>
              </a:ext>
            </a:extLst>
          </p:cNvPr>
          <p:cNvSpPr txBox="1"/>
          <p:nvPr/>
        </p:nvSpPr>
        <p:spPr>
          <a:xfrm>
            <a:off x="381000" y="1514145"/>
            <a:ext cx="416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Joint coordinates for starting position</a:t>
            </a:r>
          </a:p>
        </p:txBody>
      </p:sp>
    </p:spTree>
    <p:extLst>
      <p:ext uri="{BB962C8B-B14F-4D97-AF65-F5344CB8AC3E}">
        <p14:creationId xmlns:p14="http://schemas.microsoft.com/office/powerpoint/2010/main" val="993314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017C-EBB0-2DB8-AD33-6705E7CC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1979"/>
            <a:ext cx="7615335" cy="758669"/>
          </a:xfrm>
        </p:spPr>
        <p:txBody>
          <a:bodyPr/>
          <a:lstStyle/>
          <a:p>
            <a:r>
              <a:rPr lang="en-US" dirty="0"/>
              <a:t>Resolved Rates Algorithm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5BD79-C84F-0AC9-18F8-491896D17F14}"/>
                  </a:ext>
                </a:extLst>
              </p:cNvPr>
              <p:cNvSpPr txBox="1"/>
              <p:nvPr/>
            </p:nvSpPr>
            <p:spPr>
              <a:xfrm>
                <a:off x="-174564" y="718180"/>
                <a:ext cx="3048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5BD79-C84F-0AC9-18F8-491896D17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564" y="718180"/>
                <a:ext cx="304877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54EFB-A94A-C167-C5C6-93FB4155AECD}"/>
                  </a:ext>
                </a:extLst>
              </p:cNvPr>
              <p:cNvSpPr txBox="1"/>
              <p:nvPr/>
            </p:nvSpPr>
            <p:spPr>
              <a:xfrm>
                <a:off x="7402680" y="1138594"/>
                <a:ext cx="3874924" cy="758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𝑐h𝑜𝑜𝑠𝑒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en-US" sz="2000" dirty="0"/>
                  <a:t>&gt;1,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min</a:t>
                </a:r>
                <a:r>
                  <a:rPr lang="en-US" sz="2000" baseline="-25000" dirty="0"/>
                  <a:t>,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max</a:t>
                </a:r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54EFB-A94A-C167-C5C6-93FB4155A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680" y="1138594"/>
                <a:ext cx="3874924" cy="758669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03351-F082-4759-6EFD-CBE5DCE97EC6}"/>
              </a:ext>
            </a:extLst>
          </p:cNvPr>
          <p:cNvCxnSpPr/>
          <p:nvPr/>
        </p:nvCxnSpPr>
        <p:spPr>
          <a:xfrm>
            <a:off x="10574890" y="228579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022BC-AD32-CD11-746B-3037D8BCEC09}"/>
                  </a:ext>
                </a:extLst>
              </p:cNvPr>
              <p:cNvSpPr txBox="1"/>
              <p:nvPr/>
            </p:nvSpPr>
            <p:spPr>
              <a:xfrm>
                <a:off x="8351097" y="2179510"/>
                <a:ext cx="197809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smtClean="0"/>
                        <m:t>X</m:t>
                      </m:r>
                      <m:r>
                        <m:rPr>
                          <m:nor/>
                        </m:rPr>
                        <a:rPr lang="en-US" sz="2000" baseline="-25000" smtClean="0"/>
                        <m:t>c</m:t>
                      </m:r>
                      <m:r>
                        <m:rPr>
                          <m:nor/>
                        </m:rPr>
                        <a:rPr lang="en-US" sz="2000" smtClean="0"/>
                        <m:t>=</m:t>
                      </m:r>
                      <m:r>
                        <m:rPr>
                          <m:nor/>
                        </m:rPr>
                        <a:rPr lang="en-US" sz="2000" b="0" i="0" smtClean="0"/>
                        <m:t>Fwd</m:t>
                      </m:r>
                      <m:r>
                        <m:rPr>
                          <m:nor/>
                        </m:rPr>
                        <a:rPr lang="en-US" sz="2000" b="0" i="0" smtClean="0"/>
                        <m:t>_</m:t>
                      </m:r>
                      <m:r>
                        <m:rPr>
                          <m:nor/>
                        </m:rPr>
                        <a:rPr lang="en-US" sz="2000" smtClean="0"/>
                        <m:t>kin</m:t>
                      </m:r>
                      <m:r>
                        <m:rPr>
                          <m:nor/>
                        </m:rPr>
                        <a:rPr lang="en-US" sz="2000" smtClean="0"/>
                        <m:t>(</m:t>
                      </m:r>
                      <m:r>
                        <m:rPr>
                          <m:nor/>
                        </m:rPr>
                        <a:rPr lang="en-US" sz="2000" smtClean="0"/>
                        <m:t>q</m:t>
                      </m:r>
                      <m:r>
                        <m:rPr>
                          <m:nor/>
                        </m:rPr>
                        <a:rPr lang="en-US" sz="2000" smtClean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022BC-AD32-CD11-746B-3037D8BC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97" y="2179510"/>
                <a:ext cx="1978090" cy="400110"/>
              </a:xfrm>
              <a:prstGeom prst="rect">
                <a:avLst/>
              </a:prstGeom>
              <a:blipFill>
                <a:blip r:embed="rId4"/>
                <a:stretch>
                  <a:fillRect b="-10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E87D9-F361-26B3-7D88-4E7E7C3AE958}"/>
                  </a:ext>
                </a:extLst>
              </p:cNvPr>
              <p:cNvSpPr txBox="1"/>
              <p:nvPr/>
            </p:nvSpPr>
            <p:spPr>
              <a:xfrm>
                <a:off x="7585210" y="2861163"/>
                <a:ext cx="3509864" cy="481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E87D9-F361-26B3-7D88-4E7E7C3AE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10" y="2861163"/>
                <a:ext cx="3509864" cy="481029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AC2817-BAE3-B662-39D8-EFDC0D82C65C}"/>
              </a:ext>
            </a:extLst>
          </p:cNvPr>
          <p:cNvSpPr txBox="1"/>
          <p:nvPr/>
        </p:nvSpPr>
        <p:spPr>
          <a:xfrm>
            <a:off x="381000" y="1514145"/>
            <a:ext cx="4163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Joint coordinates for starting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Forward kinematics – (X,Y,Z)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Position 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B44272-7D37-5EFA-8959-E433CBE4BD40}"/>
              </a:ext>
            </a:extLst>
          </p:cNvPr>
          <p:cNvCxnSpPr>
            <a:stCxn id="8" idx="2"/>
            <a:endCxn id="3" idx="0"/>
          </p:cNvCxnSpPr>
          <p:nvPr/>
        </p:nvCxnSpPr>
        <p:spPr>
          <a:xfrm>
            <a:off x="9340142" y="1897263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8C3FBB-5E07-46B2-47D1-40A2E16952D0}"/>
              </a:ext>
            </a:extLst>
          </p:cNvPr>
          <p:cNvCxnSpPr/>
          <p:nvPr/>
        </p:nvCxnSpPr>
        <p:spPr>
          <a:xfrm>
            <a:off x="9340139" y="2579620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59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017C-EBB0-2DB8-AD33-6705E7CC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1979"/>
            <a:ext cx="7615335" cy="758669"/>
          </a:xfrm>
        </p:spPr>
        <p:txBody>
          <a:bodyPr/>
          <a:lstStyle/>
          <a:p>
            <a:r>
              <a:rPr lang="en-US" dirty="0"/>
              <a:t>Resolved Rates Algorithm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5BD79-C84F-0AC9-18F8-491896D17F14}"/>
                  </a:ext>
                </a:extLst>
              </p:cNvPr>
              <p:cNvSpPr txBox="1"/>
              <p:nvPr/>
            </p:nvSpPr>
            <p:spPr>
              <a:xfrm>
                <a:off x="-174564" y="718180"/>
                <a:ext cx="3048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5BD79-C84F-0AC9-18F8-491896D17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564" y="718180"/>
                <a:ext cx="304877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54EFB-A94A-C167-C5C6-93FB4155AECD}"/>
                  </a:ext>
                </a:extLst>
              </p:cNvPr>
              <p:cNvSpPr txBox="1"/>
              <p:nvPr/>
            </p:nvSpPr>
            <p:spPr>
              <a:xfrm>
                <a:off x="7402680" y="1138594"/>
                <a:ext cx="3874924" cy="758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𝑐h𝑜𝑜𝑠𝑒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en-US" sz="2000" dirty="0"/>
                  <a:t>&gt;1,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min</a:t>
                </a:r>
                <a:r>
                  <a:rPr lang="en-US" sz="2000" baseline="-25000" dirty="0"/>
                  <a:t>,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max</a:t>
                </a:r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54EFB-A94A-C167-C5C6-93FB4155A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680" y="1138594"/>
                <a:ext cx="3874924" cy="758669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03351-F082-4759-6EFD-CBE5DCE97EC6}"/>
              </a:ext>
            </a:extLst>
          </p:cNvPr>
          <p:cNvCxnSpPr/>
          <p:nvPr/>
        </p:nvCxnSpPr>
        <p:spPr>
          <a:xfrm>
            <a:off x="10574890" y="228579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022BC-AD32-CD11-746B-3037D8BCEC09}"/>
                  </a:ext>
                </a:extLst>
              </p:cNvPr>
              <p:cNvSpPr txBox="1"/>
              <p:nvPr/>
            </p:nvSpPr>
            <p:spPr>
              <a:xfrm>
                <a:off x="8351097" y="2179510"/>
                <a:ext cx="197809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smtClean="0"/>
                        <m:t>X</m:t>
                      </m:r>
                      <m:r>
                        <m:rPr>
                          <m:nor/>
                        </m:rPr>
                        <a:rPr lang="en-US" sz="2000" baseline="-25000" smtClean="0"/>
                        <m:t>c</m:t>
                      </m:r>
                      <m:r>
                        <m:rPr>
                          <m:nor/>
                        </m:rPr>
                        <a:rPr lang="en-US" sz="2000" smtClean="0"/>
                        <m:t>=</m:t>
                      </m:r>
                      <m:r>
                        <m:rPr>
                          <m:nor/>
                        </m:rPr>
                        <a:rPr lang="en-US" sz="2000" b="0" i="0" smtClean="0"/>
                        <m:t>Fwd</m:t>
                      </m:r>
                      <m:r>
                        <m:rPr>
                          <m:nor/>
                        </m:rPr>
                        <a:rPr lang="en-US" sz="2000" b="0" i="0" smtClean="0"/>
                        <m:t>_</m:t>
                      </m:r>
                      <m:r>
                        <m:rPr>
                          <m:nor/>
                        </m:rPr>
                        <a:rPr lang="en-US" sz="2000" smtClean="0"/>
                        <m:t>kin</m:t>
                      </m:r>
                      <m:r>
                        <m:rPr>
                          <m:nor/>
                        </m:rPr>
                        <a:rPr lang="en-US" sz="2000" smtClean="0"/>
                        <m:t>(</m:t>
                      </m:r>
                      <m:r>
                        <m:rPr>
                          <m:nor/>
                        </m:rPr>
                        <a:rPr lang="en-US" sz="2000" smtClean="0"/>
                        <m:t>q</m:t>
                      </m:r>
                      <m:r>
                        <m:rPr>
                          <m:nor/>
                        </m:rPr>
                        <a:rPr lang="en-US" sz="2000" smtClean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022BC-AD32-CD11-746B-3037D8BC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97" y="2179510"/>
                <a:ext cx="1978090" cy="400110"/>
              </a:xfrm>
              <a:prstGeom prst="rect">
                <a:avLst/>
              </a:prstGeom>
              <a:blipFill>
                <a:blip r:embed="rId4"/>
                <a:stretch>
                  <a:fillRect b="-10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E87D9-F361-26B3-7D88-4E7E7C3AE958}"/>
                  </a:ext>
                </a:extLst>
              </p:cNvPr>
              <p:cNvSpPr txBox="1"/>
              <p:nvPr/>
            </p:nvSpPr>
            <p:spPr>
              <a:xfrm>
                <a:off x="7585210" y="2861163"/>
                <a:ext cx="3509864" cy="481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E87D9-F361-26B3-7D88-4E7E7C3AE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10" y="2861163"/>
                <a:ext cx="3509864" cy="481029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6E8D2560-3926-E506-985B-4763A196D8AC}"/>
                  </a:ext>
                </a:extLst>
              </p:cNvPr>
              <p:cNvSpPr/>
              <p:nvPr/>
            </p:nvSpPr>
            <p:spPr>
              <a:xfrm>
                <a:off x="8192866" y="3579490"/>
                <a:ext cx="2294551" cy="932939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6E8D2560-3926-E506-985B-4763A196D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866" y="3579490"/>
                <a:ext cx="2294551" cy="93293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AC2817-BAE3-B662-39D8-EFDC0D82C65C}"/>
                  </a:ext>
                </a:extLst>
              </p:cNvPr>
              <p:cNvSpPr txBox="1"/>
              <p:nvPr/>
            </p:nvSpPr>
            <p:spPr>
              <a:xfrm>
                <a:off x="381000" y="1514145"/>
                <a:ext cx="4759123" cy="3294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 coordinates for starting 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kinematics – (X,Y,Z)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 Error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Computing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||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eqArr>
                                <m:eqArrPr>
                                  <m:ctrlP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eqArr>
                            </m:e>
                          </m:eqAr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eqArr>
                        <m:eqArr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AC2817-BAE3-B662-39D8-EFDC0D8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14145"/>
                <a:ext cx="4759123" cy="3294492"/>
              </a:xfrm>
              <a:prstGeom prst="rect">
                <a:avLst/>
              </a:prstGeom>
              <a:blipFill>
                <a:blip r:embed="rId7"/>
                <a:stretch>
                  <a:fillRect l="-897" t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6BE10A-A53A-1DAE-415F-C9890BF96DF5}"/>
                  </a:ext>
                </a:extLst>
              </p:cNvPr>
              <p:cNvSpPr txBox="1"/>
              <p:nvPr/>
            </p:nvSpPr>
            <p:spPr>
              <a:xfrm>
                <a:off x="8448779" y="4749727"/>
                <a:ext cx="178272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6BE10A-A53A-1DAE-415F-C9890BF9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779" y="4749727"/>
                <a:ext cx="1782725" cy="400110"/>
              </a:xfrm>
              <a:prstGeom prst="rect">
                <a:avLst/>
              </a:prstGeom>
              <a:blipFill>
                <a:blip r:embed="rId8"/>
                <a:stretch>
                  <a:fillRect t="-4412" r="-5102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66E31FF-B02A-D36A-0033-FC7AEBF2193D}"/>
              </a:ext>
            </a:extLst>
          </p:cNvPr>
          <p:cNvSpPr txBox="1"/>
          <p:nvPr/>
        </p:nvSpPr>
        <p:spPr>
          <a:xfrm>
            <a:off x="11009346" y="3845904"/>
            <a:ext cx="6745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Stop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B44272-7D37-5EFA-8959-E433CBE4BD40}"/>
              </a:ext>
            </a:extLst>
          </p:cNvPr>
          <p:cNvCxnSpPr>
            <a:stCxn id="8" idx="2"/>
            <a:endCxn id="3" idx="0"/>
          </p:cNvCxnSpPr>
          <p:nvPr/>
        </p:nvCxnSpPr>
        <p:spPr>
          <a:xfrm>
            <a:off x="9340142" y="1897263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8C3FBB-5E07-46B2-47D1-40A2E16952D0}"/>
              </a:ext>
            </a:extLst>
          </p:cNvPr>
          <p:cNvCxnSpPr/>
          <p:nvPr/>
        </p:nvCxnSpPr>
        <p:spPr>
          <a:xfrm>
            <a:off x="9340139" y="2579620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7C1E26-0289-A0E6-DC41-598A38FE44BB}"/>
              </a:ext>
            </a:extLst>
          </p:cNvPr>
          <p:cNvCxnSpPr/>
          <p:nvPr/>
        </p:nvCxnSpPr>
        <p:spPr>
          <a:xfrm>
            <a:off x="9340142" y="3342192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DD127F-7E1A-7D5C-282B-EAAC2BD6CD7E}"/>
              </a:ext>
            </a:extLst>
          </p:cNvPr>
          <p:cNvCxnSpPr/>
          <p:nvPr/>
        </p:nvCxnSpPr>
        <p:spPr>
          <a:xfrm>
            <a:off x="9340142" y="4512088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2B9BE4-2960-DC32-2320-C3AC84E615A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487417" y="4045959"/>
            <a:ext cx="5219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524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017C-EBB0-2DB8-AD33-6705E7CC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1979"/>
            <a:ext cx="7615335" cy="758669"/>
          </a:xfrm>
        </p:spPr>
        <p:txBody>
          <a:bodyPr/>
          <a:lstStyle/>
          <a:p>
            <a:r>
              <a:rPr lang="en-US" dirty="0"/>
              <a:t>Resolved Rates Algorithm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5BD79-C84F-0AC9-18F8-491896D17F14}"/>
                  </a:ext>
                </a:extLst>
              </p:cNvPr>
              <p:cNvSpPr txBox="1"/>
              <p:nvPr/>
            </p:nvSpPr>
            <p:spPr>
              <a:xfrm>
                <a:off x="-174564" y="718180"/>
                <a:ext cx="3048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5BD79-C84F-0AC9-18F8-491896D17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564" y="718180"/>
                <a:ext cx="304877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54EFB-A94A-C167-C5C6-93FB4155AECD}"/>
                  </a:ext>
                </a:extLst>
              </p:cNvPr>
              <p:cNvSpPr txBox="1"/>
              <p:nvPr/>
            </p:nvSpPr>
            <p:spPr>
              <a:xfrm>
                <a:off x="7402680" y="1138594"/>
                <a:ext cx="3874924" cy="758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𝑐h𝑜𝑜𝑠𝑒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en-US" sz="2000" dirty="0"/>
                  <a:t>&gt;1,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min</a:t>
                </a:r>
                <a:r>
                  <a:rPr lang="en-US" sz="2000" baseline="-25000" dirty="0"/>
                  <a:t>,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max</a:t>
                </a:r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54EFB-A94A-C167-C5C6-93FB4155A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680" y="1138594"/>
                <a:ext cx="3874924" cy="758669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03351-F082-4759-6EFD-CBE5DCE97EC6}"/>
              </a:ext>
            </a:extLst>
          </p:cNvPr>
          <p:cNvCxnSpPr/>
          <p:nvPr/>
        </p:nvCxnSpPr>
        <p:spPr>
          <a:xfrm>
            <a:off x="10574890" y="228579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022BC-AD32-CD11-746B-3037D8BCEC09}"/>
                  </a:ext>
                </a:extLst>
              </p:cNvPr>
              <p:cNvSpPr txBox="1"/>
              <p:nvPr/>
            </p:nvSpPr>
            <p:spPr>
              <a:xfrm>
                <a:off x="8351097" y="2179510"/>
                <a:ext cx="197809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smtClean="0"/>
                        <m:t>X</m:t>
                      </m:r>
                      <m:r>
                        <m:rPr>
                          <m:nor/>
                        </m:rPr>
                        <a:rPr lang="en-US" sz="2000" baseline="-25000" smtClean="0"/>
                        <m:t>c</m:t>
                      </m:r>
                      <m:r>
                        <m:rPr>
                          <m:nor/>
                        </m:rPr>
                        <a:rPr lang="en-US" sz="2000" smtClean="0"/>
                        <m:t>=</m:t>
                      </m:r>
                      <m:r>
                        <m:rPr>
                          <m:nor/>
                        </m:rPr>
                        <a:rPr lang="en-US" sz="2000" b="0" i="0" smtClean="0"/>
                        <m:t>Fwd</m:t>
                      </m:r>
                      <m:r>
                        <m:rPr>
                          <m:nor/>
                        </m:rPr>
                        <a:rPr lang="en-US" sz="2000" b="0" i="0" smtClean="0"/>
                        <m:t>_</m:t>
                      </m:r>
                      <m:r>
                        <m:rPr>
                          <m:nor/>
                        </m:rPr>
                        <a:rPr lang="en-US" sz="2000" smtClean="0"/>
                        <m:t>kin</m:t>
                      </m:r>
                      <m:r>
                        <m:rPr>
                          <m:nor/>
                        </m:rPr>
                        <a:rPr lang="en-US" sz="2000" smtClean="0"/>
                        <m:t>(</m:t>
                      </m:r>
                      <m:r>
                        <m:rPr>
                          <m:nor/>
                        </m:rPr>
                        <a:rPr lang="en-US" sz="2000" smtClean="0"/>
                        <m:t>q</m:t>
                      </m:r>
                      <m:r>
                        <m:rPr>
                          <m:nor/>
                        </m:rPr>
                        <a:rPr lang="en-US" sz="2000" smtClean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022BC-AD32-CD11-746B-3037D8BC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97" y="2179510"/>
                <a:ext cx="1978090" cy="400110"/>
              </a:xfrm>
              <a:prstGeom prst="rect">
                <a:avLst/>
              </a:prstGeom>
              <a:blipFill>
                <a:blip r:embed="rId4"/>
                <a:stretch>
                  <a:fillRect b="-10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E87D9-F361-26B3-7D88-4E7E7C3AE958}"/>
                  </a:ext>
                </a:extLst>
              </p:cNvPr>
              <p:cNvSpPr txBox="1"/>
              <p:nvPr/>
            </p:nvSpPr>
            <p:spPr>
              <a:xfrm>
                <a:off x="7585210" y="2861163"/>
                <a:ext cx="3509864" cy="481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E87D9-F361-26B3-7D88-4E7E7C3AE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10" y="2861163"/>
                <a:ext cx="3509864" cy="481029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6E8D2560-3926-E506-985B-4763A196D8AC}"/>
                  </a:ext>
                </a:extLst>
              </p:cNvPr>
              <p:cNvSpPr/>
              <p:nvPr/>
            </p:nvSpPr>
            <p:spPr>
              <a:xfrm>
                <a:off x="8192866" y="3579490"/>
                <a:ext cx="2294551" cy="932939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6E8D2560-3926-E506-985B-4763A196D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866" y="3579490"/>
                <a:ext cx="2294551" cy="93293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AC2817-BAE3-B662-39D8-EFDC0D82C65C}"/>
                  </a:ext>
                </a:extLst>
              </p:cNvPr>
              <p:cNvSpPr txBox="1"/>
              <p:nvPr/>
            </p:nvSpPr>
            <p:spPr>
              <a:xfrm>
                <a:off x="381000" y="1514145"/>
                <a:ext cx="5529334" cy="4591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 coordinates for starting 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kinematics – (X,Y,Z)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 Error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Computing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||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eqArr>
                                <m:eqArrPr>
                                  <m:ctrlP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eqArr>
                            </m:e>
                          </m:eqAr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eqArr>
                        <m:eqArr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Computing Jacobian and velocity of the end effector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lvl="1"/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J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(J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</a:rPr>
                      <m:t>ρ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Finding next joint angles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AC2817-BAE3-B662-39D8-EFDC0D8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14145"/>
                <a:ext cx="5529334" cy="4591578"/>
              </a:xfrm>
              <a:prstGeom prst="rect">
                <a:avLst/>
              </a:prstGeom>
              <a:blipFill>
                <a:blip r:embed="rId7"/>
                <a:stretch>
                  <a:fillRect l="-772" t="-796" r="-221" b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6BE10A-A53A-1DAE-415F-C9890BF96DF5}"/>
                  </a:ext>
                </a:extLst>
              </p:cNvPr>
              <p:cNvSpPr txBox="1"/>
              <p:nvPr/>
            </p:nvSpPr>
            <p:spPr>
              <a:xfrm>
                <a:off x="8448779" y="4749727"/>
                <a:ext cx="178272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6BE10A-A53A-1DAE-415F-C9890BF9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779" y="4749727"/>
                <a:ext cx="1782725" cy="400110"/>
              </a:xfrm>
              <a:prstGeom prst="rect">
                <a:avLst/>
              </a:prstGeom>
              <a:blipFill>
                <a:blip r:embed="rId8"/>
                <a:stretch>
                  <a:fillRect t="-4412" r="-5102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F035A-610F-4853-4E65-219F1273A176}"/>
                  </a:ext>
                </a:extLst>
              </p:cNvPr>
              <p:cNvSpPr txBox="1"/>
              <p:nvPr/>
            </p:nvSpPr>
            <p:spPr>
              <a:xfrm>
                <a:off x="7585210" y="5430995"/>
                <a:ext cx="3509864" cy="4598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7F035A-610F-4853-4E65-219F1273A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10" y="5430995"/>
                <a:ext cx="3509864" cy="459806"/>
              </a:xfrm>
              <a:prstGeom prst="rect">
                <a:avLst/>
              </a:prstGeom>
              <a:blipFill>
                <a:blip r:embed="rId9"/>
                <a:stretch>
                  <a:fillRect b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543B3F-0DC5-45B8-8F5D-8351FBE5EF09}"/>
                  </a:ext>
                </a:extLst>
              </p:cNvPr>
              <p:cNvSpPr txBox="1"/>
              <p:nvPr/>
            </p:nvSpPr>
            <p:spPr>
              <a:xfrm>
                <a:off x="8155929" y="6135542"/>
                <a:ext cx="241896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543B3F-0DC5-45B8-8F5D-8351FBE5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29" y="6135542"/>
                <a:ext cx="2418961" cy="369332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66E31FF-B02A-D36A-0033-FC7AEBF2193D}"/>
              </a:ext>
            </a:extLst>
          </p:cNvPr>
          <p:cNvSpPr txBox="1"/>
          <p:nvPr/>
        </p:nvSpPr>
        <p:spPr>
          <a:xfrm>
            <a:off x="11009346" y="3845904"/>
            <a:ext cx="6745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Stop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B44272-7D37-5EFA-8959-E433CBE4BD40}"/>
              </a:ext>
            </a:extLst>
          </p:cNvPr>
          <p:cNvCxnSpPr>
            <a:stCxn id="8" idx="2"/>
            <a:endCxn id="3" idx="0"/>
          </p:cNvCxnSpPr>
          <p:nvPr/>
        </p:nvCxnSpPr>
        <p:spPr>
          <a:xfrm>
            <a:off x="9340142" y="1897263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8C3FBB-5E07-46B2-47D1-40A2E16952D0}"/>
              </a:ext>
            </a:extLst>
          </p:cNvPr>
          <p:cNvCxnSpPr/>
          <p:nvPr/>
        </p:nvCxnSpPr>
        <p:spPr>
          <a:xfrm>
            <a:off x="9340139" y="2579620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7C1E26-0289-A0E6-DC41-598A38FE44BB}"/>
              </a:ext>
            </a:extLst>
          </p:cNvPr>
          <p:cNvCxnSpPr/>
          <p:nvPr/>
        </p:nvCxnSpPr>
        <p:spPr>
          <a:xfrm>
            <a:off x="9340142" y="3342192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DD127F-7E1A-7D5C-282B-EAAC2BD6CD7E}"/>
              </a:ext>
            </a:extLst>
          </p:cNvPr>
          <p:cNvCxnSpPr/>
          <p:nvPr/>
        </p:nvCxnSpPr>
        <p:spPr>
          <a:xfrm>
            <a:off x="9340142" y="4512088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1B433A-6087-D29B-30E4-4F6E75D2FE00}"/>
              </a:ext>
            </a:extLst>
          </p:cNvPr>
          <p:cNvCxnSpPr/>
          <p:nvPr/>
        </p:nvCxnSpPr>
        <p:spPr>
          <a:xfrm>
            <a:off x="9371443" y="5149837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7889D2-E7C0-C731-9D50-205ADF7920E2}"/>
              </a:ext>
            </a:extLst>
          </p:cNvPr>
          <p:cNvCxnSpPr/>
          <p:nvPr/>
        </p:nvCxnSpPr>
        <p:spPr>
          <a:xfrm>
            <a:off x="9371443" y="5890801"/>
            <a:ext cx="0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2B9BE4-2960-DC32-2320-C3AC84E615A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487417" y="4045959"/>
            <a:ext cx="5219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110A6-623D-8300-6AD9-A5254E95FC98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5360029" y="3560581"/>
            <a:ext cx="4832533" cy="747230"/>
          </a:xfrm>
          <a:prstGeom prst="bentConnector4">
            <a:avLst>
              <a:gd name="adj1" fmla="val 314"/>
              <a:gd name="adj2" fmla="val 1855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38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017C-EBB0-2DB8-AD33-6705E7C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Resolved Rates Algorithm Model</a:t>
            </a:r>
          </a:p>
        </p:txBody>
      </p:sp>
    </p:spTree>
    <p:extLst>
      <p:ext uri="{BB962C8B-B14F-4D97-AF65-F5344CB8AC3E}">
        <p14:creationId xmlns:p14="http://schemas.microsoft.com/office/powerpoint/2010/main" val="291405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3124-01F8-434D-AA8D-C348D2CF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(Forward Kinematics)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F5AF54-9E38-6EC4-593B-C2BF53B5678C}"/>
              </a:ext>
            </a:extLst>
          </p:cNvPr>
          <p:cNvGrpSpPr/>
          <p:nvPr/>
        </p:nvGrpSpPr>
        <p:grpSpPr>
          <a:xfrm>
            <a:off x="839709" y="1403080"/>
            <a:ext cx="5193249" cy="4981509"/>
            <a:chOff x="2917434" y="929710"/>
            <a:chExt cx="5193249" cy="498150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294BA2B-125B-51FA-C2C9-E70CBEB891AA}"/>
                </a:ext>
              </a:extLst>
            </p:cNvPr>
            <p:cNvCxnSpPr/>
            <p:nvPr/>
          </p:nvCxnSpPr>
          <p:spPr>
            <a:xfrm flipV="1">
              <a:off x="2917434" y="5557095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225CF0-DCFB-150E-982C-B6A91FFE1201}"/>
                </a:ext>
              </a:extLst>
            </p:cNvPr>
            <p:cNvCxnSpPr/>
            <p:nvPr/>
          </p:nvCxnSpPr>
          <p:spPr>
            <a:xfrm flipV="1">
              <a:off x="3016518" y="5566834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F8B75B3-5CBB-341C-8DA0-55E7A8F92A73}"/>
                </a:ext>
              </a:extLst>
            </p:cNvPr>
            <p:cNvCxnSpPr/>
            <p:nvPr/>
          </p:nvCxnSpPr>
          <p:spPr>
            <a:xfrm flipV="1">
              <a:off x="3139169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DFC260-2F8E-D3A5-B570-CD0595714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185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051725-C35A-227B-BC02-CA27BD37E5C1}"/>
                </a:ext>
              </a:extLst>
            </p:cNvPr>
            <p:cNvCxnSpPr/>
            <p:nvPr/>
          </p:nvCxnSpPr>
          <p:spPr>
            <a:xfrm flipV="1">
              <a:off x="3384470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CB50C9-699C-EC92-BD69-147953225030}"/>
                </a:ext>
              </a:extLst>
            </p:cNvPr>
            <p:cNvCxnSpPr/>
            <p:nvPr/>
          </p:nvCxnSpPr>
          <p:spPr>
            <a:xfrm flipV="1">
              <a:off x="3525393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21C3CE94-1650-36CD-34D6-EDF44B0CB1F4}"/>
                </a:ext>
              </a:extLst>
            </p:cNvPr>
            <p:cNvSpPr/>
            <p:nvPr/>
          </p:nvSpPr>
          <p:spPr>
            <a:xfrm>
              <a:off x="3139169" y="5224029"/>
              <a:ext cx="455503" cy="592371"/>
            </a:xfrm>
            <a:prstGeom prst="can">
              <a:avLst>
                <a:gd name="adj" fmla="val 447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0812A4-79A7-A291-9F6A-8194A1C3F2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0903" y="2325260"/>
              <a:ext cx="6018" cy="3007626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B2D8E35D-30C1-03F9-888B-C3D5FAB96001}"/>
                </a:ext>
              </a:extLst>
            </p:cNvPr>
            <p:cNvSpPr/>
            <p:nvPr/>
          </p:nvSpPr>
          <p:spPr>
            <a:xfrm rot="14186722">
              <a:off x="3133151" y="202907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60D8C5-A386-F73D-A848-98F11F19C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3554" y="1676878"/>
              <a:ext cx="1498206" cy="57771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E7EC1D92-23B9-DACA-E6F1-C8F333ED0608}"/>
                </a:ext>
              </a:extLst>
            </p:cNvPr>
            <p:cNvSpPr/>
            <p:nvPr/>
          </p:nvSpPr>
          <p:spPr>
            <a:xfrm rot="14186722">
              <a:off x="4754009" y="138069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81A621-D1F5-44B0-7648-B337FB74C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174" y="1351661"/>
              <a:ext cx="1162552" cy="28604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B58A001D-2E25-9BE8-2D83-751B7DD404B7}"/>
                </a:ext>
              </a:extLst>
            </p:cNvPr>
            <p:cNvSpPr/>
            <p:nvPr/>
          </p:nvSpPr>
          <p:spPr>
            <a:xfrm rot="14186722">
              <a:off x="6094304" y="105229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976F43C-8F9D-A4D3-6DC0-944338622DC1}"/>
                    </a:ext>
                  </a:extLst>
                </p:cNvPr>
                <p:cNvSpPr txBox="1"/>
                <p:nvPr/>
              </p:nvSpPr>
              <p:spPr>
                <a:xfrm rot="16200000">
                  <a:off x="2707641" y="3864804"/>
                  <a:ext cx="7931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976F43C-8F9D-A4D3-6DC0-944338622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07641" y="3864804"/>
                  <a:ext cx="79318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9AA00D-B3C2-AB24-D0E9-DF1962F3A595}"/>
                    </a:ext>
                  </a:extLst>
                </p:cNvPr>
                <p:cNvSpPr txBox="1"/>
                <p:nvPr/>
              </p:nvSpPr>
              <p:spPr>
                <a:xfrm rot="20468812">
                  <a:off x="3668169" y="1719952"/>
                  <a:ext cx="6792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9AA00D-B3C2-AB24-D0E9-DF1962F3A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68812">
                  <a:off x="3668169" y="1719952"/>
                  <a:ext cx="67926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5849FD9-98EC-91D1-9382-C4E71CAF722A}"/>
                    </a:ext>
                  </a:extLst>
                </p:cNvPr>
                <p:cNvSpPr txBox="1"/>
                <p:nvPr/>
              </p:nvSpPr>
              <p:spPr>
                <a:xfrm rot="20833930">
                  <a:off x="5184223" y="1208226"/>
                  <a:ext cx="7337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5849FD9-98EC-91D1-9382-C4E71CAF7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33930">
                  <a:off x="5184223" y="1208226"/>
                  <a:ext cx="73377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04523C-54FA-35C4-82FE-48C49CC045B6}"/>
                    </a:ext>
                  </a:extLst>
                </p:cNvPr>
                <p:cNvSpPr txBox="1"/>
                <p:nvPr/>
              </p:nvSpPr>
              <p:spPr>
                <a:xfrm rot="2088635">
                  <a:off x="6555530" y="1356181"/>
                  <a:ext cx="7034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04523C-54FA-35C4-82FE-48C49CC04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8635">
                  <a:off x="6555530" y="1356181"/>
                  <a:ext cx="70349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Curved Up Arrow 20">
              <a:extLst>
                <a:ext uri="{FF2B5EF4-FFF2-40B4-BE49-F238E27FC236}">
                  <a16:creationId xmlns:a16="http://schemas.microsoft.com/office/drawing/2014/main" id="{C4C25E7C-1EF1-510E-0989-425AE23725AC}"/>
                </a:ext>
              </a:extLst>
            </p:cNvPr>
            <p:cNvSpPr/>
            <p:nvPr/>
          </p:nvSpPr>
          <p:spPr>
            <a:xfrm rot="16575510">
              <a:off x="3625623" y="5459801"/>
              <a:ext cx="381404" cy="382497"/>
            </a:xfrm>
            <a:prstGeom prst="curvedUpArrow">
              <a:avLst>
                <a:gd name="adj1" fmla="val 7726"/>
                <a:gd name="adj2" fmla="val 52188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D190AB-63D2-EC43-71B7-1D74618B5737}"/>
                    </a:ext>
                  </a:extLst>
                </p:cNvPr>
                <p:cNvSpPr txBox="1"/>
                <p:nvPr/>
              </p:nvSpPr>
              <p:spPr>
                <a:xfrm>
                  <a:off x="3716545" y="5543190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D190AB-63D2-EC43-71B7-1D74618B5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545" y="5543190"/>
                  <a:ext cx="80482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Curved Up Arrow 22">
              <a:extLst>
                <a:ext uri="{FF2B5EF4-FFF2-40B4-BE49-F238E27FC236}">
                  <a16:creationId xmlns:a16="http://schemas.microsoft.com/office/drawing/2014/main" id="{85869660-7E68-EDE7-B049-9E982BC00DED}"/>
                </a:ext>
              </a:extLst>
            </p:cNvPr>
            <p:cNvSpPr/>
            <p:nvPr/>
          </p:nvSpPr>
          <p:spPr>
            <a:xfrm rot="13668516">
              <a:off x="4582028" y="1429445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5D571CE-8298-1500-ABB4-49080A96C1C0}"/>
                    </a:ext>
                  </a:extLst>
                </p:cNvPr>
                <p:cNvSpPr txBox="1"/>
                <p:nvPr/>
              </p:nvSpPr>
              <p:spPr>
                <a:xfrm>
                  <a:off x="4899020" y="1239943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5D571CE-8298-1500-ABB4-49080A96C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020" y="1239943"/>
                  <a:ext cx="80482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2B58A14-D41F-2928-60B2-DB9B23D17187}"/>
                    </a:ext>
                  </a:extLst>
                </p:cNvPr>
                <p:cNvSpPr txBox="1"/>
                <p:nvPr/>
              </p:nvSpPr>
              <p:spPr>
                <a:xfrm>
                  <a:off x="3185521" y="1841451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2B58A14-D41F-2928-60B2-DB9B23D17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521" y="1841451"/>
                  <a:ext cx="80482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3534B6E-115D-157C-6338-E4A95A7530E1}"/>
                    </a:ext>
                  </a:extLst>
                </p:cNvPr>
                <p:cNvSpPr txBox="1"/>
                <p:nvPr/>
              </p:nvSpPr>
              <p:spPr>
                <a:xfrm>
                  <a:off x="6314866" y="1162424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3534B6E-115D-157C-6338-E4A95A753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866" y="1162424"/>
                  <a:ext cx="80482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E37E18-894A-8628-D64E-65C5EDC23214}"/>
                </a:ext>
              </a:extLst>
            </p:cNvPr>
            <p:cNvCxnSpPr>
              <a:cxnSpLocks/>
            </p:cNvCxnSpPr>
            <p:nvPr/>
          </p:nvCxnSpPr>
          <p:spPr>
            <a:xfrm>
              <a:off x="6483963" y="1444181"/>
              <a:ext cx="679165" cy="4670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D1C63539-C4B1-EB34-1314-A844607779F5}"/>
                </a:ext>
              </a:extLst>
            </p:cNvPr>
            <p:cNvSpPr/>
            <p:nvPr/>
          </p:nvSpPr>
          <p:spPr>
            <a:xfrm rot="14186722">
              <a:off x="7048774" y="1776034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rved Up Arrow 28">
              <a:extLst>
                <a:ext uri="{FF2B5EF4-FFF2-40B4-BE49-F238E27FC236}">
                  <a16:creationId xmlns:a16="http://schemas.microsoft.com/office/drawing/2014/main" id="{3FC04915-DB4E-911D-9619-8D871EC5D6C3}"/>
                </a:ext>
              </a:extLst>
            </p:cNvPr>
            <p:cNvSpPr/>
            <p:nvPr/>
          </p:nvSpPr>
          <p:spPr>
            <a:xfrm rot="13668516">
              <a:off x="5898138" y="1136871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Up Arrow 29">
              <a:extLst>
                <a:ext uri="{FF2B5EF4-FFF2-40B4-BE49-F238E27FC236}">
                  <a16:creationId xmlns:a16="http://schemas.microsoft.com/office/drawing/2014/main" id="{DC0CFC0C-BDF6-2883-4E05-399BD7D01EBC}"/>
                </a:ext>
              </a:extLst>
            </p:cNvPr>
            <p:cNvSpPr/>
            <p:nvPr/>
          </p:nvSpPr>
          <p:spPr>
            <a:xfrm rot="13668516">
              <a:off x="2943620" y="2116222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DC5FC3-520C-35EF-9384-C715735FEEFF}"/>
                </a:ext>
              </a:extLst>
            </p:cNvPr>
            <p:cNvGrpSpPr/>
            <p:nvPr/>
          </p:nvGrpSpPr>
          <p:grpSpPr>
            <a:xfrm rot="1902803">
              <a:off x="7257484" y="2408679"/>
              <a:ext cx="853199" cy="399363"/>
              <a:chOff x="6864546" y="1247169"/>
              <a:chExt cx="853199" cy="399363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E5BB6A4-BEED-A4FC-BC9B-4252BD5E7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4546" y="1247169"/>
                <a:ext cx="720014" cy="287260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5-Point Star 91">
                <a:extLst>
                  <a:ext uri="{FF2B5EF4-FFF2-40B4-BE49-F238E27FC236}">
                    <a16:creationId xmlns:a16="http://schemas.microsoft.com/office/drawing/2014/main" id="{7E59F6E6-3762-3CC1-104F-0CFE472A5B9F}"/>
                  </a:ext>
                </a:extLst>
              </p:cNvPr>
              <p:cNvSpPr/>
              <p:nvPr/>
            </p:nvSpPr>
            <p:spPr>
              <a:xfrm rot="19697197">
                <a:off x="7460632" y="1422325"/>
                <a:ext cx="257113" cy="224207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4168AF-D0E2-91D8-86F1-E936AFEEAEFE}"/>
                    </a:ext>
                  </a:extLst>
                </p:cNvPr>
                <p:cNvSpPr txBox="1"/>
                <p:nvPr/>
              </p:nvSpPr>
              <p:spPr>
                <a:xfrm rot="3125123">
                  <a:off x="7523732" y="2257753"/>
                  <a:ext cx="4464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4168AF-D0E2-91D8-86F1-E936AFEE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123">
                  <a:off x="7523732" y="2257753"/>
                  <a:ext cx="446428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497108-7C01-3F30-1F29-1D85C189A3E8}"/>
                    </a:ext>
                  </a:extLst>
                </p:cNvPr>
                <p:cNvSpPr txBox="1"/>
                <p:nvPr/>
              </p:nvSpPr>
              <p:spPr>
                <a:xfrm>
                  <a:off x="7198808" y="1699310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497108-7C01-3F30-1F29-1D85C189A3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808" y="1699310"/>
                  <a:ext cx="804826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rved Up Arrow 33">
              <a:extLst>
                <a:ext uri="{FF2B5EF4-FFF2-40B4-BE49-F238E27FC236}">
                  <a16:creationId xmlns:a16="http://schemas.microsoft.com/office/drawing/2014/main" id="{2C7F79C2-7DC0-FB17-B159-042C6EB5FBD1}"/>
                </a:ext>
              </a:extLst>
            </p:cNvPr>
            <p:cNvSpPr/>
            <p:nvPr/>
          </p:nvSpPr>
          <p:spPr>
            <a:xfrm rot="13668516">
              <a:off x="6870942" y="1852256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D1B3EE0D-DD3A-8457-F880-97E560EA73FC}"/>
              </a:ext>
            </a:extLst>
          </p:cNvPr>
          <p:cNvSpPr txBox="1"/>
          <p:nvPr/>
        </p:nvSpPr>
        <p:spPr>
          <a:xfrm>
            <a:off x="6520525" y="1770106"/>
            <a:ext cx="42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Denavit-Hartenberg</a:t>
            </a:r>
            <a:r>
              <a:rPr lang="en-US" b="1" dirty="0"/>
              <a:t> (DH) Convention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9428AA2-BB7C-BBBB-94F9-141744CAE1DD}"/>
              </a:ext>
            </a:extLst>
          </p:cNvPr>
          <p:cNvSpPr txBox="1"/>
          <p:nvPr/>
        </p:nvSpPr>
        <p:spPr>
          <a:xfrm>
            <a:off x="6546796" y="2096617"/>
            <a:ext cx="519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a systematic way of solving the forward kinematics of a serial manipulator</a:t>
            </a:r>
          </a:p>
        </p:txBody>
      </p:sp>
    </p:spTree>
    <p:extLst>
      <p:ext uri="{BB962C8B-B14F-4D97-AF65-F5344CB8AC3E}">
        <p14:creationId xmlns:p14="http://schemas.microsoft.com/office/powerpoint/2010/main" val="549093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FD8F-7B10-FB35-F9AB-61339F67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E6ED-81FE-C83D-71D4-327FA156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3124-01F8-434D-AA8D-C348D2CF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(Forward Kinematics)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565CCD6-8A40-5A27-CEA2-405D08FA12B7}"/>
              </a:ext>
            </a:extLst>
          </p:cNvPr>
          <p:cNvGrpSpPr/>
          <p:nvPr/>
        </p:nvGrpSpPr>
        <p:grpSpPr>
          <a:xfrm>
            <a:off x="699829" y="1156901"/>
            <a:ext cx="5669388" cy="5233747"/>
            <a:chOff x="2771456" y="677472"/>
            <a:chExt cx="5669388" cy="523374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3C26E47-C1CE-6182-3E19-1B3BDB572A0B}"/>
                </a:ext>
              </a:extLst>
            </p:cNvPr>
            <p:cNvCxnSpPr/>
            <p:nvPr/>
          </p:nvCxnSpPr>
          <p:spPr>
            <a:xfrm flipV="1">
              <a:off x="2917434" y="5557095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287FC6B-28AD-ECEE-E278-0FBB84C9D9CA}"/>
                </a:ext>
              </a:extLst>
            </p:cNvPr>
            <p:cNvCxnSpPr/>
            <p:nvPr/>
          </p:nvCxnSpPr>
          <p:spPr>
            <a:xfrm flipV="1">
              <a:off x="3016518" y="5566834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9831B00-FA62-505B-88BE-D48253A94FD1}"/>
                </a:ext>
              </a:extLst>
            </p:cNvPr>
            <p:cNvCxnSpPr/>
            <p:nvPr/>
          </p:nvCxnSpPr>
          <p:spPr>
            <a:xfrm flipV="1">
              <a:off x="3139169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BF6BCB1-CF6F-4819-767D-D9E8524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185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0DBEF57-7B9A-E359-5B9B-9CDDCFC06DE3}"/>
                </a:ext>
              </a:extLst>
            </p:cNvPr>
            <p:cNvCxnSpPr/>
            <p:nvPr/>
          </p:nvCxnSpPr>
          <p:spPr>
            <a:xfrm flipV="1">
              <a:off x="3384470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B055E1-084F-7086-DE42-84C29DCDCBF2}"/>
                </a:ext>
              </a:extLst>
            </p:cNvPr>
            <p:cNvCxnSpPr/>
            <p:nvPr/>
          </p:nvCxnSpPr>
          <p:spPr>
            <a:xfrm flipV="1">
              <a:off x="3525393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n 130">
              <a:extLst>
                <a:ext uri="{FF2B5EF4-FFF2-40B4-BE49-F238E27FC236}">
                  <a16:creationId xmlns:a16="http://schemas.microsoft.com/office/drawing/2014/main" id="{8965B9B2-AF31-4F46-AC52-55B190795AED}"/>
                </a:ext>
              </a:extLst>
            </p:cNvPr>
            <p:cNvSpPr/>
            <p:nvPr/>
          </p:nvSpPr>
          <p:spPr>
            <a:xfrm>
              <a:off x="3139169" y="5224029"/>
              <a:ext cx="455503" cy="592371"/>
            </a:xfrm>
            <a:prstGeom prst="can">
              <a:avLst>
                <a:gd name="adj" fmla="val 447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1A560F7-439D-5108-A571-E75C96C178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0903" y="2325260"/>
              <a:ext cx="6018" cy="3007626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an 132">
              <a:extLst>
                <a:ext uri="{FF2B5EF4-FFF2-40B4-BE49-F238E27FC236}">
                  <a16:creationId xmlns:a16="http://schemas.microsoft.com/office/drawing/2014/main" id="{E4D905BB-9656-6637-8454-F3D02F044F92}"/>
                </a:ext>
              </a:extLst>
            </p:cNvPr>
            <p:cNvSpPr/>
            <p:nvPr/>
          </p:nvSpPr>
          <p:spPr>
            <a:xfrm rot="14186722">
              <a:off x="3133151" y="202907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63DA5FE-1F37-BCA7-8EBF-259F92A15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3554" y="1676878"/>
              <a:ext cx="1498206" cy="57771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an 134">
              <a:extLst>
                <a:ext uri="{FF2B5EF4-FFF2-40B4-BE49-F238E27FC236}">
                  <a16:creationId xmlns:a16="http://schemas.microsoft.com/office/drawing/2014/main" id="{31D69CA6-06D3-E142-7221-E84A92B1C5CF}"/>
                </a:ext>
              </a:extLst>
            </p:cNvPr>
            <p:cNvSpPr/>
            <p:nvPr/>
          </p:nvSpPr>
          <p:spPr>
            <a:xfrm rot="14186722">
              <a:off x="4754009" y="138069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69AE0DF-7CC7-000C-DD6C-EC079C033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174" y="1351661"/>
              <a:ext cx="1162552" cy="28604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C6914C15-8415-D16E-66D2-D64C4DFFF5D7}"/>
                </a:ext>
              </a:extLst>
            </p:cNvPr>
            <p:cNvSpPr/>
            <p:nvPr/>
          </p:nvSpPr>
          <p:spPr>
            <a:xfrm rot="14186722">
              <a:off x="6094304" y="105229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F7B478A5-EFF8-C068-5FE1-F33C37275C21}"/>
                    </a:ext>
                  </a:extLst>
                </p:cNvPr>
                <p:cNvSpPr txBox="1"/>
                <p:nvPr/>
              </p:nvSpPr>
              <p:spPr>
                <a:xfrm rot="16200000">
                  <a:off x="2707641" y="3864804"/>
                  <a:ext cx="7931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F7B478A5-EFF8-C068-5FE1-F33C37275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07641" y="3864804"/>
                  <a:ext cx="79318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EC0E330-2ED8-1CA0-6C30-478AD5D598E7}"/>
                    </a:ext>
                  </a:extLst>
                </p:cNvPr>
                <p:cNvSpPr txBox="1"/>
                <p:nvPr/>
              </p:nvSpPr>
              <p:spPr>
                <a:xfrm rot="20468812">
                  <a:off x="3668169" y="1719952"/>
                  <a:ext cx="6792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EC0E330-2ED8-1CA0-6C30-478AD5D59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68812">
                  <a:off x="3668169" y="1719952"/>
                  <a:ext cx="67926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624B643-A1A1-EB82-F090-EC1B9BAD12F2}"/>
                    </a:ext>
                  </a:extLst>
                </p:cNvPr>
                <p:cNvSpPr txBox="1"/>
                <p:nvPr/>
              </p:nvSpPr>
              <p:spPr>
                <a:xfrm rot="20833930">
                  <a:off x="5184223" y="1208226"/>
                  <a:ext cx="7337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624B643-A1A1-EB82-F090-EC1B9BAD1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33930">
                  <a:off x="5184223" y="1208226"/>
                  <a:ext cx="73377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C05510C-67D3-8983-EC4B-4D4381DA0775}"/>
                    </a:ext>
                  </a:extLst>
                </p:cNvPr>
                <p:cNvSpPr txBox="1"/>
                <p:nvPr/>
              </p:nvSpPr>
              <p:spPr>
                <a:xfrm rot="2088635">
                  <a:off x="6555530" y="1356181"/>
                  <a:ext cx="7034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C05510C-67D3-8983-EC4B-4D4381DA0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8635">
                  <a:off x="6555530" y="1356181"/>
                  <a:ext cx="70349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Curved Up Arrow 141">
              <a:extLst>
                <a:ext uri="{FF2B5EF4-FFF2-40B4-BE49-F238E27FC236}">
                  <a16:creationId xmlns:a16="http://schemas.microsoft.com/office/drawing/2014/main" id="{B5F75D82-CFD2-1432-9C80-C9DD70B21E51}"/>
                </a:ext>
              </a:extLst>
            </p:cNvPr>
            <p:cNvSpPr/>
            <p:nvPr/>
          </p:nvSpPr>
          <p:spPr>
            <a:xfrm rot="16575510">
              <a:off x="3625623" y="5459801"/>
              <a:ext cx="381404" cy="382497"/>
            </a:xfrm>
            <a:prstGeom prst="curvedUpArrow">
              <a:avLst>
                <a:gd name="adj1" fmla="val 7726"/>
                <a:gd name="adj2" fmla="val 52188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F9765F-D951-BEC5-317E-68276D4536ED}"/>
                    </a:ext>
                  </a:extLst>
                </p:cNvPr>
                <p:cNvSpPr txBox="1"/>
                <p:nvPr/>
              </p:nvSpPr>
              <p:spPr>
                <a:xfrm>
                  <a:off x="3716545" y="5543190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F9765F-D951-BEC5-317E-68276D453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545" y="5543190"/>
                  <a:ext cx="80482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rved Up Arrow 143">
              <a:extLst>
                <a:ext uri="{FF2B5EF4-FFF2-40B4-BE49-F238E27FC236}">
                  <a16:creationId xmlns:a16="http://schemas.microsoft.com/office/drawing/2014/main" id="{93F72A17-677C-7436-1C84-66C3D3EB35C6}"/>
                </a:ext>
              </a:extLst>
            </p:cNvPr>
            <p:cNvSpPr/>
            <p:nvPr/>
          </p:nvSpPr>
          <p:spPr>
            <a:xfrm rot="13668516">
              <a:off x="4582028" y="1429445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AE59A59-F7B5-868B-1FEA-104E2EC07018}"/>
                    </a:ext>
                  </a:extLst>
                </p:cNvPr>
                <p:cNvSpPr txBox="1"/>
                <p:nvPr/>
              </p:nvSpPr>
              <p:spPr>
                <a:xfrm>
                  <a:off x="4899020" y="1239943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AE59A59-F7B5-868B-1FEA-104E2EC07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020" y="1239943"/>
                  <a:ext cx="80482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4F7F750-0E66-1CB7-00B4-7750ACEE8C03}"/>
                    </a:ext>
                  </a:extLst>
                </p:cNvPr>
                <p:cNvSpPr txBox="1"/>
                <p:nvPr/>
              </p:nvSpPr>
              <p:spPr>
                <a:xfrm>
                  <a:off x="3185521" y="1841451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4F7F750-0E66-1CB7-00B4-7750ACEE8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521" y="1841451"/>
                  <a:ext cx="80482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0BCA17AE-A8FE-D55F-538B-5491AC2FE854}"/>
                    </a:ext>
                  </a:extLst>
                </p:cNvPr>
                <p:cNvSpPr txBox="1"/>
                <p:nvPr/>
              </p:nvSpPr>
              <p:spPr>
                <a:xfrm>
                  <a:off x="6314866" y="1162424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0BCA17AE-A8FE-D55F-538B-5491AC2FE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866" y="1162424"/>
                  <a:ext cx="80482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4C1D9B9-F8B2-2C5D-31A9-67030DB302A8}"/>
                </a:ext>
              </a:extLst>
            </p:cNvPr>
            <p:cNvCxnSpPr>
              <a:cxnSpLocks/>
            </p:cNvCxnSpPr>
            <p:nvPr/>
          </p:nvCxnSpPr>
          <p:spPr>
            <a:xfrm>
              <a:off x="6483963" y="1444181"/>
              <a:ext cx="679165" cy="4670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Can 148">
              <a:extLst>
                <a:ext uri="{FF2B5EF4-FFF2-40B4-BE49-F238E27FC236}">
                  <a16:creationId xmlns:a16="http://schemas.microsoft.com/office/drawing/2014/main" id="{0839800D-17C9-EBF0-9795-5B945D9B2808}"/>
                </a:ext>
              </a:extLst>
            </p:cNvPr>
            <p:cNvSpPr/>
            <p:nvPr/>
          </p:nvSpPr>
          <p:spPr>
            <a:xfrm rot="14186722">
              <a:off x="7048774" y="1776034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Curved Up Arrow 149">
              <a:extLst>
                <a:ext uri="{FF2B5EF4-FFF2-40B4-BE49-F238E27FC236}">
                  <a16:creationId xmlns:a16="http://schemas.microsoft.com/office/drawing/2014/main" id="{AF4AFC1C-5796-7295-5604-BB77B10305FA}"/>
                </a:ext>
              </a:extLst>
            </p:cNvPr>
            <p:cNvSpPr/>
            <p:nvPr/>
          </p:nvSpPr>
          <p:spPr>
            <a:xfrm rot="13668516">
              <a:off x="5898138" y="1136871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Curved Up Arrow 150">
              <a:extLst>
                <a:ext uri="{FF2B5EF4-FFF2-40B4-BE49-F238E27FC236}">
                  <a16:creationId xmlns:a16="http://schemas.microsoft.com/office/drawing/2014/main" id="{F74F2719-505C-AF06-5569-16C873795D15}"/>
                </a:ext>
              </a:extLst>
            </p:cNvPr>
            <p:cNvSpPr/>
            <p:nvPr/>
          </p:nvSpPr>
          <p:spPr>
            <a:xfrm rot="13668516">
              <a:off x="2943620" y="2116222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7C9C155-638A-00DE-B9E2-201A94E84315}"/>
                </a:ext>
              </a:extLst>
            </p:cNvPr>
            <p:cNvGrpSpPr/>
            <p:nvPr/>
          </p:nvGrpSpPr>
          <p:grpSpPr>
            <a:xfrm rot="1902803">
              <a:off x="7257484" y="2408679"/>
              <a:ext cx="853199" cy="399363"/>
              <a:chOff x="6864546" y="1247169"/>
              <a:chExt cx="853199" cy="399363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2C81308-0BF4-B23D-4FB0-F8AC3910B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4546" y="1247169"/>
                <a:ext cx="720014" cy="287260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5-Point Star 209">
                <a:extLst>
                  <a:ext uri="{FF2B5EF4-FFF2-40B4-BE49-F238E27FC236}">
                    <a16:creationId xmlns:a16="http://schemas.microsoft.com/office/drawing/2014/main" id="{6C400A42-9A84-75FC-668D-B898427819B6}"/>
                  </a:ext>
                </a:extLst>
              </p:cNvPr>
              <p:cNvSpPr/>
              <p:nvPr/>
            </p:nvSpPr>
            <p:spPr>
              <a:xfrm rot="19697197">
                <a:off x="7460632" y="1422325"/>
                <a:ext cx="257113" cy="224207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FE7DE72-0B6D-8761-F63E-3582F396E7AB}"/>
                    </a:ext>
                  </a:extLst>
                </p:cNvPr>
                <p:cNvSpPr txBox="1"/>
                <p:nvPr/>
              </p:nvSpPr>
              <p:spPr>
                <a:xfrm rot="3125123">
                  <a:off x="7523732" y="2257753"/>
                  <a:ext cx="4464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FE7DE72-0B6D-8761-F63E-3582F396E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123">
                  <a:off x="7523732" y="2257753"/>
                  <a:ext cx="446428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B4150B0-9435-51AF-D7CC-147D98E85B67}"/>
                    </a:ext>
                  </a:extLst>
                </p:cNvPr>
                <p:cNvSpPr txBox="1"/>
                <p:nvPr/>
              </p:nvSpPr>
              <p:spPr>
                <a:xfrm>
                  <a:off x="7198808" y="1699310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B4150B0-9435-51AF-D7CC-147D98E85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808" y="1699310"/>
                  <a:ext cx="80482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Curved Up Arrow 154">
              <a:extLst>
                <a:ext uri="{FF2B5EF4-FFF2-40B4-BE49-F238E27FC236}">
                  <a16:creationId xmlns:a16="http://schemas.microsoft.com/office/drawing/2014/main" id="{40D5B22D-1813-6B6E-C58D-A786026DE7B2}"/>
                </a:ext>
              </a:extLst>
            </p:cNvPr>
            <p:cNvSpPr/>
            <p:nvPr/>
          </p:nvSpPr>
          <p:spPr>
            <a:xfrm rot="13668516">
              <a:off x="6870942" y="1852256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4A3D0CE-0EAC-CFB1-97C6-93C0F28C2E30}"/>
                </a:ext>
              </a:extLst>
            </p:cNvPr>
            <p:cNvGrpSpPr/>
            <p:nvPr/>
          </p:nvGrpSpPr>
          <p:grpSpPr>
            <a:xfrm>
              <a:off x="2771456" y="1654419"/>
              <a:ext cx="1150541" cy="1200279"/>
              <a:chOff x="4147440" y="4575714"/>
              <a:chExt cx="1595958" cy="1872185"/>
            </a:xfrm>
          </p:grpSpPr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33142514-15AD-F2E5-2020-EBC7B2B48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6061" y="5648618"/>
                <a:ext cx="505970" cy="5057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FA7ED8A2-EC0C-1CEC-5A52-F3C31086D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55447" y="4825501"/>
                <a:ext cx="313421" cy="82165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7FBFF863-AD4F-E9EB-07BD-B38308A5DB08}"/>
                      </a:ext>
                    </a:extLst>
                  </p:cNvPr>
                  <p:cNvSpPr txBox="1"/>
                  <p:nvPr/>
                </p:nvSpPr>
                <p:spPr>
                  <a:xfrm>
                    <a:off x="4147440" y="6015838"/>
                    <a:ext cx="365485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3024EFB-034B-B6C5-BB84-211C853A36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7440" y="6015838"/>
                    <a:ext cx="365485" cy="43206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3470A49A-80A7-8105-35BD-6042BC14C73A}"/>
                      </a:ext>
                    </a:extLst>
                  </p:cNvPr>
                  <p:cNvSpPr txBox="1"/>
                  <p:nvPr/>
                </p:nvSpPr>
                <p:spPr>
                  <a:xfrm>
                    <a:off x="4686910" y="4575714"/>
                    <a:ext cx="365486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E718F9B-8820-CB26-8CA5-1649D5E072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6910" y="4575714"/>
                    <a:ext cx="365486" cy="43206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910714AC-43BD-4E9F-9279-A697B2C16C04}"/>
                      </a:ext>
                    </a:extLst>
                  </p:cNvPr>
                  <p:cNvSpPr txBox="1"/>
                  <p:nvPr/>
                </p:nvSpPr>
                <p:spPr>
                  <a:xfrm>
                    <a:off x="5377913" y="5615976"/>
                    <a:ext cx="365485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EF57034-B56D-B604-2090-5CBDBEAE1F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7913" y="5615976"/>
                    <a:ext cx="365485" cy="43206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2C8249CF-752F-6F00-F814-C885D45098F9}"/>
                      </a:ext>
                    </a:extLst>
                  </p:cNvPr>
                  <p:cNvSpPr txBox="1"/>
                  <p:nvPr/>
                </p:nvSpPr>
                <p:spPr>
                  <a:xfrm>
                    <a:off x="4767571" y="5629926"/>
                    <a:ext cx="365485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2C8249CF-752F-6F00-F814-C885D4509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7571" y="5629926"/>
                    <a:ext cx="365485" cy="43206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830FA0D-675D-931F-99B5-6980DF7D9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8670" y="2149419"/>
              <a:ext cx="501585" cy="19399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62C81F6-335E-6F93-E26F-7E5DC77E5A77}"/>
                </a:ext>
              </a:extLst>
            </p:cNvPr>
            <p:cNvGrpSpPr/>
            <p:nvPr/>
          </p:nvGrpSpPr>
          <p:grpSpPr>
            <a:xfrm rot="7852558">
              <a:off x="3004323" y="4776170"/>
              <a:ext cx="982518" cy="1155118"/>
              <a:chOff x="4312853" y="1775847"/>
              <a:chExt cx="982518" cy="1155118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F3579B73-FCF7-41B6-9B83-ABED8293FC8D}"/>
                  </a:ext>
                </a:extLst>
              </p:cNvPr>
              <p:cNvGrpSpPr/>
              <p:nvPr/>
            </p:nvGrpSpPr>
            <p:grpSpPr>
              <a:xfrm>
                <a:off x="4312853" y="1775847"/>
                <a:ext cx="982518" cy="1155118"/>
                <a:chOff x="3851261" y="4800986"/>
                <a:chExt cx="1362885" cy="1801743"/>
              </a:xfrm>
            </p:grpSpPr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58871CCB-6548-6EAD-2D61-BFDEE15F4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345593DA-CC9D-341E-6A85-191D43A28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747442" flipV="1">
                  <a:off x="4207872" y="5365916"/>
                  <a:ext cx="586542" cy="4615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2265F4AA-5A4C-F135-38AB-222836E22340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4288322" y="6205123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E71E9B2-CBE4-2606-5EA5-39A97B97D9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4288322" y="6205123"/>
                      <a:ext cx="410977" cy="38423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719B9E2A-F005-424F-A2C6-84B16CC2A623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3837890" y="5523722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78DF4385-87D1-D28F-004D-0CA53D0C0D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3837890" y="5523722"/>
                      <a:ext cx="410977" cy="38423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9091"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id="{1F6E8B83-71DE-2168-BAC6-70C683A83FE3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3931218" y="4814357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E7EA58EC-95C3-D791-C2A6-E4DD9BA596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3931218" y="4814357"/>
                      <a:ext cx="410977" cy="38423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06082A57-5B54-6869-9A25-03ED2786E27A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4816540" y="5481703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06082A57-5B54-6869-9A25-03ED2786E2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4816540" y="5481703"/>
                      <a:ext cx="410977" cy="38423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31BCCB19-39E8-FA8D-FDFE-A0018118466F}"/>
                  </a:ext>
                </a:extLst>
              </p:cNvPr>
              <p:cNvCxnSpPr>
                <a:cxnSpLocks/>
              </p:cNvCxnSpPr>
              <p:nvPr/>
            </p:nvCxnSpPr>
            <p:spPr>
              <a:xfrm rot="13747442" flipV="1">
                <a:off x="4582190" y="2109552"/>
                <a:ext cx="555806" cy="4287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09851D2-9331-0B25-B9AC-2C6621C2E8FE}"/>
                </a:ext>
              </a:extLst>
            </p:cNvPr>
            <p:cNvGrpSpPr/>
            <p:nvPr/>
          </p:nvGrpSpPr>
          <p:grpSpPr>
            <a:xfrm>
              <a:off x="4374196" y="963664"/>
              <a:ext cx="1150541" cy="1232765"/>
              <a:chOff x="4374196" y="963664"/>
              <a:chExt cx="1150541" cy="1232765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07F4C01-1582-7EA8-F563-F93F27176570}"/>
                  </a:ext>
                </a:extLst>
              </p:cNvPr>
              <p:cNvGrpSpPr/>
              <p:nvPr/>
            </p:nvGrpSpPr>
            <p:grpSpPr>
              <a:xfrm>
                <a:off x="4374196" y="963664"/>
                <a:ext cx="1150541" cy="1232765"/>
                <a:chOff x="4147440" y="4525042"/>
                <a:chExt cx="1595958" cy="1922857"/>
              </a:xfrm>
            </p:grpSpPr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3526CE35-65DE-8271-C2C4-B86EF4719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A0540EE3-DFB7-5A6C-B22B-54DE4E471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98230" y="4827106"/>
                  <a:ext cx="274279" cy="827797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3CF6C1B9-29EB-C75F-1122-B4F7EAC224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0E376BC0-EFD8-C298-0D8B-66D52C9262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2771A0B1-DDC1-8FC6-D3EF-0BFE90FA29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4677" y="4525042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1AA19F64-6A57-4451-71F7-1E03E71360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4677" y="4525042"/>
                      <a:ext cx="365486" cy="43206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9524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271BA425-BF38-94DC-7B84-B7393DBCF6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7913" y="5615976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21BBE49-7D09-E99B-8165-9DE97618B9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7913" y="5615976"/>
                      <a:ext cx="365485" cy="43206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573007EC-30B6-7EF2-8F5C-8345D9DA29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67571" y="5629926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B21252D6-199F-0975-28E3-1B4BE5DD5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7571" y="5629926"/>
                      <a:ext cx="365485" cy="432061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47AC642-F5BE-BBC8-A48C-E49FC0E1DF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1410" y="1557379"/>
                <a:ext cx="538562" cy="12777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34DF745-7040-D2A2-C560-AAD462249D7A}"/>
                </a:ext>
              </a:extLst>
            </p:cNvPr>
            <p:cNvGrpSpPr/>
            <p:nvPr/>
          </p:nvGrpSpPr>
          <p:grpSpPr>
            <a:xfrm>
              <a:off x="5727531" y="677472"/>
              <a:ext cx="984886" cy="1180970"/>
              <a:chOff x="4374196" y="1015453"/>
              <a:chExt cx="984886" cy="1180970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A9D81558-7998-51CA-E6F6-561998551D1C}"/>
                  </a:ext>
                </a:extLst>
              </p:cNvPr>
              <p:cNvGrpSpPr/>
              <p:nvPr/>
            </p:nvGrpSpPr>
            <p:grpSpPr>
              <a:xfrm>
                <a:off x="4374196" y="1015453"/>
                <a:ext cx="984886" cy="1180970"/>
                <a:chOff x="4147440" y="4605829"/>
                <a:chExt cx="1366172" cy="1842070"/>
              </a:xfrm>
            </p:grpSpPr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51B52361-3C43-5BC3-0006-C1988C1DF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A239D679-F4AE-5982-9AD3-8EA254E96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91718" y="4910455"/>
                  <a:ext cx="79550" cy="7452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8F65D501-FF4E-8C69-C682-6DDD69C9F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190E9E2E-8370-188F-815D-7FA3C4EEB1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FE0C6B66-8581-4A9D-F116-DB729D18DA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524" y="4605829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D2C0FEA5-B266-9A15-1B46-4CA3AD5E1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524" y="4605829"/>
                      <a:ext cx="365486" cy="43206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A0DEFCBE-2B0E-8363-651B-FBF7528AE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48126" y="5913621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B47CF767-F2F7-600E-9ABD-842570820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8126" y="5913621"/>
                      <a:ext cx="365486" cy="432061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40E56727-09FA-27EF-45B7-0667814500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67571" y="5629926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40E56727-09FA-27EF-45B7-0667814500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7571" y="5629926"/>
                      <a:ext cx="365486" cy="432061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91E961E2-C068-D990-F99A-9A74A471F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1410" y="1685150"/>
                <a:ext cx="363424" cy="24205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D08FBE1-B87E-7839-A20D-80AFD357A4CC}"/>
                </a:ext>
              </a:extLst>
            </p:cNvPr>
            <p:cNvGrpSpPr/>
            <p:nvPr/>
          </p:nvGrpSpPr>
          <p:grpSpPr>
            <a:xfrm>
              <a:off x="6669536" y="1417739"/>
              <a:ext cx="939686" cy="1306330"/>
              <a:chOff x="4374195" y="1015453"/>
              <a:chExt cx="939686" cy="1306330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55E0C16B-FC7E-75DB-1FD8-E472A70BCC5F}"/>
                  </a:ext>
                </a:extLst>
              </p:cNvPr>
              <p:cNvGrpSpPr/>
              <p:nvPr/>
            </p:nvGrpSpPr>
            <p:grpSpPr>
              <a:xfrm>
                <a:off x="4374195" y="1015453"/>
                <a:ext cx="939686" cy="1306330"/>
                <a:chOff x="4147440" y="4605830"/>
                <a:chExt cx="1303474" cy="2037606"/>
              </a:xfrm>
            </p:grpSpPr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461452D5-5F7E-0E30-3D33-D2D9F5066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C125F0E8-5926-3A89-A93C-65B52C06F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71766" y="5049200"/>
                  <a:ext cx="9847" cy="605295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29FF4CFB-AC07-4DA2-F3A8-529F651EBD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D7AD3610-F166-43CE-9B54-266D1F9B89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67A87F47-24CA-C405-5923-69F707AB81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2742" y="4605830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58752F47-8F99-8EE1-3ADA-E95538BDCC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2742" y="4605830"/>
                      <a:ext cx="365486" cy="432061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471F13E5-2794-4B0C-B82C-BD6786BA29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5428" y="6211375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B331C9B7-C26F-953B-7CE8-4107098F84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5428" y="6211375"/>
                      <a:ext cx="365486" cy="432061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D66CCAC9-3582-2FEB-7CE4-A535961892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9008" y="5649200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D66CCAC9-3582-2FEB-7CE4-A535961892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9008" y="5649200"/>
                      <a:ext cx="365486" cy="432061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B114AD63-00CA-1157-D17F-A23F134BA978}"/>
                  </a:ext>
                </a:extLst>
              </p:cNvPr>
              <p:cNvCxnSpPr>
                <a:cxnSpLocks/>
                <a:endCxn id="177" idx="0"/>
              </p:cNvCxnSpPr>
              <p:nvPr/>
            </p:nvCxnSpPr>
            <p:spPr>
              <a:xfrm>
                <a:off x="4892612" y="1667817"/>
                <a:ext cx="289528" cy="37696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726B659-E204-E270-9A0E-DB1E2BCEF3E8}"/>
                </a:ext>
              </a:extLst>
            </p:cNvPr>
            <p:cNvGrpSpPr/>
            <p:nvPr/>
          </p:nvGrpSpPr>
          <p:grpSpPr>
            <a:xfrm>
              <a:off x="7368274" y="2312434"/>
              <a:ext cx="1072570" cy="1028471"/>
              <a:chOff x="4374202" y="1167952"/>
              <a:chExt cx="1072570" cy="102847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520A78C3-EAB7-62E8-6026-0BAB8DBEAA74}"/>
                  </a:ext>
                </a:extLst>
              </p:cNvPr>
              <p:cNvGrpSpPr/>
              <p:nvPr/>
            </p:nvGrpSpPr>
            <p:grpSpPr>
              <a:xfrm>
                <a:off x="4374202" y="1167952"/>
                <a:ext cx="1072570" cy="1028471"/>
                <a:chOff x="4147440" y="4843696"/>
                <a:chExt cx="1487799" cy="1604203"/>
              </a:xfrm>
            </p:grpSpPr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39E09E8B-E893-5C8B-9566-1A3F31A8D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228CE7E3-1A55-D996-93B3-5EF1FBFC6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65302" y="5097758"/>
                  <a:ext cx="27876" cy="55154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6E592258-79C6-E201-3146-0F0C263B3F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08502DEF-8D61-CEEF-BC42-62893B35F9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E21DD2E8-B001-1C19-7D3F-614538874F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4229" y="4843696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9F0D874A-C779-10D5-80A7-73E165B721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4229" y="4843696"/>
                      <a:ext cx="365486" cy="4320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3B1EEB1F-9A87-8C80-74BA-F9FDD8A728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9754" y="5913621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3FBBF941-5FB6-8E89-A858-DDF2CDB0B4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69754" y="5913621"/>
                      <a:ext cx="365485" cy="432061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74379A8-C11D-7AC6-77D0-DDA8880D93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6149" y="5726298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74379A8-C11D-7AC6-77D0-DDA8880D93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6149" y="5726298"/>
                      <a:ext cx="365486" cy="432061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FDBB6771-35CE-1AEB-F53C-CA467EBE4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716" y="1685150"/>
                <a:ext cx="335931" cy="44574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6959A501-B8A8-BF6B-3C33-5448464758DE}"/>
              </a:ext>
            </a:extLst>
          </p:cNvPr>
          <p:cNvSpPr txBox="1"/>
          <p:nvPr/>
        </p:nvSpPr>
        <p:spPr>
          <a:xfrm>
            <a:off x="6520525" y="1770106"/>
            <a:ext cx="42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Denavit-Hartenberg</a:t>
            </a:r>
            <a:r>
              <a:rPr lang="en-US" b="1" dirty="0"/>
              <a:t> (DH) Convention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30E4F02-C249-CF7E-3844-E12B9CE5F6E1}"/>
              </a:ext>
            </a:extLst>
          </p:cNvPr>
          <p:cNvSpPr txBox="1"/>
          <p:nvPr/>
        </p:nvSpPr>
        <p:spPr>
          <a:xfrm>
            <a:off x="6546796" y="2096617"/>
            <a:ext cx="5194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Reference frames are defined on all joints and the end-effector.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z-axis is always the axis of rotation if revolute, or the direction of translation if prismatic.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current z-axis is parallel to the previous z-axis, the previous x-axis must be perpendicular to the current z-axis.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current z-axis is perpendicular to the previous z-axis, the previous x-axis can point anywhere.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direction y-axis follow the right-hand rule.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world/first frame orientation is arbitrary subject to above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reference frame on the end-effector is recommended to be a the same that that of the joint it immediately follows.</a:t>
            </a:r>
          </a:p>
        </p:txBody>
      </p:sp>
    </p:spTree>
    <p:extLst>
      <p:ext uri="{BB962C8B-B14F-4D97-AF65-F5344CB8AC3E}">
        <p14:creationId xmlns:p14="http://schemas.microsoft.com/office/powerpoint/2010/main" val="14553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3124-01F8-434D-AA8D-C348D2CF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(Forward Kinematics)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565CCD6-8A40-5A27-CEA2-405D08FA12B7}"/>
              </a:ext>
            </a:extLst>
          </p:cNvPr>
          <p:cNvGrpSpPr/>
          <p:nvPr/>
        </p:nvGrpSpPr>
        <p:grpSpPr>
          <a:xfrm>
            <a:off x="699829" y="1156901"/>
            <a:ext cx="5669388" cy="5233747"/>
            <a:chOff x="2771456" y="677472"/>
            <a:chExt cx="5669388" cy="523374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3C26E47-C1CE-6182-3E19-1B3BDB572A0B}"/>
                </a:ext>
              </a:extLst>
            </p:cNvPr>
            <p:cNvCxnSpPr/>
            <p:nvPr/>
          </p:nvCxnSpPr>
          <p:spPr>
            <a:xfrm flipV="1">
              <a:off x="2917434" y="5557095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287FC6B-28AD-ECEE-E278-0FBB84C9D9CA}"/>
                </a:ext>
              </a:extLst>
            </p:cNvPr>
            <p:cNvCxnSpPr/>
            <p:nvPr/>
          </p:nvCxnSpPr>
          <p:spPr>
            <a:xfrm flipV="1">
              <a:off x="3016518" y="5566834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9831B00-FA62-505B-88BE-D48253A94FD1}"/>
                </a:ext>
              </a:extLst>
            </p:cNvPr>
            <p:cNvCxnSpPr/>
            <p:nvPr/>
          </p:nvCxnSpPr>
          <p:spPr>
            <a:xfrm flipV="1">
              <a:off x="3139169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BF6BCB1-CF6F-4819-767D-D9E8524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185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0DBEF57-7B9A-E359-5B9B-9CDDCFC06DE3}"/>
                </a:ext>
              </a:extLst>
            </p:cNvPr>
            <p:cNvCxnSpPr/>
            <p:nvPr/>
          </p:nvCxnSpPr>
          <p:spPr>
            <a:xfrm flipV="1">
              <a:off x="3384470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B055E1-084F-7086-DE42-84C29DCDCBF2}"/>
                </a:ext>
              </a:extLst>
            </p:cNvPr>
            <p:cNvCxnSpPr/>
            <p:nvPr/>
          </p:nvCxnSpPr>
          <p:spPr>
            <a:xfrm flipV="1">
              <a:off x="3525393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n 130">
              <a:extLst>
                <a:ext uri="{FF2B5EF4-FFF2-40B4-BE49-F238E27FC236}">
                  <a16:creationId xmlns:a16="http://schemas.microsoft.com/office/drawing/2014/main" id="{8965B9B2-AF31-4F46-AC52-55B190795AED}"/>
                </a:ext>
              </a:extLst>
            </p:cNvPr>
            <p:cNvSpPr/>
            <p:nvPr/>
          </p:nvSpPr>
          <p:spPr>
            <a:xfrm>
              <a:off x="3139169" y="5224029"/>
              <a:ext cx="455503" cy="592371"/>
            </a:xfrm>
            <a:prstGeom prst="can">
              <a:avLst>
                <a:gd name="adj" fmla="val 447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1A560F7-439D-5108-A571-E75C96C178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0903" y="2325260"/>
              <a:ext cx="6018" cy="3007626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an 132">
              <a:extLst>
                <a:ext uri="{FF2B5EF4-FFF2-40B4-BE49-F238E27FC236}">
                  <a16:creationId xmlns:a16="http://schemas.microsoft.com/office/drawing/2014/main" id="{E4D905BB-9656-6637-8454-F3D02F044F92}"/>
                </a:ext>
              </a:extLst>
            </p:cNvPr>
            <p:cNvSpPr/>
            <p:nvPr/>
          </p:nvSpPr>
          <p:spPr>
            <a:xfrm rot="14186722">
              <a:off x="3133151" y="202907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63DA5FE-1F37-BCA7-8EBF-259F92A15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3554" y="1676878"/>
              <a:ext cx="1498206" cy="57771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an 134">
              <a:extLst>
                <a:ext uri="{FF2B5EF4-FFF2-40B4-BE49-F238E27FC236}">
                  <a16:creationId xmlns:a16="http://schemas.microsoft.com/office/drawing/2014/main" id="{31D69CA6-06D3-E142-7221-E84A92B1C5CF}"/>
                </a:ext>
              </a:extLst>
            </p:cNvPr>
            <p:cNvSpPr/>
            <p:nvPr/>
          </p:nvSpPr>
          <p:spPr>
            <a:xfrm rot="14186722">
              <a:off x="4754009" y="138069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69AE0DF-7CC7-000C-DD6C-EC079C033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174" y="1351661"/>
              <a:ext cx="1162552" cy="28604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C6914C15-8415-D16E-66D2-D64C4DFFF5D7}"/>
                </a:ext>
              </a:extLst>
            </p:cNvPr>
            <p:cNvSpPr/>
            <p:nvPr/>
          </p:nvSpPr>
          <p:spPr>
            <a:xfrm rot="14186722">
              <a:off x="6094304" y="105229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F7B478A5-EFF8-C068-5FE1-F33C37275C21}"/>
                    </a:ext>
                  </a:extLst>
                </p:cNvPr>
                <p:cNvSpPr txBox="1"/>
                <p:nvPr/>
              </p:nvSpPr>
              <p:spPr>
                <a:xfrm rot="16200000">
                  <a:off x="2707641" y="3864804"/>
                  <a:ext cx="7931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F7B478A5-EFF8-C068-5FE1-F33C37275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07641" y="3864804"/>
                  <a:ext cx="79318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EC0E330-2ED8-1CA0-6C30-478AD5D598E7}"/>
                    </a:ext>
                  </a:extLst>
                </p:cNvPr>
                <p:cNvSpPr txBox="1"/>
                <p:nvPr/>
              </p:nvSpPr>
              <p:spPr>
                <a:xfrm rot="20468812">
                  <a:off x="3668169" y="1719952"/>
                  <a:ext cx="6792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EC0E330-2ED8-1CA0-6C30-478AD5D59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68812">
                  <a:off x="3668169" y="1719952"/>
                  <a:ext cx="67926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624B643-A1A1-EB82-F090-EC1B9BAD12F2}"/>
                    </a:ext>
                  </a:extLst>
                </p:cNvPr>
                <p:cNvSpPr txBox="1"/>
                <p:nvPr/>
              </p:nvSpPr>
              <p:spPr>
                <a:xfrm rot="20833930">
                  <a:off x="5184223" y="1208226"/>
                  <a:ext cx="7337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624B643-A1A1-EB82-F090-EC1B9BAD1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33930">
                  <a:off x="5184223" y="1208226"/>
                  <a:ext cx="73377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C05510C-67D3-8983-EC4B-4D4381DA0775}"/>
                    </a:ext>
                  </a:extLst>
                </p:cNvPr>
                <p:cNvSpPr txBox="1"/>
                <p:nvPr/>
              </p:nvSpPr>
              <p:spPr>
                <a:xfrm rot="2088635">
                  <a:off x="6555530" y="1356181"/>
                  <a:ext cx="7034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C05510C-67D3-8983-EC4B-4D4381DA0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8635">
                  <a:off x="6555530" y="1356181"/>
                  <a:ext cx="70349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Curved Up Arrow 141">
              <a:extLst>
                <a:ext uri="{FF2B5EF4-FFF2-40B4-BE49-F238E27FC236}">
                  <a16:creationId xmlns:a16="http://schemas.microsoft.com/office/drawing/2014/main" id="{B5F75D82-CFD2-1432-9C80-C9DD70B21E51}"/>
                </a:ext>
              </a:extLst>
            </p:cNvPr>
            <p:cNvSpPr/>
            <p:nvPr/>
          </p:nvSpPr>
          <p:spPr>
            <a:xfrm rot="16575510">
              <a:off x="3625623" y="5459801"/>
              <a:ext cx="381404" cy="382497"/>
            </a:xfrm>
            <a:prstGeom prst="curvedUpArrow">
              <a:avLst>
                <a:gd name="adj1" fmla="val 7726"/>
                <a:gd name="adj2" fmla="val 52188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F9765F-D951-BEC5-317E-68276D4536ED}"/>
                    </a:ext>
                  </a:extLst>
                </p:cNvPr>
                <p:cNvSpPr txBox="1"/>
                <p:nvPr/>
              </p:nvSpPr>
              <p:spPr>
                <a:xfrm>
                  <a:off x="3716545" y="5543190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F9765F-D951-BEC5-317E-68276D453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545" y="5543190"/>
                  <a:ext cx="80482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rved Up Arrow 143">
              <a:extLst>
                <a:ext uri="{FF2B5EF4-FFF2-40B4-BE49-F238E27FC236}">
                  <a16:creationId xmlns:a16="http://schemas.microsoft.com/office/drawing/2014/main" id="{93F72A17-677C-7436-1C84-66C3D3EB35C6}"/>
                </a:ext>
              </a:extLst>
            </p:cNvPr>
            <p:cNvSpPr/>
            <p:nvPr/>
          </p:nvSpPr>
          <p:spPr>
            <a:xfrm rot="13668516">
              <a:off x="4582028" y="1429445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AE59A59-F7B5-868B-1FEA-104E2EC07018}"/>
                    </a:ext>
                  </a:extLst>
                </p:cNvPr>
                <p:cNvSpPr txBox="1"/>
                <p:nvPr/>
              </p:nvSpPr>
              <p:spPr>
                <a:xfrm>
                  <a:off x="4899020" y="1239943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AE59A59-F7B5-868B-1FEA-104E2EC07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020" y="1239943"/>
                  <a:ext cx="80482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4F7F750-0E66-1CB7-00B4-7750ACEE8C03}"/>
                    </a:ext>
                  </a:extLst>
                </p:cNvPr>
                <p:cNvSpPr txBox="1"/>
                <p:nvPr/>
              </p:nvSpPr>
              <p:spPr>
                <a:xfrm>
                  <a:off x="3185521" y="1841451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4F7F750-0E66-1CB7-00B4-7750ACEE8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521" y="1841451"/>
                  <a:ext cx="80482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0BCA17AE-A8FE-D55F-538B-5491AC2FE854}"/>
                    </a:ext>
                  </a:extLst>
                </p:cNvPr>
                <p:cNvSpPr txBox="1"/>
                <p:nvPr/>
              </p:nvSpPr>
              <p:spPr>
                <a:xfrm>
                  <a:off x="6314866" y="1162424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0BCA17AE-A8FE-D55F-538B-5491AC2FE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866" y="1162424"/>
                  <a:ext cx="80482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4C1D9B9-F8B2-2C5D-31A9-67030DB302A8}"/>
                </a:ext>
              </a:extLst>
            </p:cNvPr>
            <p:cNvCxnSpPr>
              <a:cxnSpLocks/>
            </p:cNvCxnSpPr>
            <p:nvPr/>
          </p:nvCxnSpPr>
          <p:spPr>
            <a:xfrm>
              <a:off x="6483963" y="1444181"/>
              <a:ext cx="679165" cy="4670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Can 148">
              <a:extLst>
                <a:ext uri="{FF2B5EF4-FFF2-40B4-BE49-F238E27FC236}">
                  <a16:creationId xmlns:a16="http://schemas.microsoft.com/office/drawing/2014/main" id="{0839800D-17C9-EBF0-9795-5B945D9B2808}"/>
                </a:ext>
              </a:extLst>
            </p:cNvPr>
            <p:cNvSpPr/>
            <p:nvPr/>
          </p:nvSpPr>
          <p:spPr>
            <a:xfrm rot="14186722">
              <a:off x="7048774" y="1776034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Curved Up Arrow 149">
              <a:extLst>
                <a:ext uri="{FF2B5EF4-FFF2-40B4-BE49-F238E27FC236}">
                  <a16:creationId xmlns:a16="http://schemas.microsoft.com/office/drawing/2014/main" id="{AF4AFC1C-5796-7295-5604-BB77B10305FA}"/>
                </a:ext>
              </a:extLst>
            </p:cNvPr>
            <p:cNvSpPr/>
            <p:nvPr/>
          </p:nvSpPr>
          <p:spPr>
            <a:xfrm rot="13668516">
              <a:off x="5898138" y="1136871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Curved Up Arrow 150">
              <a:extLst>
                <a:ext uri="{FF2B5EF4-FFF2-40B4-BE49-F238E27FC236}">
                  <a16:creationId xmlns:a16="http://schemas.microsoft.com/office/drawing/2014/main" id="{F74F2719-505C-AF06-5569-16C873795D15}"/>
                </a:ext>
              </a:extLst>
            </p:cNvPr>
            <p:cNvSpPr/>
            <p:nvPr/>
          </p:nvSpPr>
          <p:spPr>
            <a:xfrm rot="13668516">
              <a:off x="2943620" y="2116222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7C9C155-638A-00DE-B9E2-201A94E84315}"/>
                </a:ext>
              </a:extLst>
            </p:cNvPr>
            <p:cNvGrpSpPr/>
            <p:nvPr/>
          </p:nvGrpSpPr>
          <p:grpSpPr>
            <a:xfrm rot="1902803">
              <a:off x="7257484" y="2408679"/>
              <a:ext cx="853199" cy="399363"/>
              <a:chOff x="6864546" y="1247169"/>
              <a:chExt cx="853199" cy="399363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2C81308-0BF4-B23D-4FB0-F8AC3910B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4546" y="1247169"/>
                <a:ext cx="720014" cy="287260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5-Point Star 209">
                <a:extLst>
                  <a:ext uri="{FF2B5EF4-FFF2-40B4-BE49-F238E27FC236}">
                    <a16:creationId xmlns:a16="http://schemas.microsoft.com/office/drawing/2014/main" id="{6C400A42-9A84-75FC-668D-B898427819B6}"/>
                  </a:ext>
                </a:extLst>
              </p:cNvPr>
              <p:cNvSpPr/>
              <p:nvPr/>
            </p:nvSpPr>
            <p:spPr>
              <a:xfrm rot="19697197">
                <a:off x="7460632" y="1422325"/>
                <a:ext cx="257113" cy="224207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FE7DE72-0B6D-8761-F63E-3582F396E7AB}"/>
                    </a:ext>
                  </a:extLst>
                </p:cNvPr>
                <p:cNvSpPr txBox="1"/>
                <p:nvPr/>
              </p:nvSpPr>
              <p:spPr>
                <a:xfrm rot="3125123">
                  <a:off x="7523732" y="2257753"/>
                  <a:ext cx="4464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FE7DE72-0B6D-8761-F63E-3582F396E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123">
                  <a:off x="7523732" y="2257753"/>
                  <a:ext cx="446428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B4150B0-9435-51AF-D7CC-147D98E85B67}"/>
                    </a:ext>
                  </a:extLst>
                </p:cNvPr>
                <p:cNvSpPr txBox="1"/>
                <p:nvPr/>
              </p:nvSpPr>
              <p:spPr>
                <a:xfrm>
                  <a:off x="7198808" y="1699310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B4150B0-9435-51AF-D7CC-147D98E85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808" y="1699310"/>
                  <a:ext cx="80482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Curved Up Arrow 154">
              <a:extLst>
                <a:ext uri="{FF2B5EF4-FFF2-40B4-BE49-F238E27FC236}">
                  <a16:creationId xmlns:a16="http://schemas.microsoft.com/office/drawing/2014/main" id="{40D5B22D-1813-6B6E-C58D-A786026DE7B2}"/>
                </a:ext>
              </a:extLst>
            </p:cNvPr>
            <p:cNvSpPr/>
            <p:nvPr/>
          </p:nvSpPr>
          <p:spPr>
            <a:xfrm rot="13668516">
              <a:off x="6870942" y="1852256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4A3D0CE-0EAC-CFB1-97C6-93C0F28C2E30}"/>
                </a:ext>
              </a:extLst>
            </p:cNvPr>
            <p:cNvGrpSpPr/>
            <p:nvPr/>
          </p:nvGrpSpPr>
          <p:grpSpPr>
            <a:xfrm>
              <a:off x="2771456" y="1654419"/>
              <a:ext cx="1150541" cy="1200279"/>
              <a:chOff x="4147440" y="4575714"/>
              <a:chExt cx="1595958" cy="1872185"/>
            </a:xfrm>
          </p:grpSpPr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33142514-15AD-F2E5-2020-EBC7B2B48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6061" y="5648618"/>
                <a:ext cx="505970" cy="5057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FA7ED8A2-EC0C-1CEC-5A52-F3C31086D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55447" y="4825501"/>
                <a:ext cx="313421" cy="82165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7FBFF863-AD4F-E9EB-07BD-B38308A5DB08}"/>
                      </a:ext>
                    </a:extLst>
                  </p:cNvPr>
                  <p:cNvSpPr txBox="1"/>
                  <p:nvPr/>
                </p:nvSpPr>
                <p:spPr>
                  <a:xfrm>
                    <a:off x="4147440" y="6015838"/>
                    <a:ext cx="365485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3024EFB-034B-B6C5-BB84-211C853A36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7440" y="6015838"/>
                    <a:ext cx="365485" cy="43206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3470A49A-80A7-8105-35BD-6042BC14C73A}"/>
                      </a:ext>
                    </a:extLst>
                  </p:cNvPr>
                  <p:cNvSpPr txBox="1"/>
                  <p:nvPr/>
                </p:nvSpPr>
                <p:spPr>
                  <a:xfrm>
                    <a:off x="4686910" y="4575714"/>
                    <a:ext cx="365486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E718F9B-8820-CB26-8CA5-1649D5E072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6910" y="4575714"/>
                    <a:ext cx="365486" cy="43206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910714AC-43BD-4E9F-9279-A697B2C16C04}"/>
                      </a:ext>
                    </a:extLst>
                  </p:cNvPr>
                  <p:cNvSpPr txBox="1"/>
                  <p:nvPr/>
                </p:nvSpPr>
                <p:spPr>
                  <a:xfrm>
                    <a:off x="5377913" y="5615976"/>
                    <a:ext cx="365485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EF57034-B56D-B604-2090-5CBDBEAE1F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7913" y="5615976"/>
                    <a:ext cx="365485" cy="43206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2C8249CF-752F-6F00-F814-C885D45098F9}"/>
                      </a:ext>
                    </a:extLst>
                  </p:cNvPr>
                  <p:cNvSpPr txBox="1"/>
                  <p:nvPr/>
                </p:nvSpPr>
                <p:spPr>
                  <a:xfrm>
                    <a:off x="4767571" y="5629926"/>
                    <a:ext cx="365485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2C8249CF-752F-6F00-F814-C885D4509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7571" y="5629926"/>
                    <a:ext cx="365485" cy="43206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830FA0D-675D-931F-99B5-6980DF7D9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8670" y="2149419"/>
              <a:ext cx="501585" cy="19399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62C81F6-335E-6F93-E26F-7E5DC77E5A77}"/>
                </a:ext>
              </a:extLst>
            </p:cNvPr>
            <p:cNvGrpSpPr/>
            <p:nvPr/>
          </p:nvGrpSpPr>
          <p:grpSpPr>
            <a:xfrm rot="7852558">
              <a:off x="3004323" y="4776170"/>
              <a:ext cx="982518" cy="1155118"/>
              <a:chOff x="4312853" y="1775847"/>
              <a:chExt cx="982518" cy="1155118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F3579B73-FCF7-41B6-9B83-ABED8293FC8D}"/>
                  </a:ext>
                </a:extLst>
              </p:cNvPr>
              <p:cNvGrpSpPr/>
              <p:nvPr/>
            </p:nvGrpSpPr>
            <p:grpSpPr>
              <a:xfrm>
                <a:off x="4312853" y="1775847"/>
                <a:ext cx="982518" cy="1155118"/>
                <a:chOff x="3851261" y="4800986"/>
                <a:chExt cx="1362885" cy="1801743"/>
              </a:xfrm>
            </p:grpSpPr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58871CCB-6548-6EAD-2D61-BFDEE15F4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345593DA-CC9D-341E-6A85-191D43A28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747442" flipV="1">
                  <a:off x="4207872" y="5365916"/>
                  <a:ext cx="586542" cy="4615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2265F4AA-5A4C-F135-38AB-222836E22340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4288322" y="6205123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E71E9B2-CBE4-2606-5EA5-39A97B97D9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4288322" y="6205123"/>
                      <a:ext cx="410977" cy="38423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719B9E2A-F005-424F-A2C6-84B16CC2A623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3837890" y="5523722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78DF4385-87D1-D28F-004D-0CA53D0C0D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3837890" y="5523722"/>
                      <a:ext cx="410977" cy="38423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9091"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id="{1F6E8B83-71DE-2168-BAC6-70C683A83FE3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3931218" y="4814357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E7EA58EC-95C3-D791-C2A6-E4DD9BA596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3931218" y="4814357"/>
                      <a:ext cx="410977" cy="38423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06082A57-5B54-6869-9A25-03ED2786E27A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4816540" y="5481703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06082A57-5B54-6869-9A25-03ED2786E2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4816540" y="5481703"/>
                      <a:ext cx="410977" cy="38423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31BCCB19-39E8-FA8D-FDFE-A0018118466F}"/>
                  </a:ext>
                </a:extLst>
              </p:cNvPr>
              <p:cNvCxnSpPr>
                <a:cxnSpLocks/>
              </p:cNvCxnSpPr>
              <p:nvPr/>
            </p:nvCxnSpPr>
            <p:spPr>
              <a:xfrm rot="13747442" flipV="1">
                <a:off x="4582190" y="2109552"/>
                <a:ext cx="555806" cy="4287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09851D2-9331-0B25-B9AC-2C6621C2E8FE}"/>
                </a:ext>
              </a:extLst>
            </p:cNvPr>
            <p:cNvGrpSpPr/>
            <p:nvPr/>
          </p:nvGrpSpPr>
          <p:grpSpPr>
            <a:xfrm>
              <a:off x="4374196" y="963664"/>
              <a:ext cx="1150541" cy="1232765"/>
              <a:chOff x="4374196" y="963664"/>
              <a:chExt cx="1150541" cy="1232765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07F4C01-1582-7EA8-F563-F93F27176570}"/>
                  </a:ext>
                </a:extLst>
              </p:cNvPr>
              <p:cNvGrpSpPr/>
              <p:nvPr/>
            </p:nvGrpSpPr>
            <p:grpSpPr>
              <a:xfrm>
                <a:off x="4374196" y="963664"/>
                <a:ext cx="1150541" cy="1232765"/>
                <a:chOff x="4147440" y="4525042"/>
                <a:chExt cx="1595958" cy="1922857"/>
              </a:xfrm>
            </p:grpSpPr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3526CE35-65DE-8271-C2C4-B86EF4719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A0540EE3-DFB7-5A6C-B22B-54DE4E471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98230" y="4827106"/>
                  <a:ext cx="274279" cy="827797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3CF6C1B9-29EB-C75F-1122-B4F7EAC224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0E376BC0-EFD8-C298-0D8B-66D52C9262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2771A0B1-DDC1-8FC6-D3EF-0BFE90FA29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4677" y="4525042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1AA19F64-6A57-4451-71F7-1E03E71360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4677" y="4525042"/>
                      <a:ext cx="365486" cy="43206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9524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271BA425-BF38-94DC-7B84-B7393DBCF6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7913" y="5615976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21BBE49-7D09-E99B-8165-9DE97618B9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7913" y="5615976"/>
                      <a:ext cx="365485" cy="43206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573007EC-30B6-7EF2-8F5C-8345D9DA29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67571" y="5629926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B21252D6-199F-0975-28E3-1B4BE5DD5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7571" y="5629926"/>
                      <a:ext cx="365485" cy="432061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47AC642-F5BE-BBC8-A48C-E49FC0E1DF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1410" y="1557379"/>
                <a:ext cx="538562" cy="12777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34DF745-7040-D2A2-C560-AAD462249D7A}"/>
                </a:ext>
              </a:extLst>
            </p:cNvPr>
            <p:cNvGrpSpPr/>
            <p:nvPr/>
          </p:nvGrpSpPr>
          <p:grpSpPr>
            <a:xfrm>
              <a:off x="5727531" y="677472"/>
              <a:ext cx="984886" cy="1180970"/>
              <a:chOff x="4374196" y="1015453"/>
              <a:chExt cx="984886" cy="1180970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A9D81558-7998-51CA-E6F6-561998551D1C}"/>
                  </a:ext>
                </a:extLst>
              </p:cNvPr>
              <p:cNvGrpSpPr/>
              <p:nvPr/>
            </p:nvGrpSpPr>
            <p:grpSpPr>
              <a:xfrm>
                <a:off x="4374196" y="1015453"/>
                <a:ext cx="984886" cy="1180970"/>
                <a:chOff x="4147440" y="4605829"/>
                <a:chExt cx="1366172" cy="1842070"/>
              </a:xfrm>
            </p:grpSpPr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51B52361-3C43-5BC3-0006-C1988C1DF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A239D679-F4AE-5982-9AD3-8EA254E96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91718" y="4910455"/>
                  <a:ext cx="79550" cy="7452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8F65D501-FF4E-8C69-C682-6DDD69C9F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190E9E2E-8370-188F-815D-7FA3C4EEB1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FE0C6B66-8581-4A9D-F116-DB729D18DA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524" y="4605829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D2C0FEA5-B266-9A15-1B46-4CA3AD5E1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524" y="4605829"/>
                      <a:ext cx="365486" cy="43206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A0DEFCBE-2B0E-8363-651B-FBF7528AE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48126" y="5913621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B47CF767-F2F7-600E-9ABD-842570820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8126" y="5913621"/>
                      <a:ext cx="365486" cy="432061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40E56727-09FA-27EF-45B7-0667814500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67571" y="5629926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40E56727-09FA-27EF-45B7-0667814500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7571" y="5629926"/>
                      <a:ext cx="365486" cy="432061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91E961E2-C068-D990-F99A-9A74A471F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1410" y="1685150"/>
                <a:ext cx="363424" cy="24205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D08FBE1-B87E-7839-A20D-80AFD357A4CC}"/>
                </a:ext>
              </a:extLst>
            </p:cNvPr>
            <p:cNvGrpSpPr/>
            <p:nvPr/>
          </p:nvGrpSpPr>
          <p:grpSpPr>
            <a:xfrm>
              <a:off x="6669536" y="1417739"/>
              <a:ext cx="939686" cy="1306330"/>
              <a:chOff x="4374195" y="1015453"/>
              <a:chExt cx="939686" cy="1306330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55E0C16B-FC7E-75DB-1FD8-E472A70BCC5F}"/>
                  </a:ext>
                </a:extLst>
              </p:cNvPr>
              <p:cNvGrpSpPr/>
              <p:nvPr/>
            </p:nvGrpSpPr>
            <p:grpSpPr>
              <a:xfrm>
                <a:off x="4374195" y="1015453"/>
                <a:ext cx="939686" cy="1306330"/>
                <a:chOff x="4147440" y="4605830"/>
                <a:chExt cx="1303474" cy="2037606"/>
              </a:xfrm>
            </p:grpSpPr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461452D5-5F7E-0E30-3D33-D2D9F5066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C125F0E8-5926-3A89-A93C-65B52C06F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71766" y="5049200"/>
                  <a:ext cx="9847" cy="605295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29FF4CFB-AC07-4DA2-F3A8-529F651EBD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D7AD3610-F166-43CE-9B54-266D1F9B89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67A87F47-24CA-C405-5923-69F707AB81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2742" y="4605830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58752F47-8F99-8EE1-3ADA-E95538BDCC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2742" y="4605830"/>
                      <a:ext cx="365486" cy="432061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471F13E5-2794-4B0C-B82C-BD6786BA29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5428" y="6211375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B331C9B7-C26F-953B-7CE8-4107098F84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5428" y="6211375"/>
                      <a:ext cx="365486" cy="432061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D66CCAC9-3582-2FEB-7CE4-A535961892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9008" y="5649200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D66CCAC9-3582-2FEB-7CE4-A535961892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9008" y="5649200"/>
                      <a:ext cx="365486" cy="432061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B114AD63-00CA-1157-D17F-A23F134BA978}"/>
                  </a:ext>
                </a:extLst>
              </p:cNvPr>
              <p:cNvCxnSpPr>
                <a:cxnSpLocks/>
                <a:endCxn id="177" idx="0"/>
              </p:cNvCxnSpPr>
              <p:nvPr/>
            </p:nvCxnSpPr>
            <p:spPr>
              <a:xfrm>
                <a:off x="4892612" y="1667817"/>
                <a:ext cx="289528" cy="37696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726B659-E204-E270-9A0E-DB1E2BCEF3E8}"/>
                </a:ext>
              </a:extLst>
            </p:cNvPr>
            <p:cNvGrpSpPr/>
            <p:nvPr/>
          </p:nvGrpSpPr>
          <p:grpSpPr>
            <a:xfrm>
              <a:off x="7368274" y="2312434"/>
              <a:ext cx="1072570" cy="1028471"/>
              <a:chOff x="4374202" y="1167952"/>
              <a:chExt cx="1072570" cy="102847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520A78C3-EAB7-62E8-6026-0BAB8DBEAA74}"/>
                  </a:ext>
                </a:extLst>
              </p:cNvPr>
              <p:cNvGrpSpPr/>
              <p:nvPr/>
            </p:nvGrpSpPr>
            <p:grpSpPr>
              <a:xfrm>
                <a:off x="4374202" y="1167952"/>
                <a:ext cx="1072570" cy="1028471"/>
                <a:chOff x="4147440" y="4843696"/>
                <a:chExt cx="1487799" cy="1604203"/>
              </a:xfrm>
            </p:grpSpPr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39E09E8B-E893-5C8B-9566-1A3F31A8D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228CE7E3-1A55-D996-93B3-5EF1FBFC6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65302" y="5097758"/>
                  <a:ext cx="27876" cy="55154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6E592258-79C6-E201-3146-0F0C263B3F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08502DEF-8D61-CEEF-BC42-62893B35F9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E21DD2E8-B001-1C19-7D3F-614538874F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4229" y="4843696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9F0D874A-C779-10D5-80A7-73E165B721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4229" y="4843696"/>
                      <a:ext cx="365486" cy="4320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3B1EEB1F-9A87-8C80-74BA-F9FDD8A728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9754" y="5913621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3FBBF941-5FB6-8E89-A858-DDF2CDB0B4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69754" y="5913621"/>
                      <a:ext cx="365485" cy="432061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74379A8-C11D-7AC6-77D0-DDA8880D93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6149" y="5726298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74379A8-C11D-7AC6-77D0-DDA8880D93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6149" y="5726298"/>
                      <a:ext cx="365486" cy="432061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FDBB6771-35CE-1AEB-F53C-CA467EBE4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716" y="1685150"/>
                <a:ext cx="335931" cy="44574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6959A501-B8A8-BF6B-3C33-5448464758DE}"/>
              </a:ext>
            </a:extLst>
          </p:cNvPr>
          <p:cNvSpPr txBox="1"/>
          <p:nvPr/>
        </p:nvSpPr>
        <p:spPr>
          <a:xfrm>
            <a:off x="2872882" y="3996562"/>
            <a:ext cx="42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77F3E4C-EF58-6C83-8FC0-4EFA99E4A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905549"/>
                  </p:ext>
                </p:extLst>
              </p:nvPr>
            </p:nvGraphicFramePr>
            <p:xfrm>
              <a:off x="2941920" y="4387956"/>
              <a:ext cx="3977530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506">
                      <a:extLst>
                        <a:ext uri="{9D8B030D-6E8A-4147-A177-3AD203B41FA5}">
                          <a16:colId xmlns:a16="http://schemas.microsoft.com/office/drawing/2014/main" val="609791629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3839984419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2616482033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2427367551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310102960"/>
                        </a:ext>
                      </a:extLst>
                    </a:gridCol>
                  </a:tblGrid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529189"/>
                      </a:ext>
                    </a:extLst>
                  </a:tr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5049659"/>
                      </a:ext>
                    </a:extLst>
                  </a:tr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129331"/>
                      </a:ext>
                    </a:extLst>
                  </a:tr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660923"/>
                      </a:ext>
                    </a:extLst>
                  </a:tr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757608"/>
                      </a:ext>
                    </a:extLst>
                  </a:tr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09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77F3E4C-EF58-6C83-8FC0-4EFA99E4A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905549"/>
                  </p:ext>
                </p:extLst>
              </p:nvPr>
            </p:nvGraphicFramePr>
            <p:xfrm>
              <a:off x="2941920" y="4387956"/>
              <a:ext cx="3977530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506">
                      <a:extLst>
                        <a:ext uri="{9D8B030D-6E8A-4147-A177-3AD203B41FA5}">
                          <a16:colId xmlns:a16="http://schemas.microsoft.com/office/drawing/2014/main" val="609791629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3839984419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2616482033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2427367551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31010296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3704" r="-303175" b="-5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3704" r="-208065" b="-5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3704" r="-104762" b="-5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3704" r="-4762" b="-5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5291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107692" r="-303175" b="-4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107692" r="-208065" b="-4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107692" r="-104762" b="-4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107692" r="-4762" b="-4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0496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200000" r="-303175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200000" r="-208065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200000" r="-104762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200000" r="-4762" b="-3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21293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311538" r="-303175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311538" r="-208065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311538" r="-104762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311538" r="-4762" b="-2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366092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396296" r="-303175" b="-1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396296" r="-208065" b="-1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396296" r="-104762" b="-1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396296" r="-4762" b="-1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7576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515385" r="-30317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515385" r="-20806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515385" r="-104762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515385" r="-4762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9092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2AE7F-875A-AFCC-9241-5A84B680835E}"/>
                  </a:ext>
                </a:extLst>
              </p:cNvPr>
              <p:cNvSpPr txBox="1"/>
              <p:nvPr/>
            </p:nvSpPr>
            <p:spPr>
              <a:xfrm>
                <a:off x="7058518" y="4365894"/>
                <a:ext cx="484491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 – the distance between the current the the previous z-axes measured along the current x-axis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– the rotation of the current z-axis </a:t>
                </a:r>
                <a:r>
                  <a:rPr lang="en-US" sz="1400" dirty="0" err="1"/>
                  <a:t>w.r.t.</a:t>
                </a:r>
                <a:r>
                  <a:rPr lang="en-US" sz="1400" dirty="0"/>
                  <a:t> to the previous z-axis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dirty="0"/>
                  <a:t> – the distance between the current and the previous x-axes measured along the previous z-axis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/>
                  <a:t> – the rotation of the joint angle of the joint where the previous frame is defined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2AE7F-875A-AFCC-9241-5A84B680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18" y="4365894"/>
                <a:ext cx="4844918" cy="2462213"/>
              </a:xfrm>
              <a:prstGeom prst="rect">
                <a:avLst/>
              </a:prstGeom>
              <a:blipFill>
                <a:blip r:embed="rId37"/>
                <a:stretch>
                  <a:fillRect l="-261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05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3124-01F8-434D-AA8D-C348D2CF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(Forward Kinematics)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565CCD6-8A40-5A27-CEA2-405D08FA12B7}"/>
              </a:ext>
            </a:extLst>
          </p:cNvPr>
          <p:cNvGrpSpPr/>
          <p:nvPr/>
        </p:nvGrpSpPr>
        <p:grpSpPr>
          <a:xfrm>
            <a:off x="699829" y="1156901"/>
            <a:ext cx="5669388" cy="5233747"/>
            <a:chOff x="2771456" y="677472"/>
            <a:chExt cx="5669388" cy="523374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3C26E47-C1CE-6182-3E19-1B3BDB572A0B}"/>
                </a:ext>
              </a:extLst>
            </p:cNvPr>
            <p:cNvCxnSpPr/>
            <p:nvPr/>
          </p:nvCxnSpPr>
          <p:spPr>
            <a:xfrm flipV="1">
              <a:off x="2917434" y="5557095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287FC6B-28AD-ECEE-E278-0FBB84C9D9CA}"/>
                </a:ext>
              </a:extLst>
            </p:cNvPr>
            <p:cNvCxnSpPr/>
            <p:nvPr/>
          </p:nvCxnSpPr>
          <p:spPr>
            <a:xfrm flipV="1">
              <a:off x="3016518" y="5566834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9831B00-FA62-505B-88BE-D48253A94FD1}"/>
                </a:ext>
              </a:extLst>
            </p:cNvPr>
            <p:cNvCxnSpPr/>
            <p:nvPr/>
          </p:nvCxnSpPr>
          <p:spPr>
            <a:xfrm flipV="1">
              <a:off x="3139169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BF6BCB1-CF6F-4819-767D-D9E8524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185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0DBEF57-7B9A-E359-5B9B-9CDDCFC06DE3}"/>
                </a:ext>
              </a:extLst>
            </p:cNvPr>
            <p:cNvCxnSpPr/>
            <p:nvPr/>
          </p:nvCxnSpPr>
          <p:spPr>
            <a:xfrm flipV="1">
              <a:off x="3384470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B055E1-084F-7086-DE42-84C29DCDCBF2}"/>
                </a:ext>
              </a:extLst>
            </p:cNvPr>
            <p:cNvCxnSpPr/>
            <p:nvPr/>
          </p:nvCxnSpPr>
          <p:spPr>
            <a:xfrm flipV="1">
              <a:off x="3525393" y="5557093"/>
              <a:ext cx="344385" cy="344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n 130">
              <a:extLst>
                <a:ext uri="{FF2B5EF4-FFF2-40B4-BE49-F238E27FC236}">
                  <a16:creationId xmlns:a16="http://schemas.microsoft.com/office/drawing/2014/main" id="{8965B9B2-AF31-4F46-AC52-55B190795AED}"/>
                </a:ext>
              </a:extLst>
            </p:cNvPr>
            <p:cNvSpPr/>
            <p:nvPr/>
          </p:nvSpPr>
          <p:spPr>
            <a:xfrm>
              <a:off x="3139169" y="5224029"/>
              <a:ext cx="455503" cy="592371"/>
            </a:xfrm>
            <a:prstGeom prst="can">
              <a:avLst>
                <a:gd name="adj" fmla="val 447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1A560F7-439D-5108-A571-E75C96C178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0903" y="2325260"/>
              <a:ext cx="6018" cy="3007626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an 132">
              <a:extLst>
                <a:ext uri="{FF2B5EF4-FFF2-40B4-BE49-F238E27FC236}">
                  <a16:creationId xmlns:a16="http://schemas.microsoft.com/office/drawing/2014/main" id="{E4D905BB-9656-6637-8454-F3D02F044F92}"/>
                </a:ext>
              </a:extLst>
            </p:cNvPr>
            <p:cNvSpPr/>
            <p:nvPr/>
          </p:nvSpPr>
          <p:spPr>
            <a:xfrm rot="14186722">
              <a:off x="3133151" y="202907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63DA5FE-1F37-BCA7-8EBF-259F92A15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3554" y="1676878"/>
              <a:ext cx="1498206" cy="57771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an 134">
              <a:extLst>
                <a:ext uri="{FF2B5EF4-FFF2-40B4-BE49-F238E27FC236}">
                  <a16:creationId xmlns:a16="http://schemas.microsoft.com/office/drawing/2014/main" id="{31D69CA6-06D3-E142-7221-E84A92B1C5CF}"/>
                </a:ext>
              </a:extLst>
            </p:cNvPr>
            <p:cNvSpPr/>
            <p:nvPr/>
          </p:nvSpPr>
          <p:spPr>
            <a:xfrm rot="14186722">
              <a:off x="4754009" y="138069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69AE0DF-7CC7-000C-DD6C-EC079C033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174" y="1351661"/>
              <a:ext cx="1162552" cy="28604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C6914C15-8415-D16E-66D2-D64C4DFFF5D7}"/>
                </a:ext>
              </a:extLst>
            </p:cNvPr>
            <p:cNvSpPr/>
            <p:nvPr/>
          </p:nvSpPr>
          <p:spPr>
            <a:xfrm rot="14186722">
              <a:off x="6094304" y="1052292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F7B478A5-EFF8-C068-5FE1-F33C37275C21}"/>
                    </a:ext>
                  </a:extLst>
                </p:cNvPr>
                <p:cNvSpPr txBox="1"/>
                <p:nvPr/>
              </p:nvSpPr>
              <p:spPr>
                <a:xfrm rot="16200000">
                  <a:off x="2707641" y="3864804"/>
                  <a:ext cx="7931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F7B478A5-EFF8-C068-5FE1-F33C37275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07641" y="3864804"/>
                  <a:ext cx="79318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EC0E330-2ED8-1CA0-6C30-478AD5D598E7}"/>
                    </a:ext>
                  </a:extLst>
                </p:cNvPr>
                <p:cNvSpPr txBox="1"/>
                <p:nvPr/>
              </p:nvSpPr>
              <p:spPr>
                <a:xfrm rot="20468812">
                  <a:off x="3668169" y="1719952"/>
                  <a:ext cx="6792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EC0E330-2ED8-1CA0-6C30-478AD5D59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68812">
                  <a:off x="3668169" y="1719952"/>
                  <a:ext cx="67926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624B643-A1A1-EB82-F090-EC1B9BAD12F2}"/>
                    </a:ext>
                  </a:extLst>
                </p:cNvPr>
                <p:cNvSpPr txBox="1"/>
                <p:nvPr/>
              </p:nvSpPr>
              <p:spPr>
                <a:xfrm rot="20833930">
                  <a:off x="5184223" y="1208226"/>
                  <a:ext cx="7337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624B643-A1A1-EB82-F090-EC1B9BAD1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33930">
                  <a:off x="5184223" y="1208226"/>
                  <a:ext cx="73377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C05510C-67D3-8983-EC4B-4D4381DA0775}"/>
                    </a:ext>
                  </a:extLst>
                </p:cNvPr>
                <p:cNvSpPr txBox="1"/>
                <p:nvPr/>
              </p:nvSpPr>
              <p:spPr>
                <a:xfrm rot="2088635">
                  <a:off x="6555530" y="1356181"/>
                  <a:ext cx="7034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C05510C-67D3-8983-EC4B-4D4381DA0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8635">
                  <a:off x="6555530" y="1356181"/>
                  <a:ext cx="70349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Curved Up Arrow 141">
              <a:extLst>
                <a:ext uri="{FF2B5EF4-FFF2-40B4-BE49-F238E27FC236}">
                  <a16:creationId xmlns:a16="http://schemas.microsoft.com/office/drawing/2014/main" id="{B5F75D82-CFD2-1432-9C80-C9DD70B21E51}"/>
                </a:ext>
              </a:extLst>
            </p:cNvPr>
            <p:cNvSpPr/>
            <p:nvPr/>
          </p:nvSpPr>
          <p:spPr>
            <a:xfrm rot="16575510">
              <a:off x="3625623" y="5459801"/>
              <a:ext cx="381404" cy="382497"/>
            </a:xfrm>
            <a:prstGeom prst="curvedUpArrow">
              <a:avLst>
                <a:gd name="adj1" fmla="val 7726"/>
                <a:gd name="adj2" fmla="val 52188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F9765F-D951-BEC5-317E-68276D4536ED}"/>
                    </a:ext>
                  </a:extLst>
                </p:cNvPr>
                <p:cNvSpPr txBox="1"/>
                <p:nvPr/>
              </p:nvSpPr>
              <p:spPr>
                <a:xfrm>
                  <a:off x="3716545" y="5543190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F9765F-D951-BEC5-317E-68276D453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545" y="5543190"/>
                  <a:ext cx="80482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rved Up Arrow 143">
              <a:extLst>
                <a:ext uri="{FF2B5EF4-FFF2-40B4-BE49-F238E27FC236}">
                  <a16:creationId xmlns:a16="http://schemas.microsoft.com/office/drawing/2014/main" id="{93F72A17-677C-7436-1C84-66C3D3EB35C6}"/>
                </a:ext>
              </a:extLst>
            </p:cNvPr>
            <p:cNvSpPr/>
            <p:nvPr/>
          </p:nvSpPr>
          <p:spPr>
            <a:xfrm rot="13668516">
              <a:off x="4582028" y="1429445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AE59A59-F7B5-868B-1FEA-104E2EC07018}"/>
                    </a:ext>
                  </a:extLst>
                </p:cNvPr>
                <p:cNvSpPr txBox="1"/>
                <p:nvPr/>
              </p:nvSpPr>
              <p:spPr>
                <a:xfrm>
                  <a:off x="4899020" y="1239943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AE59A59-F7B5-868B-1FEA-104E2EC07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020" y="1239943"/>
                  <a:ext cx="80482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4F7F750-0E66-1CB7-00B4-7750ACEE8C03}"/>
                    </a:ext>
                  </a:extLst>
                </p:cNvPr>
                <p:cNvSpPr txBox="1"/>
                <p:nvPr/>
              </p:nvSpPr>
              <p:spPr>
                <a:xfrm>
                  <a:off x="3185521" y="1841451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4F7F750-0E66-1CB7-00B4-7750ACEE8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521" y="1841451"/>
                  <a:ext cx="80482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0BCA17AE-A8FE-D55F-538B-5491AC2FE854}"/>
                    </a:ext>
                  </a:extLst>
                </p:cNvPr>
                <p:cNvSpPr txBox="1"/>
                <p:nvPr/>
              </p:nvSpPr>
              <p:spPr>
                <a:xfrm>
                  <a:off x="6314866" y="1162424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0BCA17AE-A8FE-D55F-538B-5491AC2FE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866" y="1162424"/>
                  <a:ext cx="80482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4C1D9B9-F8B2-2C5D-31A9-67030DB302A8}"/>
                </a:ext>
              </a:extLst>
            </p:cNvPr>
            <p:cNvCxnSpPr>
              <a:cxnSpLocks/>
            </p:cNvCxnSpPr>
            <p:nvPr/>
          </p:nvCxnSpPr>
          <p:spPr>
            <a:xfrm>
              <a:off x="6483963" y="1444181"/>
              <a:ext cx="679165" cy="4670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Can 148">
              <a:extLst>
                <a:ext uri="{FF2B5EF4-FFF2-40B4-BE49-F238E27FC236}">
                  <a16:creationId xmlns:a16="http://schemas.microsoft.com/office/drawing/2014/main" id="{0839800D-17C9-EBF0-9795-5B945D9B2808}"/>
                </a:ext>
              </a:extLst>
            </p:cNvPr>
            <p:cNvSpPr/>
            <p:nvPr/>
          </p:nvSpPr>
          <p:spPr>
            <a:xfrm rot="14186722">
              <a:off x="7048774" y="1776034"/>
              <a:ext cx="455503" cy="592371"/>
            </a:xfrm>
            <a:prstGeom prst="can">
              <a:avLst>
                <a:gd name="adj" fmla="val 650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Curved Up Arrow 149">
              <a:extLst>
                <a:ext uri="{FF2B5EF4-FFF2-40B4-BE49-F238E27FC236}">
                  <a16:creationId xmlns:a16="http://schemas.microsoft.com/office/drawing/2014/main" id="{AF4AFC1C-5796-7295-5604-BB77B10305FA}"/>
                </a:ext>
              </a:extLst>
            </p:cNvPr>
            <p:cNvSpPr/>
            <p:nvPr/>
          </p:nvSpPr>
          <p:spPr>
            <a:xfrm rot="13668516">
              <a:off x="5898138" y="1136871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Curved Up Arrow 150">
              <a:extLst>
                <a:ext uri="{FF2B5EF4-FFF2-40B4-BE49-F238E27FC236}">
                  <a16:creationId xmlns:a16="http://schemas.microsoft.com/office/drawing/2014/main" id="{F74F2719-505C-AF06-5569-16C873795D15}"/>
                </a:ext>
              </a:extLst>
            </p:cNvPr>
            <p:cNvSpPr/>
            <p:nvPr/>
          </p:nvSpPr>
          <p:spPr>
            <a:xfrm rot="13668516">
              <a:off x="2943620" y="2116222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7C9C155-638A-00DE-B9E2-201A94E84315}"/>
                </a:ext>
              </a:extLst>
            </p:cNvPr>
            <p:cNvGrpSpPr/>
            <p:nvPr/>
          </p:nvGrpSpPr>
          <p:grpSpPr>
            <a:xfrm rot="1902803">
              <a:off x="7257484" y="2408679"/>
              <a:ext cx="853199" cy="399363"/>
              <a:chOff x="6864546" y="1247169"/>
              <a:chExt cx="853199" cy="399363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2C81308-0BF4-B23D-4FB0-F8AC3910B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4546" y="1247169"/>
                <a:ext cx="720014" cy="287260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5-Point Star 209">
                <a:extLst>
                  <a:ext uri="{FF2B5EF4-FFF2-40B4-BE49-F238E27FC236}">
                    <a16:creationId xmlns:a16="http://schemas.microsoft.com/office/drawing/2014/main" id="{6C400A42-9A84-75FC-668D-B898427819B6}"/>
                  </a:ext>
                </a:extLst>
              </p:cNvPr>
              <p:cNvSpPr/>
              <p:nvPr/>
            </p:nvSpPr>
            <p:spPr>
              <a:xfrm rot="19697197">
                <a:off x="7460632" y="1422325"/>
                <a:ext cx="257113" cy="224207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FE7DE72-0B6D-8761-F63E-3582F396E7AB}"/>
                    </a:ext>
                  </a:extLst>
                </p:cNvPr>
                <p:cNvSpPr txBox="1"/>
                <p:nvPr/>
              </p:nvSpPr>
              <p:spPr>
                <a:xfrm rot="3125123">
                  <a:off x="7523732" y="2257753"/>
                  <a:ext cx="4464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FE7DE72-0B6D-8761-F63E-3582F396E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123">
                  <a:off x="7523732" y="2257753"/>
                  <a:ext cx="446428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B4150B0-9435-51AF-D7CC-147D98E85B67}"/>
                    </a:ext>
                  </a:extLst>
                </p:cNvPr>
                <p:cNvSpPr txBox="1"/>
                <p:nvPr/>
              </p:nvSpPr>
              <p:spPr>
                <a:xfrm>
                  <a:off x="7198808" y="1699310"/>
                  <a:ext cx="8048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rgbClr val="FF0000"/>
                      </a:solidFill>
                    </a:rPr>
                    <a:t> </a:t>
                  </a:r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B4150B0-9435-51AF-D7CC-147D98E85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808" y="1699310"/>
                  <a:ext cx="80482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Curved Up Arrow 154">
              <a:extLst>
                <a:ext uri="{FF2B5EF4-FFF2-40B4-BE49-F238E27FC236}">
                  <a16:creationId xmlns:a16="http://schemas.microsoft.com/office/drawing/2014/main" id="{40D5B22D-1813-6B6E-C58D-A786026DE7B2}"/>
                </a:ext>
              </a:extLst>
            </p:cNvPr>
            <p:cNvSpPr/>
            <p:nvPr/>
          </p:nvSpPr>
          <p:spPr>
            <a:xfrm rot="13668516">
              <a:off x="6870942" y="1852256"/>
              <a:ext cx="770586" cy="356264"/>
            </a:xfrm>
            <a:prstGeom prst="curvedUpArrow">
              <a:avLst>
                <a:gd name="adj1" fmla="val 7911"/>
                <a:gd name="adj2" fmla="val 51149"/>
                <a:gd name="adj3" fmla="val 312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4A3D0CE-0EAC-CFB1-97C6-93C0F28C2E30}"/>
                </a:ext>
              </a:extLst>
            </p:cNvPr>
            <p:cNvGrpSpPr/>
            <p:nvPr/>
          </p:nvGrpSpPr>
          <p:grpSpPr>
            <a:xfrm>
              <a:off x="2771456" y="1654419"/>
              <a:ext cx="1150541" cy="1200279"/>
              <a:chOff x="4147440" y="4575714"/>
              <a:chExt cx="1595958" cy="1872185"/>
            </a:xfrm>
          </p:grpSpPr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33142514-15AD-F2E5-2020-EBC7B2B48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6061" y="5648618"/>
                <a:ext cx="505970" cy="5057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FA7ED8A2-EC0C-1CEC-5A52-F3C31086D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55447" y="4825501"/>
                <a:ext cx="313421" cy="82165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7FBFF863-AD4F-E9EB-07BD-B38308A5DB08}"/>
                      </a:ext>
                    </a:extLst>
                  </p:cNvPr>
                  <p:cNvSpPr txBox="1"/>
                  <p:nvPr/>
                </p:nvSpPr>
                <p:spPr>
                  <a:xfrm>
                    <a:off x="4147440" y="6015838"/>
                    <a:ext cx="365485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3024EFB-034B-B6C5-BB84-211C853A36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7440" y="6015838"/>
                    <a:ext cx="365485" cy="43206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3470A49A-80A7-8105-35BD-6042BC14C73A}"/>
                      </a:ext>
                    </a:extLst>
                  </p:cNvPr>
                  <p:cNvSpPr txBox="1"/>
                  <p:nvPr/>
                </p:nvSpPr>
                <p:spPr>
                  <a:xfrm>
                    <a:off x="4686910" y="4575714"/>
                    <a:ext cx="365486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E718F9B-8820-CB26-8CA5-1649D5E072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6910" y="4575714"/>
                    <a:ext cx="365486" cy="43206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910714AC-43BD-4E9F-9279-A697B2C16C04}"/>
                      </a:ext>
                    </a:extLst>
                  </p:cNvPr>
                  <p:cNvSpPr txBox="1"/>
                  <p:nvPr/>
                </p:nvSpPr>
                <p:spPr>
                  <a:xfrm>
                    <a:off x="5377913" y="5615976"/>
                    <a:ext cx="365485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EF57034-B56D-B604-2090-5CBDBEAE1F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7913" y="5615976"/>
                    <a:ext cx="365485" cy="43206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2C8249CF-752F-6F00-F814-C885D45098F9}"/>
                      </a:ext>
                    </a:extLst>
                  </p:cNvPr>
                  <p:cNvSpPr txBox="1"/>
                  <p:nvPr/>
                </p:nvSpPr>
                <p:spPr>
                  <a:xfrm>
                    <a:off x="4767571" y="5629926"/>
                    <a:ext cx="365485" cy="432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2C8249CF-752F-6F00-F814-C885D4509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7571" y="5629926"/>
                    <a:ext cx="365485" cy="43206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830FA0D-675D-931F-99B5-6980DF7D9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8670" y="2149419"/>
              <a:ext cx="501585" cy="19399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62C81F6-335E-6F93-E26F-7E5DC77E5A77}"/>
                </a:ext>
              </a:extLst>
            </p:cNvPr>
            <p:cNvGrpSpPr/>
            <p:nvPr/>
          </p:nvGrpSpPr>
          <p:grpSpPr>
            <a:xfrm rot="7852558">
              <a:off x="3004323" y="4776170"/>
              <a:ext cx="982518" cy="1155118"/>
              <a:chOff x="4312853" y="1775847"/>
              <a:chExt cx="982518" cy="1155118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F3579B73-FCF7-41B6-9B83-ABED8293FC8D}"/>
                  </a:ext>
                </a:extLst>
              </p:cNvPr>
              <p:cNvGrpSpPr/>
              <p:nvPr/>
            </p:nvGrpSpPr>
            <p:grpSpPr>
              <a:xfrm>
                <a:off x="4312853" y="1775847"/>
                <a:ext cx="982518" cy="1155118"/>
                <a:chOff x="3851261" y="4800986"/>
                <a:chExt cx="1362885" cy="1801743"/>
              </a:xfrm>
            </p:grpSpPr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58871CCB-6548-6EAD-2D61-BFDEE15F4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345593DA-CC9D-341E-6A85-191D43A28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747442" flipV="1">
                  <a:off x="4207872" y="5365916"/>
                  <a:ext cx="586542" cy="4615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2265F4AA-5A4C-F135-38AB-222836E22340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4288322" y="6205123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E71E9B2-CBE4-2606-5EA5-39A97B97D9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4288322" y="6205123"/>
                      <a:ext cx="410977" cy="38423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719B9E2A-F005-424F-A2C6-84B16CC2A623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3837890" y="5523722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78DF4385-87D1-D28F-004D-0CA53D0C0D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3837890" y="5523722"/>
                      <a:ext cx="410977" cy="38423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9091"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id="{1F6E8B83-71DE-2168-BAC6-70C683A83FE3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3931218" y="4814357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E7EA58EC-95C3-D791-C2A6-E4DD9BA596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3931218" y="4814357"/>
                      <a:ext cx="410977" cy="38423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06082A57-5B54-6869-9A25-03ED2786E27A}"/>
                        </a:ext>
                      </a:extLst>
                    </p:cNvPr>
                    <p:cNvSpPr txBox="1"/>
                    <p:nvPr/>
                  </p:nvSpPr>
                  <p:spPr>
                    <a:xfrm rot="13747442">
                      <a:off x="4816540" y="5481703"/>
                      <a:ext cx="410977" cy="3842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06082A57-5B54-6869-9A25-03ED2786E2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747442">
                      <a:off x="4816540" y="5481703"/>
                      <a:ext cx="410977" cy="38423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31BCCB19-39E8-FA8D-FDFE-A0018118466F}"/>
                  </a:ext>
                </a:extLst>
              </p:cNvPr>
              <p:cNvCxnSpPr>
                <a:cxnSpLocks/>
              </p:cNvCxnSpPr>
              <p:nvPr/>
            </p:nvCxnSpPr>
            <p:spPr>
              <a:xfrm rot="13747442" flipV="1">
                <a:off x="4582190" y="2109552"/>
                <a:ext cx="555806" cy="4287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09851D2-9331-0B25-B9AC-2C6621C2E8FE}"/>
                </a:ext>
              </a:extLst>
            </p:cNvPr>
            <p:cNvGrpSpPr/>
            <p:nvPr/>
          </p:nvGrpSpPr>
          <p:grpSpPr>
            <a:xfrm>
              <a:off x="4374196" y="963664"/>
              <a:ext cx="1150541" cy="1232765"/>
              <a:chOff x="4374196" y="963664"/>
              <a:chExt cx="1150541" cy="1232765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07F4C01-1582-7EA8-F563-F93F27176570}"/>
                  </a:ext>
                </a:extLst>
              </p:cNvPr>
              <p:cNvGrpSpPr/>
              <p:nvPr/>
            </p:nvGrpSpPr>
            <p:grpSpPr>
              <a:xfrm>
                <a:off x="4374196" y="963664"/>
                <a:ext cx="1150541" cy="1232765"/>
                <a:chOff x="4147440" y="4525042"/>
                <a:chExt cx="1595958" cy="1922857"/>
              </a:xfrm>
            </p:grpSpPr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3526CE35-65DE-8271-C2C4-B86EF4719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A0540EE3-DFB7-5A6C-B22B-54DE4E471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98230" y="4827106"/>
                  <a:ext cx="274279" cy="827797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3CF6C1B9-29EB-C75F-1122-B4F7EAC224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0E376BC0-EFD8-C298-0D8B-66D52C9262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2771A0B1-DDC1-8FC6-D3EF-0BFE90FA29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4677" y="4525042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1AA19F64-6A57-4451-71F7-1E03E71360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4677" y="4525042"/>
                      <a:ext cx="365486" cy="43206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9524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271BA425-BF38-94DC-7B84-B7393DBCF6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7913" y="5615976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21BBE49-7D09-E99B-8165-9DE97618B9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7913" y="5615976"/>
                      <a:ext cx="365485" cy="43206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573007EC-30B6-7EF2-8F5C-8345D9DA29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67571" y="5629926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B21252D6-199F-0975-28E3-1B4BE5DD5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7571" y="5629926"/>
                      <a:ext cx="365485" cy="432061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47AC642-F5BE-BBC8-A48C-E49FC0E1DF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1410" y="1557379"/>
                <a:ext cx="538562" cy="12777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34DF745-7040-D2A2-C560-AAD462249D7A}"/>
                </a:ext>
              </a:extLst>
            </p:cNvPr>
            <p:cNvGrpSpPr/>
            <p:nvPr/>
          </p:nvGrpSpPr>
          <p:grpSpPr>
            <a:xfrm>
              <a:off x="5727531" y="677472"/>
              <a:ext cx="984886" cy="1180970"/>
              <a:chOff x="4374196" y="1015453"/>
              <a:chExt cx="984886" cy="1180970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A9D81558-7998-51CA-E6F6-561998551D1C}"/>
                  </a:ext>
                </a:extLst>
              </p:cNvPr>
              <p:cNvGrpSpPr/>
              <p:nvPr/>
            </p:nvGrpSpPr>
            <p:grpSpPr>
              <a:xfrm>
                <a:off x="4374196" y="1015453"/>
                <a:ext cx="984886" cy="1180970"/>
                <a:chOff x="4147440" y="4605829"/>
                <a:chExt cx="1366172" cy="1842070"/>
              </a:xfrm>
            </p:grpSpPr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51B52361-3C43-5BC3-0006-C1988C1DF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A239D679-F4AE-5982-9AD3-8EA254E96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91718" y="4910455"/>
                  <a:ext cx="79550" cy="7452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8F65D501-FF4E-8C69-C682-6DDD69C9F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190E9E2E-8370-188F-815D-7FA3C4EEB1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FE0C6B66-8581-4A9D-F116-DB729D18DA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524" y="4605829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D2C0FEA5-B266-9A15-1B46-4CA3AD5E1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524" y="4605829"/>
                      <a:ext cx="365486" cy="43206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A0DEFCBE-2B0E-8363-651B-FBF7528AE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48126" y="5913621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B47CF767-F2F7-600E-9ABD-842570820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8126" y="5913621"/>
                      <a:ext cx="365486" cy="432061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40E56727-09FA-27EF-45B7-0667814500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67571" y="5629926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40E56727-09FA-27EF-45B7-0667814500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7571" y="5629926"/>
                      <a:ext cx="365486" cy="432061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91E961E2-C068-D990-F99A-9A74A471F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1410" y="1685150"/>
                <a:ext cx="363424" cy="24205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D08FBE1-B87E-7839-A20D-80AFD357A4CC}"/>
                </a:ext>
              </a:extLst>
            </p:cNvPr>
            <p:cNvGrpSpPr/>
            <p:nvPr/>
          </p:nvGrpSpPr>
          <p:grpSpPr>
            <a:xfrm>
              <a:off x="6669536" y="1417739"/>
              <a:ext cx="939686" cy="1306330"/>
              <a:chOff x="4374195" y="1015453"/>
              <a:chExt cx="939686" cy="1306330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55E0C16B-FC7E-75DB-1FD8-E472A70BCC5F}"/>
                  </a:ext>
                </a:extLst>
              </p:cNvPr>
              <p:cNvGrpSpPr/>
              <p:nvPr/>
            </p:nvGrpSpPr>
            <p:grpSpPr>
              <a:xfrm>
                <a:off x="4374195" y="1015453"/>
                <a:ext cx="939686" cy="1306330"/>
                <a:chOff x="4147440" y="4605830"/>
                <a:chExt cx="1303474" cy="2037606"/>
              </a:xfrm>
            </p:grpSpPr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461452D5-5F7E-0E30-3D33-D2D9F5066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C125F0E8-5926-3A89-A93C-65B52C06F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71766" y="5049200"/>
                  <a:ext cx="9847" cy="605295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29FF4CFB-AC07-4DA2-F3A8-529F651EBD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D7AD3610-F166-43CE-9B54-266D1F9B89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67A87F47-24CA-C405-5923-69F707AB81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2742" y="4605830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58752F47-8F99-8EE1-3ADA-E95538BDCC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2742" y="4605830"/>
                      <a:ext cx="365486" cy="432061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471F13E5-2794-4B0C-B82C-BD6786BA29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5428" y="6211375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B331C9B7-C26F-953B-7CE8-4107098F84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5428" y="6211375"/>
                      <a:ext cx="365486" cy="432061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D66CCAC9-3582-2FEB-7CE4-A535961892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9008" y="5649200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D66CCAC9-3582-2FEB-7CE4-A535961892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9008" y="5649200"/>
                      <a:ext cx="365486" cy="432061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B114AD63-00CA-1157-D17F-A23F134BA978}"/>
                  </a:ext>
                </a:extLst>
              </p:cNvPr>
              <p:cNvCxnSpPr>
                <a:cxnSpLocks/>
                <a:endCxn id="177" idx="0"/>
              </p:cNvCxnSpPr>
              <p:nvPr/>
            </p:nvCxnSpPr>
            <p:spPr>
              <a:xfrm>
                <a:off x="4892612" y="1667817"/>
                <a:ext cx="289528" cy="376969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726B659-E204-E270-9A0E-DB1E2BCEF3E8}"/>
                </a:ext>
              </a:extLst>
            </p:cNvPr>
            <p:cNvGrpSpPr/>
            <p:nvPr/>
          </p:nvGrpSpPr>
          <p:grpSpPr>
            <a:xfrm>
              <a:off x="7368274" y="2312434"/>
              <a:ext cx="1072570" cy="1028471"/>
              <a:chOff x="4374202" y="1167952"/>
              <a:chExt cx="1072570" cy="102847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520A78C3-EAB7-62E8-6026-0BAB8DBEAA74}"/>
                  </a:ext>
                </a:extLst>
              </p:cNvPr>
              <p:cNvGrpSpPr/>
              <p:nvPr/>
            </p:nvGrpSpPr>
            <p:grpSpPr>
              <a:xfrm>
                <a:off x="4374202" y="1167952"/>
                <a:ext cx="1072570" cy="1028471"/>
                <a:chOff x="4147440" y="4843696"/>
                <a:chExt cx="1487799" cy="1604203"/>
              </a:xfrm>
            </p:grpSpPr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39E09E8B-E893-5C8B-9566-1A3F31A8D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6061" y="5648618"/>
                  <a:ext cx="505970" cy="50572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228CE7E3-1A55-D996-93B3-5EF1FBFC6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65302" y="5097758"/>
                  <a:ext cx="27876" cy="55154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6E592258-79C6-E201-3146-0F0C263B3F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08502DEF-8D61-CEEF-BC42-62893B35F9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7440" y="6015838"/>
                      <a:ext cx="365485" cy="4320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E21DD2E8-B001-1C19-7D3F-614538874F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4229" y="4843696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9F0D874A-C779-10D5-80A7-73E165B721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4229" y="4843696"/>
                      <a:ext cx="365486" cy="4320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3B1EEB1F-9A87-8C80-74BA-F9FDD8A728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9754" y="5913621"/>
                      <a:ext cx="365485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3FBBF941-5FB6-8E89-A858-DDF2CDB0B4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69754" y="5913621"/>
                      <a:ext cx="365485" cy="432061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74379A8-C11D-7AC6-77D0-DDA8880D93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6149" y="5726298"/>
                      <a:ext cx="365486" cy="432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74379A8-C11D-7AC6-77D0-DDA8880D93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6149" y="5726298"/>
                      <a:ext cx="365486" cy="432061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FDBB6771-35CE-1AEB-F53C-CA467EBE4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716" y="1685150"/>
                <a:ext cx="335931" cy="44574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6959A501-B8A8-BF6B-3C33-5448464758DE}"/>
              </a:ext>
            </a:extLst>
          </p:cNvPr>
          <p:cNvSpPr txBox="1"/>
          <p:nvPr/>
        </p:nvSpPr>
        <p:spPr>
          <a:xfrm>
            <a:off x="2872882" y="3996562"/>
            <a:ext cx="42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77F3E4C-EF58-6C83-8FC0-4EFA99E4AE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41920" y="4387956"/>
              <a:ext cx="3977530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506">
                      <a:extLst>
                        <a:ext uri="{9D8B030D-6E8A-4147-A177-3AD203B41FA5}">
                          <a16:colId xmlns:a16="http://schemas.microsoft.com/office/drawing/2014/main" val="609791629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3839984419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2616482033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2427367551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310102960"/>
                        </a:ext>
                      </a:extLst>
                    </a:gridCol>
                  </a:tblGrid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529189"/>
                      </a:ext>
                    </a:extLst>
                  </a:tr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5049659"/>
                      </a:ext>
                    </a:extLst>
                  </a:tr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129331"/>
                      </a:ext>
                    </a:extLst>
                  </a:tr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660923"/>
                      </a:ext>
                    </a:extLst>
                  </a:tr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757608"/>
                      </a:ext>
                    </a:extLst>
                  </a:tr>
                  <a:tr h="324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09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77F3E4C-EF58-6C83-8FC0-4EFA99E4AE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41920" y="4387956"/>
              <a:ext cx="3977530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506">
                      <a:extLst>
                        <a:ext uri="{9D8B030D-6E8A-4147-A177-3AD203B41FA5}">
                          <a16:colId xmlns:a16="http://schemas.microsoft.com/office/drawing/2014/main" val="609791629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3839984419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2616482033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2427367551"/>
                        </a:ext>
                      </a:extLst>
                    </a:gridCol>
                    <a:gridCol w="795506">
                      <a:extLst>
                        <a:ext uri="{9D8B030D-6E8A-4147-A177-3AD203B41FA5}">
                          <a16:colId xmlns:a16="http://schemas.microsoft.com/office/drawing/2014/main" val="31010296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3704" r="-303175" b="-5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3704" r="-208065" b="-5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3704" r="-104762" b="-5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3704" r="-4762" b="-5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5291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107692" r="-303175" b="-4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107692" r="-208065" b="-4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107692" r="-104762" b="-4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107692" r="-4762" b="-4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0496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200000" r="-303175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200000" r="-208065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200000" r="-104762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200000" r="-4762" b="-3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21293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311538" r="-303175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311538" r="-208065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311538" r="-104762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311538" r="-4762" b="-2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366092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396296" r="-303175" b="-1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396296" r="-208065" b="-1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396296" r="-104762" b="-1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396296" r="-4762" b="-1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7576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101587" t="-515385" r="-30317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204839" t="-515385" r="-20806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300000" t="-515385" r="-104762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6"/>
                          <a:stretch>
                            <a:fillRect l="-400000" t="-515385" r="-4762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9092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2AE7F-875A-AFCC-9241-5A84B680835E}"/>
                  </a:ext>
                </a:extLst>
              </p:cNvPr>
              <p:cNvSpPr txBox="1"/>
              <p:nvPr/>
            </p:nvSpPr>
            <p:spPr>
              <a:xfrm>
                <a:off x="6919450" y="4673964"/>
                <a:ext cx="4844918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𝑅𝑜𝑡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𝑅𝑜𝑡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PH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2AE7F-875A-AFCC-9241-5A84B680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50" y="4673964"/>
                <a:ext cx="4844918" cy="378758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2E8F9-7473-5D4D-90FA-07756A50D454}"/>
                  </a:ext>
                </a:extLst>
              </p:cNvPr>
              <p:cNvSpPr txBox="1"/>
              <p:nvPr/>
            </p:nvSpPr>
            <p:spPr>
              <a:xfrm>
                <a:off x="6919450" y="5050100"/>
                <a:ext cx="4844918" cy="381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𝑅𝑜𝑡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𝑅𝑜𝑡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PH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2E8F9-7473-5D4D-90FA-07756A50D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50" y="5050100"/>
                <a:ext cx="4844918" cy="381836"/>
              </a:xfrm>
              <a:prstGeom prst="rect">
                <a:avLst/>
              </a:prstGeom>
              <a:blipFill>
                <a:blip r:embed="rId3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C9692-A84D-A9DF-9989-75DEC0BCA144}"/>
                  </a:ext>
                </a:extLst>
              </p:cNvPr>
              <p:cNvSpPr txBox="1"/>
              <p:nvPr/>
            </p:nvSpPr>
            <p:spPr>
              <a:xfrm>
                <a:off x="6919450" y="5374579"/>
                <a:ext cx="4844918" cy="382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𝑅𝑜𝑡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𝑅𝑜𝑡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PH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C9692-A84D-A9DF-9989-75DEC0BCA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50" y="5374579"/>
                <a:ext cx="4844918" cy="382349"/>
              </a:xfrm>
              <a:prstGeom prst="rect">
                <a:avLst/>
              </a:prstGeom>
              <a:blipFill>
                <a:blip r:embed="rId3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71C7F1-41DB-D29C-25DD-60D75F57FC27}"/>
                  </a:ext>
                </a:extLst>
              </p:cNvPr>
              <p:cNvSpPr txBox="1"/>
              <p:nvPr/>
            </p:nvSpPr>
            <p:spPr>
              <a:xfrm>
                <a:off x="6919450" y="5699058"/>
                <a:ext cx="4844918" cy="38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𝑅𝑜𝑡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𝑅𝑜𝑡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PH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71C7F1-41DB-D29C-25DD-60D75F57F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50" y="5699058"/>
                <a:ext cx="4844918" cy="382990"/>
              </a:xfrm>
              <a:prstGeom prst="rect">
                <a:avLst/>
              </a:prstGeom>
              <a:blipFill>
                <a:blip r:embed="rId4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6A8B6A-9995-8931-AB35-77FDE4CDE686}"/>
                  </a:ext>
                </a:extLst>
              </p:cNvPr>
              <p:cNvSpPr txBox="1"/>
              <p:nvPr/>
            </p:nvSpPr>
            <p:spPr>
              <a:xfrm>
                <a:off x="6919450" y="6036273"/>
                <a:ext cx="4844918" cy="37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p>
                      </m:sSub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𝑅𝑜𝑡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𝑇𝑟𝑎𝑛𝑠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PH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𝑅𝑜𝑡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PH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6A8B6A-9995-8931-AB35-77FDE4CDE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50" y="6036273"/>
                <a:ext cx="4844918" cy="379015"/>
              </a:xfrm>
              <a:prstGeom prst="rect">
                <a:avLst/>
              </a:prstGeom>
              <a:blipFill>
                <a:blip r:embed="rId4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05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A2D-CD4D-903A-42AB-7C4AF04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(Forward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:endParaRPr lang="en-US" sz="18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9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A2D-CD4D-903A-42AB-7C4AF04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Model (Forward Kinematics)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PH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PH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b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sz="18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10DA-D39D-BD92-EE97-81222E2F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31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1760</Words>
  <Application>Microsoft Office PowerPoint</Application>
  <PresentationFormat>Widescreen</PresentationFormat>
  <Paragraphs>464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Office Theme</vt:lpstr>
      <vt:lpstr>Evaluation of Controllability, Accuracy, and Response Time: Pure Inverse Kinematics Vs. Resolved Rates Algorithm</vt:lpstr>
      <vt:lpstr>Objectives</vt:lpstr>
      <vt:lpstr>Scope and Delimitations</vt:lpstr>
      <vt:lpstr>Mathematical Model (Forward Kinematics)</vt:lpstr>
      <vt:lpstr>Mathematical Model (Forward Kinematics)</vt:lpstr>
      <vt:lpstr>Mathematical Model (Forward Kinematics)</vt:lpstr>
      <vt:lpstr>Mathematical Model (Forward Kinematics)</vt:lpstr>
      <vt:lpstr>Mathematical Model (Forward Kinematics)</vt:lpstr>
      <vt:lpstr>Mathematical Model (Forward Kinematics)</vt:lpstr>
      <vt:lpstr>Mathematical Model (Forward Kinematics)</vt:lpstr>
      <vt:lpstr>Mathematical Model (Forward Kinematics)</vt:lpstr>
      <vt:lpstr>Mathematical Model (Forward Kinematics)</vt:lpstr>
      <vt:lpstr>Mathematical Model (Forward Kinematics)</vt:lpstr>
      <vt:lpstr>Mathematical Model</vt:lpstr>
      <vt:lpstr>Mathematical Model</vt:lpstr>
      <vt:lpstr>Mathematical Model</vt:lpstr>
      <vt:lpstr>Mathematical Model</vt:lpstr>
      <vt:lpstr>Mathematical Model (Inverse Kinematics)</vt:lpstr>
      <vt:lpstr>Mathematical Model (Inverse Kinematics)</vt:lpstr>
      <vt:lpstr>Mathematical Model (Inverse Kinematics)</vt:lpstr>
      <vt:lpstr>Mathematical Model (Inverse Kinematics)</vt:lpstr>
      <vt:lpstr>Mathematical Model (Inverse Kinematics)</vt:lpstr>
      <vt:lpstr>Mathematical Model (Inverse Kinematics)</vt:lpstr>
      <vt:lpstr>Mathematical Model (Inverse Kinematics)</vt:lpstr>
      <vt:lpstr>Mathematical Model (Inverse Kinematics)</vt:lpstr>
      <vt:lpstr>Mathematical Model (Inverse Kinematics)</vt:lpstr>
      <vt:lpstr>Mathematical Model (Inverse Kinematics)</vt:lpstr>
      <vt:lpstr>Mathematical Model (Inverse Kinematics)</vt:lpstr>
      <vt:lpstr>Pure Inverse Kinematics Model</vt:lpstr>
      <vt:lpstr>Pure Inverse Kinematics Model</vt:lpstr>
      <vt:lpstr>Pure Inverse Kinematics Model</vt:lpstr>
      <vt:lpstr>Pure Inverse Kinematics Model</vt:lpstr>
      <vt:lpstr>Resolved Rates Algorithm Model</vt:lpstr>
      <vt:lpstr>Resolved Rates Algorithm Model</vt:lpstr>
      <vt:lpstr>Resolved Rates Algorithm Model</vt:lpstr>
      <vt:lpstr>Resolved Rates Algorithm Model</vt:lpstr>
      <vt:lpstr>Resolved Rates Algorithm Model</vt:lpstr>
      <vt:lpstr>Resolved Rates Algorithm Model</vt:lpstr>
      <vt:lpstr>Results of Resolved Rates Algorithm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Inverse Kinematics of a 4-DOF RRRR Manipulator in 3D Space via Newton’s Method: A Comparison to the Geometric Approach</dc:title>
  <dc:creator>Aldrin Padua</dc:creator>
  <cp:lastModifiedBy>Viral Panchal</cp:lastModifiedBy>
  <cp:revision>106</cp:revision>
  <dcterms:created xsi:type="dcterms:W3CDTF">2021-12-13T18:28:17Z</dcterms:created>
  <dcterms:modified xsi:type="dcterms:W3CDTF">2022-12-10T04:22:12Z</dcterms:modified>
</cp:coreProperties>
</file>