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8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Eells Study Results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Arc Length</c:v>
                </c:pt>
                <c:pt idx="1">
                  <c:v>Area</c:v>
                </c:pt>
                <c:pt idx="2">
                  <c:v>Angle</c:v>
                </c:pt>
                <c:pt idx="3">
                  <c:v>Chord Length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0.51</c:v>
                </c:pt>
                <c:pt idx="1">
                  <c:v>0.25</c:v>
                </c:pt>
                <c:pt idx="2">
                  <c:v>0.23</c:v>
                </c:pt>
                <c:pt idx="3">
                  <c:v>0.01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2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37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5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023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566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204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57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4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2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0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4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1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8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6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9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09623"/>
            <a:ext cx="8825658" cy="2677648"/>
          </a:xfrm>
        </p:spPr>
        <p:txBody>
          <a:bodyPr/>
          <a:lstStyle/>
          <a:p>
            <a:r>
              <a:rPr lang="en-US" sz="4800" dirty="0" smtClean="0"/>
              <a:t>Arcs, Angles, Areas: Individual Data Encodings in Pie and Donut Charts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36105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Drew </a:t>
            </a:r>
            <a:r>
              <a:rPr lang="en-US" dirty="0" err="1" smtClean="0"/>
              <a:t>Skau</a:t>
            </a:r>
            <a:r>
              <a:rPr lang="en-US" dirty="0" smtClean="0"/>
              <a:t> and Robert </a:t>
            </a:r>
            <a:r>
              <a:rPr lang="en-US" dirty="0" err="1" smtClean="0"/>
              <a:t>Kosara</a:t>
            </a:r>
            <a:r>
              <a:rPr lang="en-US" dirty="0"/>
              <a:t>	</a:t>
            </a:r>
            <a:r>
              <a:rPr lang="en-US" dirty="0" smtClean="0"/>
              <a:t>				Presented by: Viral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Study Method 1: Arcs, Angles, and Area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1" y="2630133"/>
            <a:ext cx="7234442" cy="37973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Test the accuracy of all three variables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Hypothesis:</a:t>
            </a:r>
          </a:p>
          <a:p>
            <a:pPr lvl="1" algn="just"/>
            <a:r>
              <a:rPr lang="en-US" sz="2200" dirty="0" smtClean="0"/>
              <a:t>Baseline pie charts would be most accurately interpreted of all the chart types</a:t>
            </a:r>
          </a:p>
          <a:p>
            <a:pPr lvl="1" algn="just"/>
            <a:r>
              <a:rPr lang="en-US" sz="2200" dirty="0" smtClean="0"/>
              <a:t>Of the individual encoding, arc length will perform the best 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78329319"/>
              </p:ext>
            </p:extLst>
          </p:nvPr>
        </p:nvGraphicFramePr>
        <p:xfrm>
          <a:off x="7235302" y="2422844"/>
          <a:ext cx="5264458" cy="349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87" y="2422844"/>
            <a:ext cx="2133600" cy="197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327" y="4608694"/>
            <a:ext cx="204216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Study Method 1: Arcs, Angles, and Area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0" y="2630133"/>
            <a:ext cx="10945309" cy="37973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Procedure:</a:t>
            </a:r>
          </a:p>
          <a:p>
            <a:pPr lvl="1" algn="just"/>
            <a:r>
              <a:rPr lang="en-US" sz="2000" dirty="0" smtClean="0"/>
              <a:t>Introduction page and demographic survey</a:t>
            </a:r>
          </a:p>
          <a:p>
            <a:pPr lvl="1" algn="just"/>
            <a:r>
              <a:rPr lang="en-US" sz="2000" dirty="0" smtClean="0"/>
              <a:t>Pre-study questions</a:t>
            </a:r>
          </a:p>
          <a:p>
            <a:pPr lvl="1" algn="just"/>
            <a:r>
              <a:rPr lang="en-US" sz="2000" dirty="0" smtClean="0"/>
              <a:t>Tutorials on how to read the more unusual charts</a:t>
            </a:r>
          </a:p>
          <a:p>
            <a:pPr lvl="1" algn="just"/>
            <a:r>
              <a:rPr lang="en-US" sz="2000" dirty="0" smtClean="0"/>
              <a:t>Actual study with 48 different charts asking, </a:t>
            </a:r>
            <a:r>
              <a:rPr lang="en-US" sz="2000" b="1" dirty="0" smtClean="0">
                <a:solidFill>
                  <a:schemeClr val="tx2"/>
                </a:solidFill>
              </a:rPr>
              <a:t>“What percentage of the whole is indicated below?”</a:t>
            </a:r>
          </a:p>
          <a:p>
            <a:pPr lvl="1" algn="just"/>
            <a:r>
              <a:rPr lang="en-US" sz="2000" dirty="0" smtClean="0"/>
              <a:t>Post survey questions about the encoding participant used</a:t>
            </a:r>
          </a:p>
          <a:p>
            <a:pPr lvl="1" algn="just"/>
            <a:r>
              <a:rPr lang="en-US" sz="2000" dirty="0" smtClean="0"/>
              <a:t>Short debrief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78329319"/>
              </p:ext>
            </p:extLst>
          </p:nvPr>
        </p:nvGraphicFramePr>
        <p:xfrm>
          <a:off x="7235302" y="2422844"/>
          <a:ext cx="5264458" cy="349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3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Study Method 1: Arcs, Angles, and Area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0" y="2630133"/>
            <a:ext cx="4606653" cy="37973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Result: Accuracy by Chart Type and Value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 smtClean="0"/>
              <a:t>Error for baseline charts, area chart and arc is smaller than the two angle only charts</a:t>
            </a:r>
          </a:p>
          <a:p>
            <a:pPr marL="457200" lvl="1" indent="0" algn="just">
              <a:buNone/>
            </a:pPr>
            <a:endParaRPr lang="en-US" sz="1800" dirty="0" smtClean="0"/>
          </a:p>
          <a:p>
            <a:pPr lvl="1" algn="just"/>
            <a:r>
              <a:rPr lang="en-US" sz="1800" dirty="0" smtClean="0"/>
              <a:t>Area-only chart has similar error rate as baseline pie and donut chart</a:t>
            </a:r>
          </a:p>
          <a:p>
            <a:pPr lvl="1" algn="just"/>
            <a:endParaRPr lang="en-US" sz="1800" dirty="0" smtClean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78329319"/>
              </p:ext>
            </p:extLst>
          </p:nvPr>
        </p:nvGraphicFramePr>
        <p:xfrm>
          <a:off x="7235302" y="2422844"/>
          <a:ext cx="5264458" cy="349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26" y="3056766"/>
            <a:ext cx="592836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Study Method 1: Arcs, Angles, and Area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0" y="2541356"/>
            <a:ext cx="11051842" cy="37973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Result: Accuracy by Main Visual Cue</a:t>
            </a:r>
          </a:p>
          <a:p>
            <a:pPr lvl="1" algn="just"/>
            <a:endParaRPr lang="en-US" sz="2000" dirty="0"/>
          </a:p>
          <a:p>
            <a:r>
              <a:rPr lang="en-US" sz="2000" dirty="0"/>
              <a:t>The exact question was, </a:t>
            </a:r>
            <a:r>
              <a:rPr lang="en-US" sz="2000" b="1" dirty="0" smtClean="0">
                <a:solidFill>
                  <a:schemeClr val="tx2"/>
                </a:solidFill>
              </a:rPr>
              <a:t>“In </a:t>
            </a:r>
            <a:r>
              <a:rPr lang="en-US" sz="2000" b="1" dirty="0">
                <a:solidFill>
                  <a:schemeClr val="tx2"/>
                </a:solidFill>
              </a:rPr>
              <a:t>the previous two </a:t>
            </a:r>
            <a:r>
              <a:rPr lang="en-US" sz="2000" b="1" dirty="0">
                <a:solidFill>
                  <a:schemeClr val="tx2"/>
                </a:solidFill>
              </a:rPr>
              <a:t>charts, </a:t>
            </a:r>
            <a:r>
              <a:rPr lang="en-US" sz="2000" b="1" dirty="0" smtClean="0">
                <a:solidFill>
                  <a:schemeClr val="tx2"/>
                </a:solidFill>
              </a:rPr>
              <a:t>what </a:t>
            </a:r>
            <a:r>
              <a:rPr lang="en-US" sz="2000" b="1" dirty="0">
                <a:solidFill>
                  <a:schemeClr val="tx2"/>
                </a:solidFill>
              </a:rPr>
              <a:t>did you primarily use to estimate the percentage</a:t>
            </a:r>
            <a:r>
              <a:rPr lang="en-US" sz="2000" b="1" dirty="0" smtClean="0">
                <a:solidFill>
                  <a:schemeClr val="tx2"/>
                </a:solidFill>
              </a:rPr>
              <a:t>?”</a:t>
            </a:r>
            <a:endParaRPr lang="en-US" sz="24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Angle </a:t>
            </a:r>
            <a:r>
              <a:rPr lang="en-US" sz="2000" dirty="0"/>
              <a:t>encodings work well for some people, but arc-length and </a:t>
            </a:r>
            <a:r>
              <a:rPr lang="en-US" sz="2000" dirty="0" smtClean="0"/>
              <a:t>area work </a:t>
            </a:r>
            <a:r>
              <a:rPr lang="en-US" sz="2000" dirty="0"/>
              <a:t>for </a:t>
            </a:r>
            <a:r>
              <a:rPr lang="en-US" sz="2000" dirty="0" smtClean="0"/>
              <a:t>all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Arc length has a greater impact on the communicative value of the chart but cannot match the accuracy of all the three encodings combined</a:t>
            </a:r>
          </a:p>
          <a:p>
            <a:pPr lvl="1"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48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Study Method 1: Arcs, Angles, and Area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0" y="2541356"/>
            <a:ext cx="11051842" cy="37973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Result: Demographics and Quadrant Alignment</a:t>
            </a:r>
          </a:p>
          <a:p>
            <a:pPr lvl="1" algn="just"/>
            <a:endParaRPr lang="en-US" sz="2000" dirty="0"/>
          </a:p>
          <a:p>
            <a:pPr lvl="1"/>
            <a:r>
              <a:rPr lang="en-US" sz="2200" dirty="0" smtClean="0"/>
              <a:t>Male doing better than females</a:t>
            </a:r>
            <a:endParaRPr lang="en-US" sz="2600" dirty="0" smtClean="0"/>
          </a:p>
          <a:p>
            <a:pPr lvl="1" algn="just"/>
            <a:endParaRPr lang="en-US" sz="2200" dirty="0" smtClean="0"/>
          </a:p>
          <a:p>
            <a:pPr lvl="1" algn="just"/>
            <a:r>
              <a:rPr lang="en-US" sz="2200" dirty="0" smtClean="0"/>
              <a:t>Accuracy decreases by age</a:t>
            </a:r>
          </a:p>
          <a:p>
            <a:pPr lvl="1" algn="just"/>
            <a:endParaRPr lang="en-US" sz="2200" dirty="0" smtClean="0"/>
          </a:p>
          <a:p>
            <a:pPr lvl="1" algn="just"/>
            <a:r>
              <a:rPr lang="en-US" sz="2200" dirty="0" smtClean="0"/>
              <a:t>No effect of quadrant alignment on the results</a:t>
            </a:r>
          </a:p>
          <a:p>
            <a:pPr marL="457200" lvl="1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250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Study Method 2: Donut Radii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0" y="2541356"/>
            <a:ext cx="11051842" cy="37973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Checks for the impact of the size of the hole in the donut charts</a:t>
            </a:r>
            <a:endParaRPr lang="en-US" sz="2400" dirty="0" smtClean="0"/>
          </a:p>
          <a:p>
            <a:pPr algn="just"/>
            <a:r>
              <a:rPr lang="en-US" sz="2000" dirty="0" smtClean="0"/>
              <a:t>Hypothesis: different inner radii would show no difference in accurately interpreting donut charts</a:t>
            </a:r>
          </a:p>
          <a:p>
            <a:pPr algn="just"/>
            <a:r>
              <a:rPr lang="en-US" sz="2000" dirty="0" smtClean="0"/>
              <a:t>Six inner radii chosen for this study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13" y="4260394"/>
            <a:ext cx="10058400" cy="2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Study Method 2: Donut Radii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0" y="2541356"/>
            <a:ext cx="11051842" cy="37973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Procedure</a:t>
            </a:r>
          </a:p>
          <a:p>
            <a:pPr lvl="1"/>
            <a:r>
              <a:rPr lang="en-US" dirty="0" smtClean="0"/>
              <a:t>Similar to the previous study</a:t>
            </a:r>
          </a:p>
          <a:p>
            <a:pPr lvl="1"/>
            <a:r>
              <a:rPr lang="en-US" dirty="0" smtClean="0"/>
              <a:t>Each inner radius tested 10 times per participant</a:t>
            </a:r>
          </a:p>
          <a:p>
            <a:pPr lvl="1"/>
            <a:r>
              <a:rPr lang="en-US" dirty="0" smtClean="0"/>
              <a:t>Every chart was rotated at random angle to reduce quadrant effect that makes values at 25%, 50% and 75% easier to perceive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Angle encoding isn’t contributing significantly to our ability to perceive pie and donut charts</a:t>
            </a:r>
          </a:p>
          <a:p>
            <a:pPr lvl="1"/>
            <a:r>
              <a:rPr lang="en-US" dirty="0" smtClean="0"/>
              <a:t>Ratio of inner to outer radius doesn’t have significant impact on the communication accuracy of a chart</a:t>
            </a:r>
          </a:p>
          <a:p>
            <a:pPr lvl="1"/>
            <a:r>
              <a:rPr lang="en-US" dirty="0" smtClean="0"/>
              <a:t>Arc-length might be the most important encoding in pie and donut charts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0" y="2541356"/>
            <a:ext cx="11051842" cy="3797300"/>
          </a:xfrm>
        </p:spPr>
        <p:txBody>
          <a:bodyPr>
            <a:noAutofit/>
          </a:bodyPr>
          <a:lstStyle/>
          <a:p>
            <a:r>
              <a:rPr lang="en-US" dirty="0" smtClean="0"/>
              <a:t>Contrary to the popular wisdom, the angle is not the primary factor when reading pie and donut charts</a:t>
            </a:r>
          </a:p>
          <a:p>
            <a:endParaRPr lang="en-US" dirty="0" smtClean="0"/>
          </a:p>
          <a:p>
            <a:r>
              <a:rPr lang="en-US" dirty="0" smtClean="0"/>
              <a:t>Arc length is important</a:t>
            </a:r>
          </a:p>
          <a:p>
            <a:endParaRPr lang="en-US" dirty="0" smtClean="0"/>
          </a:p>
          <a:p>
            <a:r>
              <a:rPr lang="en-US" dirty="0" smtClean="0"/>
              <a:t>Donuts are fine: no adverse effect from removing the center of the pie</a:t>
            </a:r>
          </a:p>
          <a:p>
            <a:endParaRPr lang="en-US" dirty="0" smtClean="0"/>
          </a:p>
          <a:p>
            <a:r>
              <a:rPr lang="en-US" dirty="0" smtClean="0"/>
              <a:t>Nested Donuts are problematic</a:t>
            </a:r>
          </a:p>
        </p:txBody>
      </p:sp>
    </p:spTree>
    <p:extLst>
      <p:ext uri="{BB962C8B-B14F-4D97-AF65-F5344CB8AC3E}">
        <p14:creationId xmlns:p14="http://schemas.microsoft.com/office/powerpoint/2010/main" val="31436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0" y="2541356"/>
            <a:ext cx="11051842" cy="37973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Do you agree with the study results considering the sample size of the participant was just 92?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60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0" y="2541356"/>
            <a:ext cx="11051842" cy="37973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Do you agree with the study that angle do not contribute much to the reading of pie and donut chart?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868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4" y="2600324"/>
            <a:ext cx="3496624" cy="3118726"/>
          </a:xfrm>
        </p:spPr>
      </p:pic>
      <p:sp>
        <p:nvSpPr>
          <p:cNvPr id="7" name="TextBox 6"/>
          <p:cNvSpPr txBox="1"/>
          <p:nvPr/>
        </p:nvSpPr>
        <p:spPr>
          <a:xfrm>
            <a:off x="1225117" y="5903650"/>
            <a:ext cx="428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Proportion of Turkish Empire in Asia, Europe and Africa before 1789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2600325"/>
            <a:ext cx="5669873" cy="3118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5903649"/>
            <a:ext cx="566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Exploded Pie Chart by Florence Nightingale in 1858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1" y="2266559"/>
            <a:ext cx="5727726" cy="454848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Donut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64" y="2559111"/>
            <a:ext cx="4083852" cy="3416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8" y="2559111"/>
            <a:ext cx="5257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1" y="2630133"/>
            <a:ext cx="10172954" cy="37973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Random </a:t>
            </a:r>
            <a:r>
              <a:rPr lang="en-US" sz="2400" dirty="0"/>
              <a:t>sampling of infographics on Visual.ly showed 36% of infographics with charts used pie or donut chart in some form or the </a:t>
            </a:r>
            <a:r>
              <a:rPr lang="en-US" sz="2400" dirty="0" smtClean="0"/>
              <a:t>other</a:t>
            </a:r>
            <a:endParaRPr lang="en-US" sz="2400" dirty="0"/>
          </a:p>
          <a:p>
            <a:pPr algn="just"/>
            <a:r>
              <a:rPr lang="en-US" sz="2400" dirty="0"/>
              <a:t>Pie and Donut charts have been in use since centuries now</a:t>
            </a:r>
          </a:p>
          <a:p>
            <a:pPr algn="just"/>
            <a:r>
              <a:rPr lang="en-US" sz="2400" dirty="0" smtClean="0"/>
              <a:t>In spite of this, the underlying mechanism of how these charts are read is not understood or documented</a:t>
            </a:r>
          </a:p>
          <a:p>
            <a:pPr algn="just"/>
            <a:r>
              <a:rPr lang="en-US" sz="2400" dirty="0" smtClean="0"/>
              <a:t>This paper aims to understand which </a:t>
            </a:r>
            <a:r>
              <a:rPr lang="en-US" sz="2400" b="1" dirty="0" smtClean="0"/>
              <a:t>encoding</a:t>
            </a:r>
            <a:r>
              <a:rPr lang="en-US" sz="2400" dirty="0" smtClean="0"/>
              <a:t> </a:t>
            </a:r>
            <a:r>
              <a:rPr lang="en-US" sz="2400" b="1" dirty="0" smtClean="0"/>
              <a:t>variable</a:t>
            </a:r>
            <a:r>
              <a:rPr lang="en-US" sz="2400" dirty="0" smtClean="0"/>
              <a:t> is often used by readers to perceive information from pie and donut charts</a:t>
            </a:r>
          </a:p>
        </p:txBody>
      </p:sp>
    </p:spTree>
    <p:extLst>
      <p:ext uri="{BB962C8B-B14F-4D97-AF65-F5344CB8AC3E}">
        <p14:creationId xmlns:p14="http://schemas.microsoft.com/office/powerpoint/2010/main" val="26784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1" y="2630133"/>
            <a:ext cx="10172954" cy="37973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Three Variables that encodes data :</a:t>
            </a:r>
          </a:p>
          <a:p>
            <a:pPr lvl="1" algn="just"/>
            <a:r>
              <a:rPr lang="en-US" sz="2200" dirty="0" smtClean="0"/>
              <a:t>Angle</a:t>
            </a:r>
          </a:p>
          <a:p>
            <a:pPr lvl="1" algn="just"/>
            <a:r>
              <a:rPr lang="en-US" sz="2200" dirty="0" smtClean="0"/>
              <a:t>Area of the Circle Wedge</a:t>
            </a:r>
          </a:p>
          <a:p>
            <a:pPr lvl="1" algn="just"/>
            <a:r>
              <a:rPr lang="en-US" sz="2200" dirty="0" smtClean="0"/>
              <a:t>Length of the Arc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34" y="2262253"/>
            <a:ext cx="590550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Work: Reading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1" y="2630133"/>
            <a:ext cx="5571359" cy="37973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Pie charts are more effective in helping viewer determine the percentage of the whole as compared to bar stacked chart [</a:t>
            </a:r>
            <a:r>
              <a:rPr lang="en-US" sz="2400" dirty="0" err="1" smtClean="0"/>
              <a:t>Eells</a:t>
            </a:r>
            <a:r>
              <a:rPr lang="en-US" sz="2400" dirty="0" smtClean="0"/>
              <a:t>, 1920]</a:t>
            </a:r>
          </a:p>
          <a:p>
            <a:pPr algn="just"/>
            <a:r>
              <a:rPr lang="en-US" sz="2400" dirty="0" smtClean="0"/>
              <a:t>Pie and Bar charts were concluded to be superior to tables by using everyday tasks rather than simple magnitude judgements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59" y="2848732"/>
            <a:ext cx="2793230" cy="3333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01" y="2981898"/>
            <a:ext cx="2814910" cy="30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Relevant Work: Perceptual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1" y="2630133"/>
            <a:ext cx="7234442" cy="37973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No explicit claim on how to read pie charts; the ones which are made were without any research</a:t>
            </a:r>
          </a:p>
          <a:p>
            <a:pPr algn="just"/>
            <a:r>
              <a:rPr lang="en-US" sz="2400" dirty="0" smtClean="0"/>
              <a:t>Wilkinson’s claim pie charts are stacked bar charts transformed to polar coordinates</a:t>
            </a:r>
          </a:p>
          <a:p>
            <a:pPr algn="just"/>
            <a:r>
              <a:rPr lang="en-US" sz="2400" dirty="0" err="1" smtClean="0"/>
              <a:t>Eells</a:t>
            </a:r>
            <a:r>
              <a:rPr lang="en-US" sz="2400" dirty="0" smtClean="0"/>
              <a:t>, 1926 studied perceptual mechanism on pie charts which list the methods his participants said they used “exclusively or predominantly”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78329319"/>
              </p:ext>
            </p:extLst>
          </p:nvPr>
        </p:nvGraphicFramePr>
        <p:xfrm>
          <a:off x="7235302" y="2422844"/>
          <a:ext cx="5264458" cy="349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8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Relevant Work: Information Graphics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49" y="2512381"/>
            <a:ext cx="11329378" cy="3841033"/>
          </a:xfrm>
        </p:spPr>
      </p:pic>
    </p:spTree>
    <p:extLst>
      <p:ext uri="{BB962C8B-B14F-4D97-AF65-F5344CB8AC3E}">
        <p14:creationId xmlns:p14="http://schemas.microsoft.com/office/powerpoint/2010/main" val="2259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83346" cy="706964"/>
          </a:xfrm>
        </p:spPr>
        <p:txBody>
          <a:bodyPr/>
          <a:lstStyle/>
          <a:p>
            <a:r>
              <a:rPr lang="en-US" dirty="0" smtClean="0"/>
              <a:t>Study Method 1: Arcs, Angles, and Area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39" y="5278534"/>
            <a:ext cx="11283518" cy="37973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Designed six different charts that isolates all three variables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6" y="2792726"/>
            <a:ext cx="10058400" cy="18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1372</TotalTime>
  <Words>748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Arcs, Angles, Areas: Individual Data Encodings in Pie and Donut Charts</vt:lpstr>
      <vt:lpstr>Pie Charts</vt:lpstr>
      <vt:lpstr>Donut Chart</vt:lpstr>
      <vt:lpstr>Motivation</vt:lpstr>
      <vt:lpstr>Motivation</vt:lpstr>
      <vt:lpstr>Relevant Work: Reading Accuracy</vt:lpstr>
      <vt:lpstr>Relevant Work: Perceptual Mechanism</vt:lpstr>
      <vt:lpstr>Relevant Work: Information Graphics</vt:lpstr>
      <vt:lpstr>Study Method 1: Arcs, Angles, and Area Study</vt:lpstr>
      <vt:lpstr>Study Method 1: Arcs, Angles, and Area Study</vt:lpstr>
      <vt:lpstr>Study Method 1: Arcs, Angles, and Area Study</vt:lpstr>
      <vt:lpstr>Study Method 1: Arcs, Angles, and Area Study</vt:lpstr>
      <vt:lpstr>Study Method 1: Arcs, Angles, and Area Study</vt:lpstr>
      <vt:lpstr>Study Method 1: Arcs, Angles, and Area Study</vt:lpstr>
      <vt:lpstr>Study Method 2: Donut Radii</vt:lpstr>
      <vt:lpstr>Study Method 2: Donut Radii</vt:lpstr>
      <vt:lpstr>Recommendations </vt:lpstr>
      <vt:lpstr>Question</vt:lpstr>
      <vt:lpstr>Question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Arcs, Angles, Areas: Individual Data Encodings in Pie and Donut Charts</dc:title>
  <dc:creator>Viral-PC</dc:creator>
  <cp:lastModifiedBy>Viral-PC</cp:lastModifiedBy>
  <cp:revision>33</cp:revision>
  <dcterms:created xsi:type="dcterms:W3CDTF">2016-10-30T17:34:09Z</dcterms:created>
  <dcterms:modified xsi:type="dcterms:W3CDTF">2016-10-31T16:26:20Z</dcterms:modified>
</cp:coreProperties>
</file>