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0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03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5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0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57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0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F0F76-1F74-4DC1-890C-BA6BD7440E1C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02EA-3B4A-4CAD-BD87-EF856EC537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0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DATA ENGINEERING :  </a:t>
            </a:r>
            <a:r>
              <a:rPr lang="fr-FR" sz="2800" dirty="0" err="1" smtClean="0"/>
              <a:t>Virasack</a:t>
            </a:r>
            <a:r>
              <a:rPr lang="fr-FR" sz="2800" dirty="0" smtClean="0"/>
              <a:t> </a:t>
            </a:r>
            <a:r>
              <a:rPr lang="fr-FR" sz="2800" dirty="0" err="1" smtClean="0"/>
              <a:t>Phounpadith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4561"/>
            <a:ext cx="10515600" cy="484648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MARKET PREDICTION PROJECT :</a:t>
            </a:r>
          </a:p>
          <a:p>
            <a:pPr marL="0" indent="0">
              <a:buNone/>
            </a:pPr>
            <a:r>
              <a:rPr lang="fr-FR" dirty="0" smtClean="0"/>
              <a:t>Contexte : Le projet fut mené dans le cadre de la formation de Cloud Data Engineer où l’entreprise partenaire JEMS, une ESN nous a confié une mission.</a:t>
            </a:r>
          </a:p>
          <a:p>
            <a:pPr marL="0" indent="0">
              <a:buNone/>
            </a:pPr>
            <a:r>
              <a:rPr lang="fr-FR" dirty="0" smtClean="0"/>
              <a:t>L’objectif était de construire un modèle de prédiction des stocks de produits vendus pour l’un des clients de JEMS.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Objective : The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conducted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the Cloud Data Engineer class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school</a:t>
            </a:r>
            <a:r>
              <a:rPr lang="fr-FR" dirty="0" smtClean="0"/>
              <a:t> </a:t>
            </a:r>
            <a:r>
              <a:rPr lang="fr-FR" dirty="0" err="1" smtClean="0"/>
              <a:t>partner</a:t>
            </a:r>
            <a:r>
              <a:rPr lang="fr-FR" dirty="0" smtClean="0"/>
              <a:t>, JEMS, a French digital Data consulting </a:t>
            </a:r>
            <a:r>
              <a:rPr lang="fr-FR" dirty="0" err="1" smtClean="0"/>
              <a:t>company</a:t>
            </a:r>
            <a:r>
              <a:rPr lang="fr-FR" dirty="0" smtClean="0"/>
              <a:t> </a:t>
            </a:r>
            <a:r>
              <a:rPr lang="fr-FR" dirty="0" err="1" smtClean="0"/>
              <a:t>asked</a:t>
            </a:r>
            <a:r>
              <a:rPr lang="fr-FR" dirty="0" smtClean="0"/>
              <a:t> to </a:t>
            </a:r>
            <a:r>
              <a:rPr lang="fr-FR" dirty="0" err="1" smtClean="0"/>
              <a:t>buil</a:t>
            </a:r>
            <a:r>
              <a:rPr lang="fr-FR" dirty="0" smtClean="0"/>
              <a:t> a </a:t>
            </a:r>
            <a:r>
              <a:rPr lang="fr-FR" dirty="0" err="1" smtClean="0"/>
              <a:t>predictive</a:t>
            </a:r>
            <a:r>
              <a:rPr lang="fr-FR" dirty="0" smtClean="0"/>
              <a:t> stock </a:t>
            </a:r>
            <a:r>
              <a:rPr lang="fr-FR" dirty="0" err="1" smtClean="0"/>
              <a:t>forecasting</a:t>
            </a:r>
            <a:r>
              <a:rPr lang="fr-FR" dirty="0" smtClean="0"/>
              <a:t> model for one of </a:t>
            </a:r>
            <a:r>
              <a:rPr lang="fr-FR" dirty="0" err="1" smtClean="0"/>
              <a:t>his</a:t>
            </a:r>
            <a:r>
              <a:rPr lang="fr-FR" dirty="0" smtClean="0"/>
              <a:t> clients.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8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résultats de la création des tables pour l’analyse des ventes et la prédiction des futurs stocks de produit vendus sont visualisés sous Power BI.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external</a:t>
            </a:r>
            <a:r>
              <a:rPr lang="fr-FR" dirty="0" smtClean="0"/>
              <a:t> tables and the </a:t>
            </a:r>
            <a:r>
              <a:rPr lang="fr-FR" dirty="0" err="1" smtClean="0"/>
              <a:t>forecasting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visualized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Power BI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923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919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Analyse des produits vendus par type de motorisation</a:t>
            </a:r>
            <a:br>
              <a:rPr lang="fr-FR" sz="2400" dirty="0" smtClean="0"/>
            </a:br>
            <a:r>
              <a:rPr lang="fr-FR" sz="2400" dirty="0" err="1" smtClean="0"/>
              <a:t>Analysis</a:t>
            </a:r>
            <a:r>
              <a:rPr lang="fr-FR" sz="2400" dirty="0" smtClean="0"/>
              <a:t> of product </a:t>
            </a:r>
            <a:r>
              <a:rPr lang="fr-FR" sz="2400" dirty="0" err="1" smtClean="0"/>
              <a:t>sold</a:t>
            </a:r>
            <a:r>
              <a:rPr lang="fr-FR" sz="2400" dirty="0" smtClean="0"/>
              <a:t> by motorisation type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08" y="1256044"/>
            <a:ext cx="9518992" cy="54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8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750242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/>
              <a:t>Analyse des produit par catégorie de prix</a:t>
            </a:r>
            <a:br>
              <a:rPr lang="fr-FR" sz="2400" dirty="0" smtClean="0"/>
            </a:br>
            <a:r>
              <a:rPr lang="fr-FR" sz="2400" dirty="0" err="1" smtClean="0"/>
              <a:t>Analysis</a:t>
            </a:r>
            <a:r>
              <a:rPr lang="fr-FR" sz="2400" dirty="0" smtClean="0"/>
              <a:t> of product </a:t>
            </a:r>
            <a:r>
              <a:rPr lang="fr-FR" sz="2400" dirty="0" err="1" smtClean="0"/>
              <a:t>sold</a:t>
            </a:r>
            <a:r>
              <a:rPr lang="fr-FR" sz="2400" dirty="0" smtClean="0"/>
              <a:t> by </a:t>
            </a:r>
            <a:r>
              <a:rPr lang="fr-FR" sz="2400" dirty="0" err="1" smtClean="0"/>
              <a:t>price</a:t>
            </a:r>
            <a:r>
              <a:rPr lang="fr-FR" sz="2400" dirty="0" smtClean="0"/>
              <a:t> </a:t>
            </a:r>
            <a:r>
              <a:rPr lang="fr-FR" sz="2400" dirty="0" err="1" smtClean="0"/>
              <a:t>category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999" y="1093183"/>
            <a:ext cx="9891292" cy="57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6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8973" y="264642"/>
            <a:ext cx="10515600" cy="1061741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Analyse produit vendu par </a:t>
            </a:r>
            <a:r>
              <a:rPr lang="fr-FR" sz="2400" dirty="0" err="1" smtClean="0"/>
              <a:t>market</a:t>
            </a:r>
            <a:r>
              <a:rPr lang="fr-FR" sz="2400" dirty="0" smtClean="0"/>
              <a:t> </a:t>
            </a:r>
            <a:r>
              <a:rPr lang="fr-FR" sz="2400" dirty="0" err="1" smtClean="0"/>
              <a:t>level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err="1" smtClean="0"/>
              <a:t>Analysis</a:t>
            </a:r>
            <a:r>
              <a:rPr lang="fr-FR" sz="2400" dirty="0" smtClean="0"/>
              <a:t> of product </a:t>
            </a:r>
            <a:r>
              <a:rPr lang="fr-FR" sz="2400" dirty="0" err="1" smtClean="0"/>
              <a:t>sold</a:t>
            </a:r>
            <a:r>
              <a:rPr lang="fr-FR" sz="2400" dirty="0" smtClean="0"/>
              <a:t> by </a:t>
            </a:r>
            <a:r>
              <a:rPr lang="fr-FR" sz="2400" dirty="0" err="1" smtClean="0"/>
              <a:t>market</a:t>
            </a:r>
            <a:r>
              <a:rPr lang="fr-FR" sz="2400" dirty="0" smtClean="0"/>
              <a:t> </a:t>
            </a:r>
            <a:r>
              <a:rPr lang="fr-FR" sz="2400" dirty="0" err="1" smtClean="0"/>
              <a:t>level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75" y="1326383"/>
            <a:ext cx="9540566" cy="55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484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Prédiction des stocks à 6 mois</a:t>
            </a:r>
            <a:br>
              <a:rPr lang="fr-FR" sz="2400" dirty="0" smtClean="0"/>
            </a:br>
            <a:r>
              <a:rPr lang="fr-FR" sz="2400" dirty="0" smtClean="0"/>
              <a:t>Stock </a:t>
            </a:r>
            <a:r>
              <a:rPr lang="fr-FR" sz="2400" dirty="0" err="1" smtClean="0"/>
              <a:t>forecasting</a:t>
            </a:r>
            <a:r>
              <a:rPr lang="fr-FR" sz="2400" dirty="0" smtClean="0"/>
              <a:t> at 6 </a:t>
            </a:r>
            <a:r>
              <a:rPr lang="fr-FR" sz="2400" dirty="0" err="1" smtClean="0"/>
              <a:t>months</a:t>
            </a:r>
            <a:endParaRPr lang="fr-FR" sz="24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986" y="1567159"/>
            <a:ext cx="8006705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2985" y="408930"/>
            <a:ext cx="8504255" cy="84711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PROJECT SPECIFICATIONS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1969" y="1708220"/>
            <a:ext cx="9144000" cy="2471894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/>
              <a:t>Le client de la société JEMS est une grande entreprise dans le secteur du machine outils.</a:t>
            </a:r>
          </a:p>
          <a:p>
            <a:pPr algn="l"/>
            <a:r>
              <a:rPr lang="fr-FR" sz="2000" dirty="0" smtClean="0"/>
              <a:t>Le cas d’usage est de pouvoir analyser les données historiques des stocks de produits vendus et prédire les quantités à venir.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 err="1" smtClean="0"/>
              <a:t>JEMS’s</a:t>
            </a:r>
            <a:r>
              <a:rPr lang="fr-FR" sz="2000" dirty="0" smtClean="0"/>
              <a:t> client </a:t>
            </a:r>
            <a:r>
              <a:rPr lang="fr-FR" sz="2000" dirty="0" err="1" smtClean="0"/>
              <a:t>is</a:t>
            </a:r>
            <a:r>
              <a:rPr lang="fr-FR" sz="2000" dirty="0" smtClean="0"/>
              <a:t> a </a:t>
            </a:r>
            <a:r>
              <a:rPr lang="fr-FR" sz="2000" dirty="0" err="1" smtClean="0"/>
              <a:t>leading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r>
              <a:rPr lang="fr-FR" sz="2000" dirty="0" smtClean="0"/>
              <a:t> manufacturer.</a:t>
            </a:r>
          </a:p>
          <a:p>
            <a:pPr algn="l"/>
            <a:r>
              <a:rPr lang="fr-FR" sz="2000" dirty="0" smtClean="0"/>
              <a:t>The use case </a:t>
            </a:r>
            <a:r>
              <a:rPr lang="fr-FR" sz="2000" dirty="0" err="1" smtClean="0"/>
              <a:t>was</a:t>
            </a:r>
            <a:r>
              <a:rPr lang="fr-FR" sz="2000" dirty="0" smtClean="0"/>
              <a:t> to </a:t>
            </a:r>
            <a:r>
              <a:rPr lang="fr-FR" sz="2000" dirty="0" err="1" smtClean="0"/>
              <a:t>be</a:t>
            </a:r>
            <a:r>
              <a:rPr lang="fr-FR" sz="2000" dirty="0" smtClean="0"/>
              <a:t> able to analyse </a:t>
            </a:r>
            <a:r>
              <a:rPr lang="fr-FR" sz="2000" dirty="0" err="1" smtClean="0"/>
              <a:t>historical</a:t>
            </a:r>
            <a:r>
              <a:rPr lang="fr-FR" sz="2000" dirty="0" smtClean="0"/>
              <a:t> data and </a:t>
            </a:r>
            <a:r>
              <a:rPr lang="fr-FR" sz="2000" dirty="0" err="1" smtClean="0"/>
              <a:t>predict</a:t>
            </a:r>
            <a:r>
              <a:rPr lang="fr-FR" sz="2000" dirty="0" smtClean="0"/>
              <a:t> stocks on the agricultural </a:t>
            </a:r>
            <a:r>
              <a:rPr lang="fr-FR" sz="2000" dirty="0" err="1" smtClean="0"/>
              <a:t>northern</a:t>
            </a:r>
            <a:r>
              <a:rPr lang="fr-FR" sz="2000" dirty="0" smtClean="0"/>
              <a:t> </a:t>
            </a:r>
            <a:r>
              <a:rPr lang="fr-FR" sz="2000" dirty="0" err="1" smtClean="0"/>
              <a:t>american</a:t>
            </a:r>
            <a:r>
              <a:rPr lang="fr-FR" sz="2000" dirty="0" smtClean="0"/>
              <a:t> </a:t>
            </a:r>
            <a:r>
              <a:rPr lang="fr-FR" sz="2000" dirty="0" err="1" smtClean="0"/>
              <a:t>market</a:t>
            </a:r>
            <a:r>
              <a:rPr lang="fr-FR" sz="2000" dirty="0" smtClean="0"/>
              <a:t>. </a:t>
            </a:r>
          </a:p>
          <a:p>
            <a:pPr algn="l"/>
            <a:r>
              <a:rPr lang="fr-FR" sz="2000" dirty="0" smtClean="0"/>
              <a:t>The </a:t>
            </a:r>
            <a:r>
              <a:rPr lang="fr-FR" sz="2000" dirty="0" err="1" smtClean="0"/>
              <a:t>predictive</a:t>
            </a:r>
            <a:r>
              <a:rPr lang="fr-FR" sz="2000" dirty="0" smtClean="0"/>
              <a:t> model </a:t>
            </a:r>
            <a:r>
              <a:rPr lang="fr-FR" sz="2000" dirty="0" err="1" smtClean="0"/>
              <a:t>would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based</a:t>
            </a:r>
            <a:r>
              <a:rPr lang="fr-FR" sz="2000" dirty="0" smtClean="0"/>
              <a:t> on </a:t>
            </a:r>
            <a:r>
              <a:rPr lang="fr-FR" sz="2000" dirty="0" err="1" smtClean="0"/>
              <a:t>historical</a:t>
            </a:r>
            <a:r>
              <a:rPr lang="fr-FR" sz="2000" dirty="0" smtClean="0"/>
              <a:t> data and on the ingestion of </a:t>
            </a:r>
            <a:r>
              <a:rPr lang="fr-FR" sz="2000" dirty="0" err="1" smtClean="0"/>
              <a:t>different</a:t>
            </a:r>
            <a:r>
              <a:rPr lang="fr-FR" sz="2000" dirty="0" smtClean="0"/>
              <a:t> Open Data sources.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9400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7039" y="1423691"/>
            <a:ext cx="10515600" cy="2595650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Etape 1 : Exploration des données historiques du client</a:t>
            </a:r>
          </a:p>
          <a:p>
            <a:r>
              <a:rPr lang="fr-FR" dirty="0" smtClean="0"/>
              <a:t>Etape 2 : Intégration de données extérieures Open Data</a:t>
            </a:r>
          </a:p>
          <a:p>
            <a:r>
              <a:rPr lang="fr-FR" dirty="0" smtClean="0"/>
              <a:t>Etape 3 : Choix du modélisation pour l’analyse des données historiques</a:t>
            </a:r>
          </a:p>
          <a:p>
            <a:r>
              <a:rPr lang="fr-FR" dirty="0" smtClean="0"/>
              <a:t>Etape 4 : Choix Solution Cloud</a:t>
            </a:r>
          </a:p>
          <a:p>
            <a:r>
              <a:rPr lang="fr-FR" dirty="0" smtClean="0"/>
              <a:t>Etape 5 : construction de pipelines Cloud et entraînement Machine Learning</a:t>
            </a:r>
          </a:p>
          <a:p>
            <a:r>
              <a:rPr lang="fr-FR" dirty="0" smtClean="0"/>
              <a:t>Etape 6 : Data Visualisation des résultats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23481" y="4019341"/>
            <a:ext cx="7514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Step</a:t>
            </a:r>
            <a:r>
              <a:rPr lang="fr-FR" dirty="0" smtClean="0"/>
              <a:t> 1 : Client </a:t>
            </a:r>
            <a:r>
              <a:rPr lang="fr-FR" dirty="0" err="1" smtClean="0"/>
              <a:t>historical</a:t>
            </a:r>
            <a:r>
              <a:rPr lang="fr-FR" dirty="0" smtClean="0"/>
              <a:t> data exploration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2 : </a:t>
            </a:r>
            <a:r>
              <a:rPr lang="fr-FR" dirty="0" err="1" smtClean="0"/>
              <a:t>Integration</a:t>
            </a:r>
            <a:r>
              <a:rPr lang="fr-FR" dirty="0" smtClean="0"/>
              <a:t> of Open Data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3 :  Data </a:t>
            </a:r>
            <a:r>
              <a:rPr lang="fr-FR" dirty="0" err="1" smtClean="0"/>
              <a:t>modelling</a:t>
            </a:r>
            <a:r>
              <a:rPr lang="fr-FR" dirty="0" smtClean="0"/>
              <a:t> for </a:t>
            </a:r>
            <a:r>
              <a:rPr lang="fr-FR" dirty="0" err="1" smtClean="0"/>
              <a:t>historical</a:t>
            </a:r>
            <a:r>
              <a:rPr lang="fr-FR" dirty="0" smtClean="0"/>
              <a:t> data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err="1" smtClean="0"/>
              <a:t>Step</a:t>
            </a:r>
            <a:r>
              <a:rPr lang="fr-FR" dirty="0" smtClean="0"/>
              <a:t> 4 : Cloud </a:t>
            </a:r>
            <a:r>
              <a:rPr lang="fr-FR" dirty="0" err="1" smtClean="0"/>
              <a:t>implementation</a:t>
            </a:r>
            <a:r>
              <a:rPr lang="fr-FR" dirty="0" smtClean="0"/>
              <a:t> solution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5 : setup of data pipelines and model Machine Learning training in Cloud 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6 : Data </a:t>
            </a:r>
            <a:r>
              <a:rPr lang="fr-FR" dirty="0" err="1" smtClean="0"/>
              <a:t>visualization</a:t>
            </a:r>
            <a:r>
              <a:rPr lang="fr-FR" dirty="0" smtClean="0"/>
              <a:t> of the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01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 DETAILS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405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Etape 1: Après exploration, le constat est 20% des données clients sont des doublons</a:t>
            </a:r>
          </a:p>
          <a:p>
            <a:r>
              <a:rPr lang="fr-FR" dirty="0" smtClean="0"/>
              <a:t>Etape 2 : Cinq</a:t>
            </a:r>
            <a:r>
              <a:rPr lang="fr-FR" dirty="0" smtClean="0"/>
              <a:t> Open data des statistiques de l’OCDE serviront au Machine Learning  	</a:t>
            </a:r>
          </a:p>
          <a:p>
            <a:pPr lvl="3"/>
            <a:r>
              <a:rPr lang="fr-FR" dirty="0" smtClean="0"/>
              <a:t>Taux d’intérêt, taux d’inflation, production agricole, surface cultivé, production engrais</a:t>
            </a:r>
          </a:p>
          <a:p>
            <a:r>
              <a:rPr lang="fr-FR" dirty="0" smtClean="0"/>
              <a:t>Etape 3 : Choix du schéma en étoile pour la construction de tables externes. C’est approprié pour l’analyse ad doc de données historiques. On aura 1 table de fait (Sales) et 4 tables de dimensions (Product, Customer, Date, </a:t>
            </a:r>
            <a:r>
              <a:rPr lang="fr-FR" dirty="0" err="1" smtClean="0"/>
              <a:t>Market</a:t>
            </a:r>
            <a:r>
              <a:rPr lang="fr-FR" dirty="0" smtClean="0"/>
              <a:t>)</a:t>
            </a:r>
            <a:r>
              <a:rPr lang="fr-FR" dirty="0"/>
              <a:t>	</a:t>
            </a:r>
            <a:r>
              <a:rPr lang="fr-FR" dirty="0" smtClean="0"/>
              <a:t>					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45029" y="4009292"/>
            <a:ext cx="111540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Step</a:t>
            </a:r>
            <a:r>
              <a:rPr lang="fr-FR" dirty="0" smtClean="0"/>
              <a:t> 1 : </a:t>
            </a:r>
            <a:r>
              <a:rPr lang="fr-FR" dirty="0" err="1" smtClean="0"/>
              <a:t>After</a:t>
            </a:r>
            <a:r>
              <a:rPr lang="fr-FR" dirty="0" smtClean="0"/>
              <a:t> a first exploration of the data client,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20% of the data are </a:t>
            </a:r>
            <a:r>
              <a:rPr lang="fr-FR" dirty="0" err="1" smtClean="0"/>
              <a:t>redundant</a:t>
            </a:r>
            <a:r>
              <a:rPr lang="fr-F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Step</a:t>
            </a:r>
            <a:r>
              <a:rPr lang="fr-FR" dirty="0" smtClean="0"/>
              <a:t> 2 : 5 Open </a:t>
            </a:r>
            <a:r>
              <a:rPr lang="fr-FR" dirty="0" err="1" smtClean="0"/>
              <a:t>Datasets</a:t>
            </a:r>
            <a:r>
              <a:rPr lang="fr-FR" dirty="0" smtClean="0"/>
              <a:t> </a:t>
            </a:r>
            <a:r>
              <a:rPr lang="fr-FR" dirty="0" err="1" smtClean="0"/>
              <a:t>coming</a:t>
            </a:r>
            <a:r>
              <a:rPr lang="fr-FR" dirty="0" smtClean="0"/>
              <a:t> for the </a:t>
            </a:r>
            <a:r>
              <a:rPr lang="fr-FR" dirty="0" err="1" smtClean="0"/>
              <a:t>statistics</a:t>
            </a:r>
            <a:r>
              <a:rPr lang="fr-FR" dirty="0" smtClean="0"/>
              <a:t> of the </a:t>
            </a:r>
            <a:r>
              <a:rPr lang="fr-FR" dirty="0" err="1" smtClean="0"/>
              <a:t>European</a:t>
            </a:r>
            <a:r>
              <a:rPr lang="fr-FR" dirty="0" smtClean="0"/>
              <a:t> Agency OECD are </a:t>
            </a:r>
            <a:r>
              <a:rPr lang="fr-FR" dirty="0" err="1" smtClean="0"/>
              <a:t>used</a:t>
            </a:r>
            <a:r>
              <a:rPr lang="fr-FR" dirty="0" smtClean="0"/>
              <a:t> for the machine </a:t>
            </a:r>
            <a:r>
              <a:rPr lang="fr-FR" dirty="0" err="1" smtClean="0"/>
              <a:t>learning</a:t>
            </a:r>
            <a:r>
              <a:rPr lang="fr-F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Interest</a:t>
            </a:r>
            <a:r>
              <a:rPr lang="fr-FR" dirty="0" smtClean="0"/>
              <a:t> rate, </a:t>
            </a:r>
            <a:r>
              <a:rPr lang="fr-FR" dirty="0" err="1" smtClean="0"/>
              <a:t>inflationrate</a:t>
            </a:r>
            <a:r>
              <a:rPr lang="fr-FR" dirty="0" smtClean="0"/>
              <a:t>, agricultural output, </a:t>
            </a:r>
            <a:r>
              <a:rPr lang="fr-FR" dirty="0" err="1" smtClean="0"/>
              <a:t>cultivated</a:t>
            </a:r>
            <a:r>
              <a:rPr lang="fr-FR" dirty="0" smtClean="0"/>
              <a:t> area, use of </a:t>
            </a:r>
            <a:r>
              <a:rPr lang="fr-FR" dirty="0" err="1" smtClean="0"/>
              <a:t>nutrient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Step</a:t>
            </a:r>
            <a:r>
              <a:rPr lang="fr-FR" dirty="0" smtClean="0"/>
              <a:t> 3: The star </a:t>
            </a:r>
            <a:r>
              <a:rPr lang="fr-FR" dirty="0" err="1" smtClean="0"/>
              <a:t>schema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external</a:t>
            </a:r>
            <a:r>
              <a:rPr lang="fr-FR" dirty="0" smtClean="0"/>
              <a:t> tables. 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appropriate</a:t>
            </a:r>
            <a:r>
              <a:rPr lang="fr-FR" dirty="0" smtClean="0"/>
              <a:t> for the ad hoc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/>
              <a:t>of </a:t>
            </a:r>
            <a:r>
              <a:rPr lang="fr-FR" dirty="0" err="1" smtClean="0"/>
              <a:t>historical</a:t>
            </a:r>
            <a:r>
              <a:rPr lang="fr-FR" dirty="0" smtClean="0"/>
              <a:t> data.</a:t>
            </a:r>
          </a:p>
          <a:p>
            <a:r>
              <a:rPr lang="fr-FR" dirty="0" smtClean="0"/>
              <a:t>	 1 Fact table (Sales) and 4 Dimension tables (Product, Customer, Date, </a:t>
            </a:r>
            <a:r>
              <a:rPr lang="fr-FR" dirty="0" err="1" smtClean="0"/>
              <a:t>Market</a:t>
            </a:r>
            <a:r>
              <a:rPr lang="fr-FR" dirty="0" smtClean="0"/>
              <a:t>) are </a:t>
            </a:r>
            <a:r>
              <a:rPr lang="fr-FR" dirty="0" err="1" smtClean="0"/>
              <a:t>created</a:t>
            </a:r>
            <a:r>
              <a:rPr lang="fr-FR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13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94" y="925905"/>
            <a:ext cx="6937507" cy="48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152" y="388711"/>
            <a:ext cx="10515600" cy="4351338"/>
          </a:xfrm>
        </p:spPr>
        <p:txBody>
          <a:bodyPr/>
          <a:lstStyle/>
          <a:p>
            <a:r>
              <a:rPr lang="fr-FR" dirty="0" smtClean="0"/>
              <a:t>Etape 4 : La solution sera implémenté sur Cloud Azure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4 : the solution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on Cloud Azure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2" y="1633118"/>
            <a:ext cx="112014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2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7620" y="388711"/>
            <a:ext cx="10515600" cy="4351338"/>
          </a:xfrm>
        </p:spPr>
        <p:txBody>
          <a:bodyPr/>
          <a:lstStyle/>
          <a:p>
            <a:r>
              <a:rPr lang="fr-FR" dirty="0" smtClean="0"/>
              <a:t>Les données sont stockées sur Azure Data Lake Storage</a:t>
            </a:r>
          </a:p>
          <a:p>
            <a:r>
              <a:rPr lang="fr-FR" dirty="0" smtClean="0"/>
              <a:t>Les tables externes sont crées à partir de pipelines dans Azure Synapse Analytics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5" y="1812783"/>
            <a:ext cx="10108274" cy="58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84254" y="150725"/>
            <a:ext cx="9405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modèle prédictif sera entraîné sur Azure Machine Learning Studio. </a:t>
            </a:r>
          </a:p>
          <a:p>
            <a:r>
              <a:rPr lang="fr-FR" sz="1600" dirty="0" smtClean="0"/>
              <a:t>Le fonction </a:t>
            </a:r>
            <a:r>
              <a:rPr lang="fr-FR" sz="1600" dirty="0" err="1" smtClean="0"/>
              <a:t>Automated</a:t>
            </a:r>
            <a:r>
              <a:rPr lang="fr-FR" sz="1600" dirty="0" smtClean="0"/>
              <a:t> ML va entraîner plus de 40 modèles de pr</a:t>
            </a:r>
            <a:r>
              <a:rPr lang="fr-FR" sz="1600" dirty="0" smtClean="0"/>
              <a:t>édiction</a:t>
            </a:r>
            <a:r>
              <a:rPr lang="fr-FR" sz="1600" dirty="0" smtClean="0"/>
              <a:t> à partir de l’agrégation de la </a:t>
            </a:r>
            <a:r>
              <a:rPr lang="fr-FR" sz="1600" dirty="0" err="1" smtClean="0"/>
              <a:t>dataset</a:t>
            </a:r>
            <a:r>
              <a:rPr lang="fr-FR" sz="1600" dirty="0" smtClean="0"/>
              <a:t> clients et des 5 open data. </a:t>
            </a:r>
            <a:r>
              <a:rPr lang="fr-FR" sz="1600" dirty="0" smtClean="0"/>
              <a:t>Les modèles entraînés sont classés par performance. Le meilleur modèle sera déployer pour calculer la prévision des stocks sur les 6 mois à  venir.</a:t>
            </a:r>
          </a:p>
          <a:p>
            <a:endParaRPr lang="fr-FR" sz="1600" dirty="0"/>
          </a:p>
          <a:p>
            <a:r>
              <a:rPr lang="fr-FR" sz="1600" dirty="0" smtClean="0"/>
              <a:t>The </a:t>
            </a:r>
            <a:r>
              <a:rPr lang="fr-FR" sz="1600" dirty="0" err="1" smtClean="0"/>
              <a:t>predictive</a:t>
            </a:r>
            <a:r>
              <a:rPr lang="fr-FR" sz="1600" dirty="0" smtClean="0"/>
              <a:t> model </a:t>
            </a:r>
            <a:r>
              <a:rPr lang="fr-FR" sz="1600" dirty="0" err="1" smtClean="0"/>
              <a:t>would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trained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Azure Machine Learning Studio. The </a:t>
            </a:r>
            <a:r>
              <a:rPr lang="fr-FR" sz="1600" dirty="0" err="1" smtClean="0"/>
              <a:t>Automated</a:t>
            </a:r>
            <a:r>
              <a:rPr lang="fr-FR" sz="1600" dirty="0" smtClean="0"/>
              <a:t> ML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would</a:t>
            </a:r>
            <a:r>
              <a:rPr lang="fr-FR" sz="1600" dirty="0" smtClean="0"/>
              <a:t> train more </a:t>
            </a:r>
            <a:r>
              <a:rPr lang="fr-FR" sz="1600" dirty="0" err="1" smtClean="0"/>
              <a:t>than</a:t>
            </a:r>
            <a:r>
              <a:rPr lang="fr-FR" sz="1600" dirty="0" smtClean="0"/>
              <a:t> 40 </a:t>
            </a:r>
            <a:r>
              <a:rPr lang="fr-FR" sz="1600" dirty="0" err="1" smtClean="0"/>
              <a:t>predictive</a:t>
            </a:r>
            <a:r>
              <a:rPr lang="fr-FR" sz="1600" dirty="0" smtClean="0"/>
              <a:t> </a:t>
            </a:r>
            <a:r>
              <a:rPr lang="fr-FR" sz="1600" dirty="0" err="1" smtClean="0"/>
              <a:t>models</a:t>
            </a:r>
            <a:r>
              <a:rPr lang="fr-FR" sz="1600" dirty="0"/>
              <a:t> </a:t>
            </a:r>
            <a:r>
              <a:rPr lang="fr-FR" sz="1600" dirty="0" smtClean="0"/>
              <a:t>and </a:t>
            </a:r>
            <a:r>
              <a:rPr lang="fr-FR" sz="1600" dirty="0" err="1" smtClean="0"/>
              <a:t>rank</a:t>
            </a:r>
            <a:r>
              <a:rPr lang="fr-FR" sz="1600" dirty="0" smtClean="0"/>
              <a:t> </a:t>
            </a:r>
            <a:r>
              <a:rPr lang="fr-FR" sz="1600" dirty="0" err="1" smtClean="0"/>
              <a:t>them</a:t>
            </a:r>
            <a:r>
              <a:rPr lang="fr-FR" sz="1600" dirty="0" smtClean="0"/>
              <a:t> by performance. The model </a:t>
            </a:r>
            <a:r>
              <a:rPr lang="fr-FR" sz="1600" dirty="0" err="1" smtClean="0"/>
              <a:t>with</a:t>
            </a:r>
            <a:r>
              <a:rPr lang="fr-FR" sz="1600" dirty="0" smtClean="0"/>
              <a:t> the best score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deployed</a:t>
            </a:r>
            <a:r>
              <a:rPr lang="fr-FR" sz="1600" dirty="0" smtClean="0"/>
              <a:t> to </a:t>
            </a:r>
            <a:r>
              <a:rPr lang="fr-FR" sz="1600" dirty="0" err="1" smtClean="0"/>
              <a:t>calculate</a:t>
            </a:r>
            <a:r>
              <a:rPr lang="fr-FR" sz="1600" dirty="0" smtClean="0"/>
              <a:t> the stock </a:t>
            </a:r>
            <a:r>
              <a:rPr lang="fr-FR" sz="1600" dirty="0" err="1" smtClean="0"/>
              <a:t>forecasting</a:t>
            </a:r>
            <a:r>
              <a:rPr lang="fr-FR" sz="1600" dirty="0" smtClean="0"/>
              <a:t>.</a:t>
            </a:r>
          </a:p>
          <a:p>
            <a:endParaRPr lang="fr-FR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2190541"/>
            <a:ext cx="12192000" cy="58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20500" cy="68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27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747</Words>
  <Application>Microsoft Office PowerPoint</Application>
  <PresentationFormat>Grand écran</PresentationFormat>
  <Paragraphs>53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PROJET DATA ENGINEERING :  Virasack Phounpadith</vt:lpstr>
      <vt:lpstr>PROJECT SPECIFICATIONS</vt:lpstr>
      <vt:lpstr>PROCESS</vt:lpstr>
      <vt:lpstr>PROCESS DETAILS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RESULTS</vt:lpstr>
      <vt:lpstr>Analyse des produits vendus par type de motorisation Analysis of product sold by motorisation type</vt:lpstr>
      <vt:lpstr>Analyse des produit par catégorie de prix Analysis of product sold by price category</vt:lpstr>
      <vt:lpstr>Analyse produit vendu par market level Analysis of product sold by market level</vt:lpstr>
      <vt:lpstr>Prédiction des stocks à 6 mois Stock forecasting at 6 months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16</cp:revision>
  <dcterms:created xsi:type="dcterms:W3CDTF">2023-06-30T14:06:01Z</dcterms:created>
  <dcterms:modified xsi:type="dcterms:W3CDTF">2023-06-30T18:05:48Z</dcterms:modified>
</cp:coreProperties>
</file>