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8.xml" ContentType="application/vnd.openxmlformats-officedocument.presentationml.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  <a:fill>
          <a:solidFill>
            <a:schemeClr val="accent5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  <a:fill>
          <a:solidFill>
            <a:schemeClr val="accent6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9" d="100"/>
          <a:sy n="69" d="100"/>
        </p:scale>
        <p:origin x="564" y="52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FA2E1C2-6611-4A69-9E2B-D7A7241FA37C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09E921-FB5E-4B20-AF46-BD0602B07DE1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FA2E1C2-6611-4A69-9E2B-D7A7241FA37C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09E921-FB5E-4B20-AF46-BD0602B07DE1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FA2E1C2-6611-4A69-9E2B-D7A7241FA37C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09E921-FB5E-4B20-AF46-BD0602B07DE1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FA2E1C2-6611-4A69-9E2B-D7A7241FA37C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09E921-FB5E-4B20-AF46-BD0602B07DE1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FA2E1C2-6611-4A69-9E2B-D7A7241FA37C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09E921-FB5E-4B20-AF46-BD0602B07DE1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FA2E1C2-6611-4A69-9E2B-D7A7241FA37C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09E921-FB5E-4B20-AF46-BD0602B07DE1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FA2E1C2-6611-4A69-9E2B-D7A7241FA37C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09E921-FB5E-4B20-AF46-BD0602B07DE1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FA2E1C2-6611-4A69-9E2B-D7A7241FA37C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09E921-FB5E-4B20-AF46-BD0602B07DE1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FA2E1C2-6611-4A69-9E2B-D7A7241FA37C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09E921-FB5E-4B20-AF46-BD0602B07DE1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FA2E1C2-6611-4A69-9E2B-D7A7241FA37C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09E921-FB5E-4B20-AF46-BD0602B07DE1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FA2E1C2-6611-4A69-9E2B-D7A7241FA37C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09E921-FB5E-4B20-AF46-BD0602B07DE1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>
          <a:gsLst>
            <a:gs pos="0">
              <a:srgbClr val="99FFCC"/>
            </a:gs>
            <a:gs pos="67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FA2E1C2-6611-4A69-9E2B-D7A7241FA37C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09E921-FB5E-4B20-AF46-BD0602B07DE1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3996" y="4724734"/>
            <a:ext cx="9144000" cy="1655762"/>
          </a:xfrm>
        </p:spPr>
        <p:txBody>
          <a:bodyPr/>
          <a:lstStyle/>
          <a:p>
            <a:pPr>
              <a:defRPr/>
            </a:pPr>
            <a:r>
              <a:rPr lang="ru-RU" b="1"/>
              <a:t>Проект на </a:t>
            </a:r>
            <a:r>
              <a:rPr lang="en-GB" b="1"/>
              <a:t>Python </a:t>
            </a:r>
            <a:r>
              <a:rPr lang="ru-RU" b="1"/>
              <a:t>с использованием </a:t>
            </a:r>
            <a:r>
              <a:rPr lang="en-GB" b="1"/>
              <a:t>Pygame</a:t>
            </a:r>
            <a:endParaRPr lang="ru-RU" b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>
            <a:off x="7954818" y="5738049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ru-RU" sz="2000">
                <a:solidFill>
                  <a:schemeClr val="tx1"/>
                </a:solidFill>
              </a:rPr>
              <a:t>Сёмин В., Шелковкина М. 2024 </a:t>
            </a:r>
            <a:endParaRPr lang="ru-RU" sz="200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080324" y="1855818"/>
            <a:ext cx="6031345" cy="25915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ChangeAspect="1"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890448" y="1083702"/>
            <a:ext cx="9749475" cy="551414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12192000" cy="1325563"/>
          </a:xfrm>
        </p:spPr>
        <p:txBody>
          <a:bodyPr/>
          <a:lstStyle/>
          <a:p>
            <a:pPr algn="ctr">
              <a:defRPr/>
            </a:pPr>
            <a:r>
              <a:rPr lang="ru-RU" sz="8000" b="1"/>
              <a:t>Игровые объекты</a:t>
            </a:r>
            <a:endParaRPr lang="ru-RU" sz="8000" b="1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396778" y="1032537"/>
            <a:ext cx="328440" cy="32285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8725218" y="1325563"/>
            <a:ext cx="466462" cy="44313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0219891" y="2666789"/>
            <a:ext cx="635748" cy="101418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10537765" y="4451057"/>
            <a:ext cx="878196" cy="102012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8560998" y="5251735"/>
            <a:ext cx="924054" cy="82879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4740736" y="6258060"/>
            <a:ext cx="339786" cy="33978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3818869" y="6262465"/>
            <a:ext cx="339786" cy="339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0" y="51473"/>
            <a:ext cx="12192000" cy="132556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8000" b="1"/>
              <a:t>База данных</a:t>
            </a:r>
            <a:endParaRPr lang="ru-RU" sz="8000" b="1"/>
          </a:p>
        </p:txBody>
      </p:sp>
      <p:graphicFrame>
        <p:nvGraphicFramePr>
          <p:cNvPr id="1032" name="Таблица 1031"/>
          <p:cNvGraphicFramePr>
            <a:graphicFrameLocks xmlns:a="http://schemas.openxmlformats.org/drawingml/2006/main" noGrp="1"/>
          </p:cNvGraphicFramePr>
          <p:nvPr/>
        </p:nvGraphicFramePr>
        <p:xfrm>
          <a:off x="805649" y="1959227"/>
          <a:ext cx="2982448" cy="164592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2982448"/>
              </a:tblGrid>
              <a:tr h="37084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GB" sz="2400"/>
                        <a:t>SavedObjects</a:t>
                      </a:r>
                      <a:endParaRPr lang="ru-RU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ru-RU" sz="2400"/>
                        <a:t>Координаты</a:t>
                      </a:r>
                      <a:r>
                        <a:rPr lang="ru-RU" sz="2400"/>
                        <a:t> и состояния </a:t>
                      </a:r>
                      <a:r>
                        <a:rPr lang="ru-RU" sz="2400"/>
                        <a:t>объектов</a:t>
                      </a:r>
                      <a:r>
                        <a:rPr lang="ru-RU" sz="2400"/>
                        <a:t> в момент сохранения</a:t>
                      </a:r>
                      <a:endParaRPr lang="ru-RU" sz="2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33" name="Таблица 1032"/>
          <p:cNvGraphicFramePr>
            <a:graphicFrameLocks xmlns:a="http://schemas.openxmlformats.org/drawingml/2006/main" noGrp="1"/>
          </p:cNvGraphicFramePr>
          <p:nvPr/>
        </p:nvGraphicFramePr>
        <p:xfrm>
          <a:off x="9021546" y="2324987"/>
          <a:ext cx="2259686" cy="91440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2259686"/>
              </a:tblGrid>
              <a:tr h="45100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GB" sz="2400"/>
                        <a:t>SavedGame</a:t>
                      </a:r>
                      <a:endParaRPr lang="ru-RU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400"/>
                        <a:t>Статистика игр</a:t>
                      </a:r>
                      <a:endParaRPr lang="ru-RU" sz="2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34" name="Таблица 1033"/>
          <p:cNvGraphicFramePr>
            <a:graphicFrameLocks xmlns:a="http://schemas.openxmlformats.org/drawingml/2006/main" noGrp="1"/>
          </p:cNvGraphicFramePr>
          <p:nvPr/>
        </p:nvGraphicFramePr>
        <p:xfrm>
          <a:off x="4749800" y="1486902"/>
          <a:ext cx="2895600" cy="91440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{7DF18680-E054-41AD-8BC1-D1AEF772440D}</a:tableStyleId>
              </a:tblPr>
              <a:tblGrid>
                <a:gridCol w="2895600"/>
              </a:tblGrid>
              <a:tr h="14532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GB" sz="2400"/>
                        <a:t>Settings</a:t>
                      </a:r>
                      <a:endParaRPr lang="ru-RU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400"/>
                        <a:t>Заданные настройки</a:t>
                      </a:r>
                      <a:endParaRPr lang="ru-RU" sz="2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35" name="Таблица 1034"/>
          <p:cNvGraphicFramePr>
            <a:graphicFrameLocks xmlns:a="http://schemas.openxmlformats.org/drawingml/2006/main" noGrp="1"/>
          </p:cNvGraphicFramePr>
          <p:nvPr/>
        </p:nvGraphicFramePr>
        <p:xfrm>
          <a:off x="690322" y="4187338"/>
          <a:ext cx="3213100" cy="164592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{93296810-A885-4BE3-A3E7-6D5BEEA58F35}</a:tableStyleId>
              </a:tblPr>
              <a:tblGrid>
                <a:gridCol w="3213100"/>
              </a:tblGrid>
              <a:tr h="370840">
                <a:tc>
                  <a:txBody>
                    <a:bodyPr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2400"/>
                        <a:t>EnemyTypes</a:t>
                      </a:r>
                      <a:endParaRPr lang="ru-RU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400"/>
                        <a:t>Данные, необходимые для</a:t>
                      </a:r>
                      <a:r>
                        <a:rPr lang="ru-RU" sz="2400"/>
                        <a:t> создания врага конкретного типа</a:t>
                      </a:r>
                      <a:endParaRPr lang="ru-RU" sz="2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Таблица 44"/>
          <p:cNvGraphicFramePr>
            <a:graphicFrameLocks xmlns:a="http://schemas.openxmlformats.org/drawingml/2006/main" noGrp="1"/>
          </p:cNvGraphicFramePr>
          <p:nvPr/>
        </p:nvGraphicFramePr>
        <p:xfrm>
          <a:off x="4549775" y="4733438"/>
          <a:ext cx="3295650" cy="164592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{93296810-A885-4BE3-A3E7-6D5BEEA58F35}</a:tableStyleId>
              </a:tblPr>
              <a:tblGrid>
                <a:gridCol w="3295650"/>
              </a:tblGrid>
              <a:tr h="0">
                <a:tc>
                  <a:txBody>
                    <a:bodyPr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2400"/>
                        <a:t>PlayerTypes</a:t>
                      </a:r>
                      <a:endParaRPr lang="ru-RU" sz="2400"/>
                    </a:p>
                  </a:txBody>
                  <a:tcPr/>
                </a:tc>
              </a:tr>
              <a:tr h="118872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400"/>
                        <a:t>Данные, необходимые для</a:t>
                      </a:r>
                      <a:r>
                        <a:rPr lang="ru-RU" sz="2400"/>
                        <a:t> создания игрока конкретного типа</a:t>
                      </a:r>
                      <a:endParaRPr lang="ru-RU" sz="2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Таблица 45"/>
          <p:cNvGraphicFramePr>
            <a:graphicFrameLocks xmlns:a="http://schemas.openxmlformats.org/drawingml/2006/main" noGrp="1"/>
          </p:cNvGraphicFramePr>
          <p:nvPr/>
        </p:nvGraphicFramePr>
        <p:xfrm>
          <a:off x="8491777" y="4187338"/>
          <a:ext cx="3319224" cy="164592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{93296810-A885-4BE3-A3E7-6D5BEEA58F35}</a:tableStyleId>
              </a:tblPr>
              <a:tblGrid>
                <a:gridCol w="3319224"/>
              </a:tblGrid>
              <a:tr h="370840">
                <a:tc>
                  <a:txBody>
                    <a:bodyPr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2400"/>
                        <a:t>BulletTypes</a:t>
                      </a:r>
                      <a:endParaRPr lang="ru-RU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400"/>
                        <a:t>Данные, необходимые для</a:t>
                      </a:r>
                      <a:r>
                        <a:rPr lang="ru-RU" sz="2400"/>
                        <a:t> создания пуль конкретного типа</a:t>
                      </a:r>
                      <a:endParaRPr lang="ru-RU" sz="24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38" name="Picture 12" descr="peewee — peewee 3.17.1 documentation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4549775" y="2947402"/>
            <a:ext cx="3306495" cy="12399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2550828" y="2916459"/>
            <a:ext cx="7094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2800"/>
              <a:t>тут будет видео игры</a:t>
            </a:r>
            <a:endParaRPr lang="ru-RU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auto">
          <a:xfrm>
            <a:off x="630621" y="1644479"/>
            <a:ext cx="10930758" cy="145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defRPr/>
            </a:pPr>
            <a:r>
              <a:rPr lang="ru-RU">
                <a:latin typeface="Calibri"/>
                <a:ea typeface="Calibri"/>
                <a:cs typeface="Times New Roman"/>
              </a:rPr>
              <a:t>	</a:t>
            </a:r>
            <a:r>
              <a:rPr lang="ru-RU" sz="2800">
                <a:latin typeface="Calibri"/>
                <a:ea typeface="Calibri"/>
                <a:cs typeface="Times New Roman"/>
              </a:rPr>
              <a:t>В </a:t>
            </a:r>
            <a:r>
              <a:rPr lang="ru-RU" sz="2800">
                <a:latin typeface="Calibri"/>
                <a:ea typeface="Calibri"/>
                <a:cs typeface="Times New Roman"/>
              </a:rPr>
              <a:t>качестве дальнейших доработок можно рассмотреть возможность выбора типа игрока, </a:t>
            </a:r>
            <a:r>
              <a:rPr lang="ru-RU" sz="2800">
                <a:latin typeface="Calibri"/>
                <a:ea typeface="Calibri"/>
                <a:cs typeface="Times New Roman"/>
              </a:rPr>
              <a:t>а также добавление новых типов врагов, пуль и усилений</a:t>
            </a:r>
            <a:r>
              <a:rPr lang="ru-RU" sz="2800">
                <a:latin typeface="Calibri"/>
                <a:ea typeface="Calibri"/>
                <a:cs typeface="Times New Roman"/>
              </a:rPr>
              <a:t>.</a:t>
            </a:r>
            <a:endParaRPr lang="en-GB" sz="2800">
              <a:latin typeface="Calibri"/>
              <a:ea typeface="Calibri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" y="94592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8000" b="1"/>
              <a:t>Дальнейшее развитие</a:t>
            </a:r>
            <a:endParaRPr lang="ru-RU" sz="8000" b="1"/>
          </a:p>
        </p:txBody>
      </p:sp>
      <p:pic>
        <p:nvPicPr>
          <p:cNvPr id="37267089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719204" y="2960883"/>
            <a:ext cx="2753590" cy="2753590"/>
          </a:xfrm>
          <a:prstGeom prst="rect">
            <a:avLst/>
          </a:prstGeom>
        </p:spPr>
      </p:pic>
      <p:sp>
        <p:nvSpPr>
          <p:cNvPr id="1728839601" name=""/>
          <p:cNvSpPr txBox="1"/>
          <p:nvPr/>
        </p:nvSpPr>
        <p:spPr bwMode="auto">
          <a:xfrm flipH="0" flipV="0">
            <a:off x="4258249" y="5714474"/>
            <a:ext cx="3675501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i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</a:t>
            </a:r>
            <a:r>
              <a:rPr lang="en-US" i="0">
                <a:solidFill>
                  <a:schemeClr val="tx1"/>
                </a:solidFill>
              </a:rPr>
              <a:t>virashu</a:t>
            </a:r>
            <a:r>
              <a:rPr lang="en-US" i="0">
                <a:solidFill>
                  <a:schemeClr val="tx1"/>
                </a:solidFill>
              </a:rPr>
              <a:t>/</a:t>
            </a:r>
            <a:r>
              <a:rPr lang="en-US" i="0">
                <a:solidFill>
                  <a:schemeClr val="tx1"/>
                </a:solidFill>
              </a:rPr>
              <a:t>danmaku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 bwMode="auto">
          <a:xfrm>
            <a:off x="503237" y="1351283"/>
            <a:ext cx="11185525" cy="2332037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ru-RU"/>
              <a:t>	Цель проекта: создать игру в жанре аркадных игр, «классический вертикальный Данмаку-шутер», также известный как </a:t>
            </a:r>
            <a:r>
              <a:rPr lang="en-GB"/>
              <a:t>Bullet hell.</a:t>
            </a:r>
            <a:r>
              <a:rPr lang="ru-RU"/>
              <a:t> В качестве примера похожих игр можно  привести серию игр «</a:t>
            </a:r>
            <a:r>
              <a:rPr lang="en-GB"/>
              <a:t>Touhou Project</a:t>
            </a:r>
            <a:r>
              <a:rPr lang="ru-RU"/>
              <a:t>»</a:t>
            </a:r>
            <a:r>
              <a:rPr lang="en-GB"/>
              <a:t>, </a:t>
            </a:r>
            <a:r>
              <a:rPr lang="ru-RU"/>
              <a:t>«</a:t>
            </a:r>
            <a:r>
              <a:rPr lang="en-GB"/>
              <a:t>Batsugun</a:t>
            </a:r>
            <a:r>
              <a:rPr lang="ru-RU"/>
              <a:t>»</a:t>
            </a:r>
            <a:r>
              <a:rPr lang="en-GB"/>
              <a:t>.</a:t>
            </a:r>
            <a:r>
              <a:rPr lang="ru-RU"/>
              <a:t> Также среди игр с похожими механиками можно назвать «</a:t>
            </a:r>
            <a:r>
              <a:rPr lang="en-GB"/>
              <a:t>Undertale</a:t>
            </a:r>
            <a:r>
              <a:rPr lang="ru-RU"/>
              <a:t>», «</a:t>
            </a:r>
            <a:r>
              <a:rPr lang="en-GB"/>
              <a:t>Enter the Gungeon</a:t>
            </a:r>
            <a:r>
              <a:rPr lang="ru-RU"/>
              <a:t>».</a:t>
            </a:r>
            <a:endParaRPr lang="en-GB"/>
          </a:p>
        </p:txBody>
      </p:sp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 bwMode="auto">
          <a:xfrm>
            <a:off x="0" y="0"/>
            <a:ext cx="12192000" cy="130651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8000" b="1"/>
              <a:t>Введение</a:t>
            </a:r>
            <a:endParaRPr lang="ru-RU" sz="8000" b="1"/>
          </a:p>
        </p:txBody>
      </p:sp>
      <p:pic>
        <p:nvPicPr>
          <p:cNvPr id="1026" name="Picture 2" descr="Batsugun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4446871" y="3728091"/>
            <a:ext cx="2097438" cy="2796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The Touhou Project (AKA Bullet Hell)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438915" y="3728091"/>
            <a:ext cx="3733032" cy="2799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0" name="Picture 6" descr="Как генерируются подземелья в Enter The Gungeon / Хабр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6813080" y="3728091"/>
            <a:ext cx="4948822" cy="2782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 algn="ctr">
              <a:defRPr/>
            </a:pPr>
            <a:r>
              <a:rPr lang="en-GB" sz="8000" b="1"/>
              <a:t>Bubble Hell</a:t>
            </a:r>
            <a:endParaRPr lang="ru-RU" sz="8000" b="1"/>
          </a:p>
        </p:txBody>
      </p:sp>
      <p:pic>
        <p:nvPicPr>
          <p:cNvPr id="4" name="Объект 3"/>
          <p:cNvPicPr>
            <a:picLocks noChangeAspect="1"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5524495" y="4939613"/>
            <a:ext cx="1747107" cy="156699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352234" y="4433888"/>
            <a:ext cx="689001" cy="12660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774307" y="3024839"/>
            <a:ext cx="689001" cy="12660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306891" y="3930190"/>
            <a:ext cx="689001" cy="126601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8264491" y="2332658"/>
            <a:ext cx="787412" cy="116087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518045" y="1752219"/>
            <a:ext cx="787412" cy="116087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V="1">
            <a:off x="2679687" y="3489269"/>
            <a:ext cx="464127" cy="44092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V="1">
            <a:off x="3866560" y="2841827"/>
            <a:ext cx="464127" cy="44092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V="1">
            <a:off x="3866560" y="5258981"/>
            <a:ext cx="464127" cy="44092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V="1">
            <a:off x="625405" y="2583919"/>
            <a:ext cx="464127" cy="44092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V="1">
            <a:off x="7403662" y="2045797"/>
            <a:ext cx="464127" cy="440921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V="1">
            <a:off x="7000637" y="3798844"/>
            <a:ext cx="464127" cy="44092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V="1">
            <a:off x="8819840" y="5282189"/>
            <a:ext cx="464127" cy="440921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V="1">
            <a:off x="10703256" y="2203152"/>
            <a:ext cx="464127" cy="440921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4924271" y="4697513"/>
            <a:ext cx="389071" cy="3824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8000" b="1"/>
              <a:t>Движок</a:t>
            </a:r>
            <a:endParaRPr lang="ru-RU" sz="8000" b="1"/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 bwMode="auto">
          <a:xfrm>
            <a:off x="838200" y="1465407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ru-RU"/>
              <a:t>	Получил название </a:t>
            </a:r>
            <a:r>
              <a:rPr lang="en-GB"/>
              <a:t>Vgame</a:t>
            </a:r>
            <a:r>
              <a:rPr lang="ru-RU"/>
              <a:t>, написан поверх </a:t>
            </a:r>
            <a:r>
              <a:rPr lang="en-GB"/>
              <a:t>PyGame</a:t>
            </a:r>
            <a:r>
              <a:rPr lang="ru-RU"/>
              <a:t>. Разделяет игру на отдельные треды. </a:t>
            </a:r>
            <a:endParaRPr/>
          </a:p>
          <a:p>
            <a:pPr marL="0" indent="0" algn="just">
              <a:buNone/>
              <a:defRPr/>
            </a:pPr>
            <a:r>
              <a:rPr lang="en-GB"/>
              <a:t>Git</a:t>
            </a:r>
            <a:r>
              <a:rPr lang="en-GB"/>
              <a:t>:</a:t>
            </a:r>
            <a:endParaRPr lang="ru-RU"/>
          </a:p>
        </p:txBody>
      </p:sp>
      <p:graphicFrame>
        <p:nvGraphicFramePr>
          <p:cNvPr id="4" name="Таблица 3"/>
          <p:cNvGraphicFramePr>
            <a:graphicFrameLocks xmlns:a="http://schemas.openxmlformats.org/drawingml/2006/main" noGrp="1"/>
          </p:cNvGraphicFramePr>
          <p:nvPr/>
        </p:nvGraphicFramePr>
        <p:xfrm>
          <a:off x="3971637" y="3688612"/>
          <a:ext cx="4248726" cy="79248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4248726"/>
              </a:tblGrid>
              <a:tr h="37084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GB" sz="2000"/>
                        <a:t>Scene</a:t>
                      </a:r>
                      <a:endParaRPr lang="ru-RU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width, height, framerate, tickrate, title 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xmlns:a="http://schemas.openxmlformats.org/drawingml/2006/main" noGrp="1"/>
          </p:cNvGraphicFramePr>
          <p:nvPr/>
        </p:nvGraphicFramePr>
        <p:xfrm>
          <a:off x="385619" y="3530745"/>
          <a:ext cx="3186545" cy="109728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{93296810-A885-4BE3-A3E7-6D5BEEA58F35}</a:tableStyleId>
              </a:tblPr>
              <a:tblGrid>
                <a:gridCol w="3186545"/>
              </a:tblGrid>
              <a:tr h="37084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GB" sz="2000"/>
                        <a:t>load</a:t>
                      </a:r>
                      <a:endParaRPr lang="ru-RU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000"/>
                        <a:t>Происходит 1 раз при запуске</a:t>
                      </a:r>
                      <a:endParaRPr lang="ru-RU" sz="2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xmlns:a="http://schemas.openxmlformats.org/drawingml/2006/main" noGrp="1"/>
          </p:cNvGraphicFramePr>
          <p:nvPr/>
        </p:nvGraphicFramePr>
        <p:xfrm>
          <a:off x="7114886" y="4991486"/>
          <a:ext cx="3811732" cy="118872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{93296810-A885-4BE3-A3E7-6D5BEEA58F35}</a:tableStyleId>
              </a:tblPr>
              <a:tblGrid>
                <a:gridCol w="3811732"/>
              </a:tblGrid>
              <a:tr h="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GB" sz="2000"/>
                        <a:t>draw</a:t>
                      </a:r>
                      <a:endParaRPr lang="ru-RU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000"/>
                        <a:t>Происходит с частотой </a:t>
                      </a:r>
                      <a:r>
                        <a:rPr lang="en-GB" sz="2000"/>
                        <a:t>framerate</a:t>
                      </a:r>
                      <a:endParaRPr lang="ru-RU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 sz="2000"/>
                        <a:t>fps, graphics_delta </a:t>
                      </a:r>
                      <a:endParaRPr lang="ru-RU" sz="2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xmlns:a="http://schemas.openxmlformats.org/drawingml/2006/main" noGrp="1"/>
          </p:cNvGraphicFramePr>
          <p:nvPr/>
        </p:nvGraphicFramePr>
        <p:xfrm>
          <a:off x="1752456" y="4991486"/>
          <a:ext cx="3639416" cy="118872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{93296810-A885-4BE3-A3E7-6D5BEEA58F35}</a:tableStyleId>
              </a:tblPr>
              <a:tblGrid>
                <a:gridCol w="3639416"/>
              </a:tblGrid>
              <a:tr h="240761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GB" sz="2000"/>
                        <a:t>update</a:t>
                      </a:r>
                      <a:endParaRPr lang="ru-RU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00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Происходит с частотой </a:t>
                      </a:r>
                      <a:r>
                        <a:rPr lang="en-US" sz="200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tickrate</a:t>
                      </a:r>
                      <a:endParaRPr lang="ru-RU" sz="2000" i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 sz="2000"/>
                        <a:t>tps, delta</a:t>
                      </a:r>
                      <a:endParaRPr lang="ru-RU" sz="2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xmlns:a="http://schemas.openxmlformats.org/drawingml/2006/main" noGrp="1"/>
          </p:cNvGraphicFramePr>
          <p:nvPr/>
        </p:nvGraphicFramePr>
        <p:xfrm>
          <a:off x="8619836" y="3530745"/>
          <a:ext cx="3161145" cy="109728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{93296810-A885-4BE3-A3E7-6D5BEEA58F35}</a:tableStyleId>
              </a:tblPr>
              <a:tblGrid>
                <a:gridCol w="3161145"/>
              </a:tblGrid>
              <a:tr h="37084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GB" sz="2000"/>
                        <a:t>exit</a:t>
                      </a:r>
                      <a:endParaRPr lang="ru-RU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2000"/>
                        <a:t>Выполняется после заверения циклов</a:t>
                      </a:r>
                      <a:endParaRPr lang="ru-RU" sz="20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Прямая со стрелкой 10"/>
          <p:cNvCxnSpPr>
            <a:cxnSpLocks/>
            <a:stCxn id="4" idx="1"/>
            <a:endCxn id="6" idx="3"/>
          </p:cNvCxnSpPr>
          <p:nvPr/>
        </p:nvCxnSpPr>
        <p:spPr bwMode="auto">
          <a:xfrm flipH="1" flipV="1">
            <a:off x="3572164" y="4079385"/>
            <a:ext cx="399472" cy="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cxnSpLocks/>
            <a:stCxn id="4" idx="2"/>
            <a:endCxn id="8" idx="0"/>
          </p:cNvCxnSpPr>
          <p:nvPr/>
        </p:nvCxnSpPr>
        <p:spPr bwMode="auto">
          <a:xfrm flipH="1">
            <a:off x="3572164" y="4481092"/>
            <a:ext cx="2523836" cy="510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cxnSpLocks/>
            <a:stCxn id="4" idx="2"/>
            <a:endCxn id="7" idx="0"/>
          </p:cNvCxnSpPr>
          <p:nvPr/>
        </p:nvCxnSpPr>
        <p:spPr bwMode="auto">
          <a:xfrm>
            <a:off x="6096000" y="4481092"/>
            <a:ext cx="2924752" cy="510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cxnSpLocks/>
            <a:stCxn id="4" idx="3"/>
            <a:endCxn id="9" idx="1"/>
          </p:cNvCxnSpPr>
          <p:nvPr/>
        </p:nvCxnSpPr>
        <p:spPr bwMode="auto">
          <a:xfrm flipV="1">
            <a:off x="8220363" y="4079385"/>
            <a:ext cx="399472" cy="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8000" b="1"/>
              <a:t>Меню</a:t>
            </a:r>
            <a:endParaRPr lang="ru-RU" sz="8000" b="1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94620" y="1382637"/>
            <a:ext cx="4807393" cy="51022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301435" y="1482239"/>
            <a:ext cx="3000599" cy="3184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8498702" y="3289737"/>
            <a:ext cx="3010501" cy="31951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9493026" y="3740033"/>
            <a:ext cx="2395818" cy="2542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389803" y="3740033"/>
            <a:ext cx="2395818" cy="2542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8000" b="1"/>
              <a:t>Игра</a:t>
            </a:r>
            <a:endParaRPr lang="ru-RU" sz="8000" b="1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859522" y="1325563"/>
            <a:ext cx="4670759" cy="4957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7574277" y="1325563"/>
            <a:ext cx="2921110" cy="3100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0" y="39752"/>
            <a:ext cx="12192000" cy="132556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8000" b="1"/>
              <a:t>Уровни</a:t>
            </a:r>
            <a:endParaRPr lang="ru-RU" sz="8000" b="1"/>
          </a:p>
        </p:txBody>
      </p:sp>
      <p:sp>
        <p:nvSpPr>
          <p:cNvPr id="4" name="TextBox 3"/>
          <p:cNvSpPr txBox="1"/>
          <p:nvPr/>
        </p:nvSpPr>
        <p:spPr bwMode="auto">
          <a:xfrm>
            <a:off x="465709" y="2556131"/>
            <a:ext cx="2534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2800"/>
              <a:t>Новый уровень</a:t>
            </a:r>
            <a:endParaRPr lang="ru-RU" sz="2800"/>
          </a:p>
        </p:txBody>
      </p:sp>
      <p:sp>
        <p:nvSpPr>
          <p:cNvPr id="5" name="TextBox 4"/>
          <p:cNvSpPr txBox="1"/>
          <p:nvPr/>
        </p:nvSpPr>
        <p:spPr bwMode="auto">
          <a:xfrm>
            <a:off x="1491765" y="3589600"/>
            <a:ext cx="2093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2800"/>
              <a:t>Новая волна</a:t>
            </a:r>
            <a:endParaRPr lang="ru-RU" sz="2800"/>
          </a:p>
        </p:txBody>
      </p:sp>
      <p:sp>
        <p:nvSpPr>
          <p:cNvPr id="7" name="TextBox 6"/>
          <p:cNvSpPr txBox="1"/>
          <p:nvPr/>
        </p:nvSpPr>
        <p:spPr bwMode="auto">
          <a:xfrm>
            <a:off x="3896844" y="4144292"/>
            <a:ext cx="38722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ru-RU" sz="2800"/>
              <a:t>В</a:t>
            </a:r>
            <a:r>
              <a:rPr lang="ru-RU" sz="2800"/>
              <a:t>се </a:t>
            </a:r>
            <a:r>
              <a:rPr lang="ru-RU" sz="2800"/>
              <a:t>враги убиты </a:t>
            </a:r>
            <a:r>
              <a:rPr lang="ru-RU" sz="2800"/>
              <a:t>или</a:t>
            </a:r>
            <a:endParaRPr/>
          </a:p>
          <a:p>
            <a:pPr algn="ctr">
              <a:defRPr/>
            </a:pPr>
            <a:r>
              <a:rPr lang="ru-RU" sz="2800"/>
              <a:t> </a:t>
            </a:r>
            <a:r>
              <a:rPr lang="ru-RU" sz="2800"/>
              <a:t>исчезли из поля зрения</a:t>
            </a:r>
            <a:endParaRPr lang="ru-RU" sz="2800"/>
          </a:p>
        </p:txBody>
      </p:sp>
      <p:sp>
        <p:nvSpPr>
          <p:cNvPr id="8" name="TextBox 7"/>
          <p:cNvSpPr txBox="1"/>
          <p:nvPr/>
        </p:nvSpPr>
        <p:spPr bwMode="auto">
          <a:xfrm>
            <a:off x="7567267" y="5494048"/>
            <a:ext cx="23596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2800">
                <a:solidFill>
                  <a:sysClr val="windowText" lastClr="000000"/>
                </a:solidFill>
              </a:rPr>
              <a:t>Все ли волны </a:t>
            </a:r>
            <a:endParaRPr/>
          </a:p>
          <a:p>
            <a:pPr>
              <a:defRPr/>
            </a:pPr>
            <a:r>
              <a:rPr lang="ru-RU" sz="2800">
                <a:solidFill>
                  <a:sysClr val="windowText" lastClr="000000"/>
                </a:solidFill>
              </a:rPr>
              <a:t>закончились? </a:t>
            </a:r>
            <a:endParaRPr lang="ru-RU" sz="280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4137600" y="2046638"/>
            <a:ext cx="571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2000"/>
              <a:t>Нет</a:t>
            </a:r>
            <a:endParaRPr lang="ru-RU" sz="2000"/>
          </a:p>
        </p:txBody>
      </p:sp>
      <p:sp>
        <p:nvSpPr>
          <p:cNvPr id="42" name="TextBox 41"/>
          <p:cNvSpPr txBox="1"/>
          <p:nvPr/>
        </p:nvSpPr>
        <p:spPr bwMode="auto">
          <a:xfrm>
            <a:off x="8258115" y="2114257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2000"/>
              <a:t>Да</a:t>
            </a:r>
            <a:endParaRPr lang="ru-RU" sz="2000"/>
          </a:p>
        </p:txBody>
      </p:sp>
      <p:sp>
        <p:nvSpPr>
          <p:cNvPr id="46" name="TextBox 45"/>
          <p:cNvSpPr txBox="1"/>
          <p:nvPr/>
        </p:nvSpPr>
        <p:spPr bwMode="auto">
          <a:xfrm>
            <a:off x="6179128" y="2781647"/>
            <a:ext cx="23487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ru-RU" sz="2800"/>
              <a:t>Все ли уровни</a:t>
            </a:r>
            <a:endParaRPr/>
          </a:p>
          <a:p>
            <a:pPr algn="ctr">
              <a:defRPr/>
            </a:pPr>
            <a:r>
              <a:rPr lang="ru-RU" sz="2800"/>
              <a:t>закончились?</a:t>
            </a:r>
            <a:endParaRPr lang="ru-RU" sz="2800"/>
          </a:p>
        </p:txBody>
      </p:sp>
      <p:sp>
        <p:nvSpPr>
          <p:cNvPr id="107" name="TextBox 106"/>
          <p:cNvSpPr txBox="1"/>
          <p:nvPr/>
        </p:nvSpPr>
        <p:spPr bwMode="auto">
          <a:xfrm>
            <a:off x="8836733" y="1662723"/>
            <a:ext cx="1332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2800"/>
              <a:t>Победа</a:t>
            </a:r>
            <a:endParaRPr lang="ru-RU" sz="2800"/>
          </a:p>
        </p:txBody>
      </p:sp>
      <p:cxnSp>
        <p:nvCxnSpPr>
          <p:cNvPr id="125" name="Скругленная соединительная линия 124"/>
          <p:cNvCxnSpPr>
            <a:cxnSpLocks/>
            <a:stCxn id="4" idx="2"/>
            <a:endCxn id="5" idx="0"/>
          </p:cNvCxnSpPr>
          <p:nvPr/>
        </p:nvCxnSpPr>
        <p:spPr bwMode="auto">
          <a:xfrm rot="16199999" flipH="1">
            <a:off x="1880676" y="2931717"/>
            <a:ext cx="510249" cy="8055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Скругленная соединительная линия 127"/>
          <p:cNvCxnSpPr>
            <a:cxnSpLocks/>
            <a:stCxn id="5" idx="3"/>
            <a:endCxn id="7" idx="0"/>
          </p:cNvCxnSpPr>
          <p:nvPr/>
        </p:nvCxnSpPr>
        <p:spPr bwMode="auto">
          <a:xfrm>
            <a:off x="3585351" y="3851210"/>
            <a:ext cx="2247633" cy="2930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Скругленная соединительная линия 130"/>
          <p:cNvCxnSpPr>
            <a:cxnSpLocks/>
            <a:stCxn id="7" idx="3"/>
            <a:endCxn id="8" idx="0"/>
          </p:cNvCxnSpPr>
          <p:nvPr/>
        </p:nvCxnSpPr>
        <p:spPr bwMode="auto">
          <a:xfrm>
            <a:off x="7769123" y="4621346"/>
            <a:ext cx="977987" cy="8727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Скругленная соединительная линия 145"/>
          <p:cNvCxnSpPr>
            <a:cxnSpLocks/>
            <a:stCxn id="8" idx="1"/>
            <a:endCxn id="5" idx="2"/>
          </p:cNvCxnSpPr>
          <p:nvPr/>
        </p:nvCxnSpPr>
        <p:spPr bwMode="auto">
          <a:xfrm rot="10800000">
            <a:off x="2538559" y="4112820"/>
            <a:ext cx="5028708" cy="18582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 bwMode="auto">
          <a:xfrm>
            <a:off x="4223327" y="5532271"/>
            <a:ext cx="571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2000"/>
              <a:t>Нет</a:t>
            </a:r>
            <a:endParaRPr lang="ru-RU" sz="2000"/>
          </a:p>
        </p:txBody>
      </p:sp>
      <p:cxnSp>
        <p:nvCxnSpPr>
          <p:cNvPr id="168" name="Скругленная соединительная линия 167"/>
          <p:cNvCxnSpPr>
            <a:cxnSpLocks/>
            <a:stCxn id="8" idx="3"/>
            <a:endCxn id="46" idx="3"/>
          </p:cNvCxnSpPr>
          <p:nvPr/>
        </p:nvCxnSpPr>
        <p:spPr bwMode="auto">
          <a:xfrm flipH="1" flipV="1">
            <a:off x="8527848" y="3258701"/>
            <a:ext cx="1399104" cy="2712401"/>
          </a:xfrm>
          <a:prstGeom prst="curvedConnector3">
            <a:avLst>
              <a:gd name="adj1" fmla="val -1633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 bwMode="auto">
          <a:xfrm>
            <a:off x="9917558" y="3696662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2000"/>
              <a:t>Да</a:t>
            </a:r>
            <a:endParaRPr lang="ru-RU" sz="2000"/>
          </a:p>
        </p:txBody>
      </p:sp>
      <p:cxnSp>
        <p:nvCxnSpPr>
          <p:cNvPr id="173" name="Скругленная соединительная линия 172"/>
          <p:cNvCxnSpPr>
            <a:cxnSpLocks/>
            <a:stCxn id="46" idx="1"/>
            <a:endCxn id="4" idx="0"/>
          </p:cNvCxnSpPr>
          <p:nvPr/>
        </p:nvCxnSpPr>
        <p:spPr bwMode="auto">
          <a:xfrm rot="10800000">
            <a:off x="1733044" y="2556131"/>
            <a:ext cx="4446085" cy="702570"/>
          </a:xfrm>
          <a:prstGeom prst="curvedConnector4">
            <a:avLst>
              <a:gd name="adj1" fmla="val 35748"/>
              <a:gd name="adj2" fmla="val 1325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Скругленная соединительная линия 175"/>
          <p:cNvCxnSpPr>
            <a:cxnSpLocks/>
            <a:stCxn id="46" idx="0"/>
            <a:endCxn id="107" idx="2"/>
          </p:cNvCxnSpPr>
          <p:nvPr/>
        </p:nvCxnSpPr>
        <p:spPr bwMode="auto">
          <a:xfrm rot="5400000" flipH="1" flipV="1">
            <a:off x="8130330" y="1409101"/>
            <a:ext cx="595704" cy="21493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0" y="1"/>
            <a:ext cx="12192000" cy="1274618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8000" b="1"/>
              <a:t>Анимация. Звук</a:t>
            </a:r>
            <a:endParaRPr lang="ru-RU" sz="8000" b="1"/>
          </a:p>
        </p:txBody>
      </p:sp>
      <p:sp>
        <p:nvSpPr>
          <p:cNvPr id="4" name="TextBox 3"/>
          <p:cNvSpPr txBox="1"/>
          <p:nvPr/>
        </p:nvSpPr>
        <p:spPr bwMode="auto">
          <a:xfrm>
            <a:off x="4404607" y="3573517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Тут будут видео или </a:t>
            </a:r>
            <a:r>
              <a:rPr lang="en-GB"/>
              <a:t>gif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76418" y="1566249"/>
            <a:ext cx="3346656" cy="3278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12192000" cy="1325563"/>
          </a:xfrm>
        </p:spPr>
        <p:txBody>
          <a:bodyPr/>
          <a:lstStyle/>
          <a:p>
            <a:pPr algn="ctr">
              <a:defRPr/>
            </a:pPr>
            <a:r>
              <a:rPr lang="ru-RU" sz="8000" b="1"/>
              <a:t>Механики стрельбы</a:t>
            </a:r>
            <a:endParaRPr lang="ru-RU" sz="8000" b="1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734973" y="1566249"/>
            <a:ext cx="3146147" cy="3278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Объект 3"/>
          <p:cNvPicPr>
            <a:picLocks noChangeAspect="1" noGrp="1"/>
          </p:cNvPicPr>
          <p:nvPr>
            <p:ph idx="1"/>
          </p:nvPr>
        </p:nvPicPr>
        <p:blipFill>
          <a:blip r:embed="rId4"/>
          <a:stretch/>
        </p:blipFill>
        <p:spPr bwMode="auto">
          <a:xfrm>
            <a:off x="3897556" y="2965596"/>
            <a:ext cx="3931271" cy="31858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ONLYOFFICE/7.3.3.50</Application>
  <DocSecurity>0</DocSecurity>
  <PresentationFormat>Широкоэкранный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Danmaku</dc:title>
  <dc:subject/>
  <dc:creator>Пользователь Windows</dc:creator>
  <cp:keywords/>
  <dc:description/>
  <dc:identifier/>
  <dc:language/>
  <cp:lastModifiedBy/>
  <cp:revision>39</cp:revision>
  <dcterms:created xsi:type="dcterms:W3CDTF">2024-02-07T13:11:36Z</dcterms:created>
  <dcterms:modified xsi:type="dcterms:W3CDTF">2024-02-21T08:58:42Z</dcterms:modified>
  <cp:category/>
  <cp:contentStatus/>
  <cp:version/>
</cp:coreProperties>
</file>