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15"/>
  </p:notesMasterIdLst>
  <p:sldIdLst>
    <p:sldId id="256" r:id="rId2"/>
    <p:sldId id="257" r:id="rId3"/>
    <p:sldId id="269" r:id="rId4"/>
    <p:sldId id="259" r:id="rId5"/>
    <p:sldId id="261" r:id="rId6"/>
    <p:sldId id="262" r:id="rId7"/>
    <p:sldId id="268" r:id="rId8"/>
    <p:sldId id="264" r:id="rId9"/>
    <p:sldId id="270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00CC66"/>
    <a:srgbClr val="95DDD9"/>
    <a:srgbClr val="000066"/>
    <a:srgbClr val="33CCCC"/>
    <a:srgbClr val="00CC99"/>
    <a:srgbClr val="00999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AFF91-DC91-4E71-806A-79AB4B178085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491E7-02BC-4D39-A4BC-B1D00A8104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04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22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07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7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2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05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49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08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12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34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9FFCC"/>
            </a:gs>
            <a:gs pos="67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E1C2-6611-4A69-9E2B-D7A7241FA37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3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6" y="4724734"/>
            <a:ext cx="9144000" cy="1655762"/>
          </a:xfrm>
        </p:spPr>
        <p:txBody>
          <a:bodyPr/>
          <a:lstStyle/>
          <a:p>
            <a:r>
              <a:rPr lang="ru-RU" b="1" dirty="0" smtClean="0"/>
              <a:t>Проект на </a:t>
            </a:r>
            <a:r>
              <a:rPr lang="en-GB" b="1" dirty="0" smtClean="0"/>
              <a:t>Python </a:t>
            </a:r>
            <a:r>
              <a:rPr lang="ru-RU" b="1" dirty="0" smtClean="0"/>
              <a:t>с использованием </a:t>
            </a:r>
            <a:r>
              <a:rPr lang="en-GB" b="1" dirty="0" smtClean="0"/>
              <a:t>Pygame</a:t>
            </a:r>
            <a:endParaRPr lang="ru-RU" b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954819" y="5738049"/>
            <a:ext cx="4114800" cy="365125"/>
          </a:xfrm>
        </p:spPr>
        <p:txBody>
          <a:bodyPr/>
          <a:lstStyle/>
          <a:p>
            <a:r>
              <a:rPr lang="ru-RU" sz="2000" dirty="0" smtClean="0">
                <a:solidFill>
                  <a:schemeClr val="tx1"/>
                </a:solidFill>
              </a:rPr>
              <a:t>Сёмин В., Шелковкина М. 2024 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324" y="1855818"/>
            <a:ext cx="6031345" cy="259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48" y="1083702"/>
            <a:ext cx="9749475" cy="5514144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Игровые объекты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778" y="1032537"/>
            <a:ext cx="328440" cy="3228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18" y="1325563"/>
            <a:ext cx="466462" cy="4431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891" y="2666789"/>
            <a:ext cx="635748" cy="10141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765" y="4451057"/>
            <a:ext cx="878196" cy="102012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998" y="5251735"/>
            <a:ext cx="924054" cy="82879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0736" y="6258060"/>
            <a:ext cx="339786" cy="33978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869" y="6262465"/>
            <a:ext cx="339786" cy="3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147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База данных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32" name="Таблица 10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16131"/>
              </p:ext>
            </p:extLst>
          </p:nvPr>
        </p:nvGraphicFramePr>
        <p:xfrm>
          <a:off x="805649" y="1959227"/>
          <a:ext cx="298244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448">
                  <a:extLst>
                    <a:ext uri="{9D8B030D-6E8A-4147-A177-3AD203B41FA5}">
                      <a16:colId xmlns:a16="http://schemas.microsoft.com/office/drawing/2014/main" val="1857196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SavedObjects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1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Координаты</a:t>
                      </a:r>
                      <a:r>
                        <a:rPr lang="ru-RU" sz="2400" baseline="0" dirty="0" smtClean="0"/>
                        <a:t> и состояния </a:t>
                      </a:r>
                      <a:r>
                        <a:rPr lang="ru-RU" sz="2400" dirty="0" smtClean="0"/>
                        <a:t>объектов</a:t>
                      </a:r>
                      <a:r>
                        <a:rPr lang="ru-RU" sz="2400" baseline="0" dirty="0" smtClean="0"/>
                        <a:t> в момент сохранения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72526"/>
                  </a:ext>
                </a:extLst>
              </a:tr>
            </a:tbl>
          </a:graphicData>
        </a:graphic>
      </p:graphicFrame>
      <p:graphicFrame>
        <p:nvGraphicFramePr>
          <p:cNvPr id="1033" name="Таблица 10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10045"/>
              </p:ext>
            </p:extLst>
          </p:nvPr>
        </p:nvGraphicFramePr>
        <p:xfrm>
          <a:off x="9021546" y="2324987"/>
          <a:ext cx="225968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686">
                  <a:extLst>
                    <a:ext uri="{9D8B030D-6E8A-4147-A177-3AD203B41FA5}">
                      <a16:colId xmlns:a16="http://schemas.microsoft.com/office/drawing/2014/main" val="1326540487"/>
                    </a:ext>
                  </a:extLst>
                </a:gridCol>
              </a:tblGrid>
              <a:tr h="45100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SavedGame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5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aseline="0" dirty="0" smtClean="0"/>
                        <a:t>Статистика игр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451929"/>
                  </a:ext>
                </a:extLst>
              </a:tr>
            </a:tbl>
          </a:graphicData>
        </a:graphic>
      </p:graphicFrame>
      <p:graphicFrame>
        <p:nvGraphicFramePr>
          <p:cNvPr id="1034" name="Таблица 10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25551"/>
              </p:ext>
            </p:extLst>
          </p:nvPr>
        </p:nvGraphicFramePr>
        <p:xfrm>
          <a:off x="4749800" y="1486902"/>
          <a:ext cx="289560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331380483"/>
                    </a:ext>
                  </a:extLst>
                </a:gridCol>
              </a:tblGrid>
              <a:tr h="14532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Settings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2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Заданные настройки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07410"/>
                  </a:ext>
                </a:extLst>
              </a:tr>
            </a:tbl>
          </a:graphicData>
        </a:graphic>
      </p:graphicFrame>
      <p:graphicFrame>
        <p:nvGraphicFramePr>
          <p:cNvPr id="1035" name="Таблица 10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06120"/>
              </p:ext>
            </p:extLst>
          </p:nvPr>
        </p:nvGraphicFramePr>
        <p:xfrm>
          <a:off x="690323" y="4187338"/>
          <a:ext cx="3213100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13100">
                  <a:extLst>
                    <a:ext uri="{9D8B030D-6E8A-4147-A177-3AD203B41FA5}">
                      <a16:colId xmlns:a16="http://schemas.microsoft.com/office/drawing/2014/main" val="1316750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EnemyTypes</a:t>
                      </a:r>
                      <a:endParaRPr lang="ru-RU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86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Данные, необходимые для</a:t>
                      </a:r>
                      <a:r>
                        <a:rPr lang="ru-RU" sz="2400" baseline="0" dirty="0" smtClean="0"/>
                        <a:t> создания врага конкретного типа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48856"/>
                  </a:ext>
                </a:extLst>
              </a:tr>
            </a:tbl>
          </a:graphicData>
        </a:graphic>
      </p:graphicFrame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88740"/>
              </p:ext>
            </p:extLst>
          </p:nvPr>
        </p:nvGraphicFramePr>
        <p:xfrm>
          <a:off x="4549775" y="4733438"/>
          <a:ext cx="3295650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5650">
                  <a:extLst>
                    <a:ext uri="{9D8B030D-6E8A-4147-A177-3AD203B41FA5}">
                      <a16:colId xmlns:a16="http://schemas.microsoft.com/office/drawing/2014/main" val="1316750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PlayerTypes</a:t>
                      </a:r>
                      <a:endParaRPr lang="ru-RU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86048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Данные, необходимые для</a:t>
                      </a:r>
                      <a:r>
                        <a:rPr lang="ru-RU" sz="2400" baseline="0" dirty="0" smtClean="0"/>
                        <a:t> создания игрока конкретного типа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48856"/>
                  </a:ext>
                </a:extLst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152"/>
              </p:ext>
            </p:extLst>
          </p:nvPr>
        </p:nvGraphicFramePr>
        <p:xfrm>
          <a:off x="8491777" y="4187338"/>
          <a:ext cx="3319224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9224">
                  <a:extLst>
                    <a:ext uri="{9D8B030D-6E8A-4147-A177-3AD203B41FA5}">
                      <a16:colId xmlns:a16="http://schemas.microsoft.com/office/drawing/2014/main" val="1316750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BulletTypes</a:t>
                      </a:r>
                      <a:endParaRPr lang="ru-RU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86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Данные, необходимые для</a:t>
                      </a:r>
                      <a:r>
                        <a:rPr lang="ru-RU" sz="2400" baseline="0" dirty="0" smtClean="0"/>
                        <a:t> создания пуль конкретного типа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48856"/>
                  </a:ext>
                </a:extLst>
              </a:tr>
            </a:tbl>
          </a:graphicData>
        </a:graphic>
      </p:graphicFrame>
      <p:pic>
        <p:nvPicPr>
          <p:cNvPr id="1038" name="Picture 12" descr="peewee — peewee 3.17.1 documen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2947402"/>
            <a:ext cx="3306496" cy="123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0828" y="2916460"/>
            <a:ext cx="709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тут будет видео игры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921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30621" y="1644479"/>
            <a:ext cx="10930758" cy="1454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качестве дальнейших доработок можно рассмотреть возможность выбора типа игрока,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также добавление новых типов врагов, пуль и усилений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94592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Дальнейшее развитие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9" y="3188854"/>
            <a:ext cx="3355109" cy="335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503237" y="1351283"/>
            <a:ext cx="11185525" cy="23320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 smtClean="0"/>
              <a:t>	Цель проекта: создать игру в жанре аркадных игр, «классический вертикальный Данмаку-шутер», также известный как </a:t>
            </a:r>
            <a:r>
              <a:rPr lang="en-GB" dirty="0" smtClean="0"/>
              <a:t>Bullet hell.</a:t>
            </a:r>
            <a:r>
              <a:rPr lang="ru-RU" dirty="0" smtClean="0"/>
              <a:t> В качестве примера похожих игр можно  привести серию игр «</a:t>
            </a:r>
            <a:r>
              <a:rPr lang="en-GB" dirty="0" smtClean="0"/>
              <a:t>Touhou Project</a:t>
            </a:r>
            <a:r>
              <a:rPr lang="ru-RU" dirty="0" smtClean="0"/>
              <a:t>»</a:t>
            </a:r>
            <a:r>
              <a:rPr lang="en-GB" dirty="0" smtClean="0"/>
              <a:t>, </a:t>
            </a:r>
            <a:r>
              <a:rPr lang="ru-RU" dirty="0" smtClean="0"/>
              <a:t>«</a:t>
            </a:r>
            <a:r>
              <a:rPr lang="en-GB" dirty="0" smtClean="0"/>
              <a:t>Batsugun</a:t>
            </a:r>
            <a:r>
              <a:rPr lang="ru-RU" dirty="0" smtClean="0"/>
              <a:t>»</a:t>
            </a:r>
            <a:r>
              <a:rPr lang="en-GB" dirty="0" smtClean="0"/>
              <a:t>.</a:t>
            </a:r>
            <a:r>
              <a:rPr lang="ru-RU" dirty="0" smtClean="0"/>
              <a:t> Также среди игр с похожими механиками можно назвать «</a:t>
            </a:r>
            <a:r>
              <a:rPr lang="en-GB" dirty="0" smtClean="0"/>
              <a:t>Undertale</a:t>
            </a:r>
            <a:r>
              <a:rPr lang="ru-RU" dirty="0" smtClean="0"/>
              <a:t>», «</a:t>
            </a:r>
            <a:r>
              <a:rPr lang="en-GB" dirty="0" smtClean="0"/>
              <a:t>Enter the Gungeon</a:t>
            </a:r>
            <a:r>
              <a:rPr lang="ru-RU" dirty="0" smtClean="0"/>
              <a:t>».</a:t>
            </a:r>
            <a:endParaRPr lang="en-GB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2000" cy="130651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Введение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Batsug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871" y="3728091"/>
            <a:ext cx="2097438" cy="279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Touhou Project (AKA Bullet Hell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5" y="3728091"/>
            <a:ext cx="3733032" cy="279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к генерируются подземелья в Enter The Gungeon / Хаб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080" y="3728091"/>
            <a:ext cx="4948822" cy="2782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Bubble Hell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95" y="4939613"/>
            <a:ext cx="1747107" cy="156699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34" y="4433888"/>
            <a:ext cx="689001" cy="12660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307" y="3024840"/>
            <a:ext cx="689001" cy="12660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891" y="3930190"/>
            <a:ext cx="689001" cy="12660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92" y="2332658"/>
            <a:ext cx="787412" cy="11608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45" y="1752219"/>
            <a:ext cx="787412" cy="116087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9687" y="3489269"/>
            <a:ext cx="464127" cy="44092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66560" y="2841827"/>
            <a:ext cx="464127" cy="44092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66560" y="5258981"/>
            <a:ext cx="464127" cy="4409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25405" y="2583919"/>
            <a:ext cx="464127" cy="44092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403662" y="2045797"/>
            <a:ext cx="464127" cy="44092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00637" y="3798844"/>
            <a:ext cx="464127" cy="44092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819840" y="5282189"/>
            <a:ext cx="464127" cy="44092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703256" y="2203152"/>
            <a:ext cx="464127" cy="44092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71" y="4697513"/>
            <a:ext cx="389071" cy="38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Движок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838200" y="1465407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 smtClean="0"/>
              <a:t>	Получил название </a:t>
            </a:r>
            <a:r>
              <a:rPr lang="en-GB" dirty="0" smtClean="0"/>
              <a:t>Vgame</a:t>
            </a:r>
            <a:r>
              <a:rPr lang="ru-RU" dirty="0" smtClean="0"/>
              <a:t>, написан поверх </a:t>
            </a:r>
            <a:r>
              <a:rPr lang="en-GB" dirty="0" smtClean="0"/>
              <a:t>PyGame</a:t>
            </a:r>
            <a:r>
              <a:rPr lang="ru-RU" dirty="0" smtClean="0"/>
              <a:t>. Разделяет игру на отдельные треды. </a:t>
            </a:r>
          </a:p>
          <a:p>
            <a:pPr marL="0" indent="0" algn="just">
              <a:buNone/>
            </a:pPr>
            <a:r>
              <a:rPr lang="en-GB" dirty="0" smtClean="0"/>
              <a:t>Git</a:t>
            </a:r>
            <a:r>
              <a:rPr lang="en-GB" dirty="0" smtClean="0"/>
              <a:t>: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66789"/>
              </p:ext>
            </p:extLst>
          </p:nvPr>
        </p:nvGraphicFramePr>
        <p:xfrm>
          <a:off x="3971637" y="3688612"/>
          <a:ext cx="424872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26">
                  <a:extLst>
                    <a:ext uri="{9D8B030D-6E8A-4147-A177-3AD203B41FA5}">
                      <a16:colId xmlns:a16="http://schemas.microsoft.com/office/drawing/2014/main" val="1471074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Scene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60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width, height, framerate, tickrate, title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7990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41600"/>
              </p:ext>
            </p:extLst>
          </p:nvPr>
        </p:nvGraphicFramePr>
        <p:xfrm>
          <a:off x="385619" y="3530745"/>
          <a:ext cx="3186545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6545">
                  <a:extLst>
                    <a:ext uri="{9D8B030D-6E8A-4147-A177-3AD203B41FA5}">
                      <a16:colId xmlns:a16="http://schemas.microsoft.com/office/drawing/2014/main" val="39887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load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97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Происходит 1 раз при запуске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77988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45325"/>
              </p:ext>
            </p:extLst>
          </p:nvPr>
        </p:nvGraphicFramePr>
        <p:xfrm>
          <a:off x="7114886" y="4991487"/>
          <a:ext cx="3811732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1732">
                  <a:extLst>
                    <a:ext uri="{9D8B030D-6E8A-4147-A177-3AD203B41FA5}">
                      <a16:colId xmlns:a16="http://schemas.microsoft.com/office/drawing/2014/main" val="515591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draw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7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Происходит с частотой </a:t>
                      </a:r>
                      <a:r>
                        <a:rPr lang="en-GB" sz="2000" dirty="0" smtClean="0"/>
                        <a:t>framerate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fps, graphics_delta 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6393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65237"/>
              </p:ext>
            </p:extLst>
          </p:nvPr>
        </p:nvGraphicFramePr>
        <p:xfrm>
          <a:off x="1752456" y="4991487"/>
          <a:ext cx="3639416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39416">
                  <a:extLst>
                    <a:ext uri="{9D8B030D-6E8A-4147-A177-3AD203B41FA5}">
                      <a16:colId xmlns:a16="http://schemas.microsoft.com/office/drawing/2014/main" val="2503458428"/>
                    </a:ext>
                  </a:extLst>
                </a:gridCol>
              </a:tblGrid>
              <a:tr h="24076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update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1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Происходит с частотой </a:t>
                      </a:r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tickrate</a:t>
                      </a:r>
                      <a:endParaRPr lang="ru-RU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43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tps, delta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13309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49525"/>
              </p:ext>
            </p:extLst>
          </p:nvPr>
        </p:nvGraphicFramePr>
        <p:xfrm>
          <a:off x="8619836" y="3530745"/>
          <a:ext cx="3161145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1145">
                  <a:extLst>
                    <a:ext uri="{9D8B030D-6E8A-4147-A177-3AD203B41FA5}">
                      <a16:colId xmlns:a16="http://schemas.microsoft.com/office/drawing/2014/main" val="3622763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exit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49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Выполняется после заверения циклов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67078"/>
                  </a:ext>
                </a:extLst>
              </a:tr>
            </a:tbl>
          </a:graphicData>
        </a:graphic>
      </p:graphicFrame>
      <p:cxnSp>
        <p:nvCxnSpPr>
          <p:cNvPr id="11" name="Прямая со стрелкой 10"/>
          <p:cNvCxnSpPr>
            <a:stCxn id="4" idx="1"/>
            <a:endCxn id="6" idx="3"/>
          </p:cNvCxnSpPr>
          <p:nvPr/>
        </p:nvCxnSpPr>
        <p:spPr>
          <a:xfrm flipH="1" flipV="1">
            <a:off x="3572164" y="4079385"/>
            <a:ext cx="399473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2"/>
            <a:endCxn id="8" idx="0"/>
          </p:cNvCxnSpPr>
          <p:nvPr/>
        </p:nvCxnSpPr>
        <p:spPr>
          <a:xfrm flipH="1">
            <a:off x="3572164" y="4481092"/>
            <a:ext cx="2523836" cy="51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2"/>
            <a:endCxn id="7" idx="0"/>
          </p:cNvCxnSpPr>
          <p:nvPr/>
        </p:nvCxnSpPr>
        <p:spPr>
          <a:xfrm>
            <a:off x="6096000" y="4481092"/>
            <a:ext cx="2924752" cy="51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4" idx="3"/>
            <a:endCxn id="9" idx="1"/>
          </p:cNvCxnSpPr>
          <p:nvPr/>
        </p:nvCxnSpPr>
        <p:spPr>
          <a:xfrm flipV="1">
            <a:off x="8220363" y="4079385"/>
            <a:ext cx="399473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Меню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20" y="1382637"/>
            <a:ext cx="4807393" cy="5102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35" y="1482239"/>
            <a:ext cx="3000599" cy="3184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702" y="3289737"/>
            <a:ext cx="3010501" cy="3195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2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026" y="3740033"/>
            <a:ext cx="2395818" cy="2542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03" y="3740033"/>
            <a:ext cx="2395818" cy="2542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Игра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22" y="1325563"/>
            <a:ext cx="4670759" cy="4957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277" y="1325563"/>
            <a:ext cx="2921110" cy="3100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7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9752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Уровни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5709" y="2556131"/>
            <a:ext cx="2534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Новый уровень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91765" y="3589600"/>
            <a:ext cx="2093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Новая волна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96844" y="4144292"/>
            <a:ext cx="3872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В</a:t>
            </a:r>
            <a:r>
              <a:rPr lang="ru-RU" sz="2800" dirty="0" smtClean="0"/>
              <a:t>се </a:t>
            </a:r>
            <a:r>
              <a:rPr lang="ru-RU" sz="2800" dirty="0"/>
              <a:t>враги убиты </a:t>
            </a:r>
            <a:r>
              <a:rPr lang="ru-RU" sz="2800" dirty="0" smtClean="0"/>
              <a:t>или</a:t>
            </a:r>
          </a:p>
          <a:p>
            <a:pPr algn="ctr"/>
            <a:r>
              <a:rPr lang="ru-RU" sz="2800" dirty="0" smtClean="0"/>
              <a:t> </a:t>
            </a:r>
            <a:r>
              <a:rPr lang="ru-RU" sz="2800" dirty="0"/>
              <a:t>исчезли из поля зрения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567267" y="5494048"/>
            <a:ext cx="23596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ysClr val="windowText" lastClr="000000"/>
                </a:solidFill>
              </a:rPr>
              <a:t>Все ли волны </a:t>
            </a:r>
          </a:p>
          <a:p>
            <a:r>
              <a:rPr lang="ru-RU" sz="2800" dirty="0" smtClean="0">
                <a:solidFill>
                  <a:sysClr val="windowText" lastClr="000000"/>
                </a:solidFill>
              </a:rPr>
              <a:t>закончились? </a:t>
            </a:r>
            <a:endParaRPr lang="ru-RU" sz="28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7600" y="2046638"/>
            <a:ext cx="571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Нет</a:t>
            </a:r>
            <a:endParaRPr lang="ru-RU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8258115" y="2114257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Да</a:t>
            </a:r>
            <a:endParaRPr lang="ru-RU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6179128" y="2781647"/>
            <a:ext cx="2348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Все ли уровни</a:t>
            </a:r>
          </a:p>
          <a:p>
            <a:pPr algn="ctr"/>
            <a:r>
              <a:rPr lang="ru-RU" sz="2800" dirty="0" smtClean="0"/>
              <a:t>закончились?</a:t>
            </a:r>
            <a:endParaRPr lang="ru-RU" sz="2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836733" y="1662723"/>
            <a:ext cx="1332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Победа</a:t>
            </a:r>
            <a:endParaRPr lang="ru-RU" sz="2800" dirty="0"/>
          </a:p>
        </p:txBody>
      </p:sp>
      <p:cxnSp>
        <p:nvCxnSpPr>
          <p:cNvPr id="125" name="Скругленная соединительная линия 124"/>
          <p:cNvCxnSpPr>
            <a:stCxn id="4" idx="2"/>
            <a:endCxn id="5" idx="0"/>
          </p:cNvCxnSpPr>
          <p:nvPr/>
        </p:nvCxnSpPr>
        <p:spPr>
          <a:xfrm rot="16200000" flipH="1">
            <a:off x="1880676" y="2931717"/>
            <a:ext cx="510249" cy="805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Скругленная соединительная линия 127"/>
          <p:cNvCxnSpPr>
            <a:stCxn id="5" idx="3"/>
            <a:endCxn id="7" idx="0"/>
          </p:cNvCxnSpPr>
          <p:nvPr/>
        </p:nvCxnSpPr>
        <p:spPr>
          <a:xfrm>
            <a:off x="3585351" y="3851210"/>
            <a:ext cx="2247633" cy="2930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Скругленная соединительная линия 130"/>
          <p:cNvCxnSpPr>
            <a:stCxn id="7" idx="3"/>
            <a:endCxn id="8" idx="0"/>
          </p:cNvCxnSpPr>
          <p:nvPr/>
        </p:nvCxnSpPr>
        <p:spPr>
          <a:xfrm>
            <a:off x="7769123" y="4621346"/>
            <a:ext cx="977987" cy="872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Скругленная соединительная линия 145"/>
          <p:cNvCxnSpPr>
            <a:stCxn id="8" idx="1"/>
            <a:endCxn id="5" idx="2"/>
          </p:cNvCxnSpPr>
          <p:nvPr/>
        </p:nvCxnSpPr>
        <p:spPr>
          <a:xfrm rot="10800000">
            <a:off x="2538559" y="4112820"/>
            <a:ext cx="5028709" cy="18582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223327" y="5532271"/>
            <a:ext cx="571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Нет</a:t>
            </a:r>
            <a:endParaRPr lang="ru-RU" sz="2000" dirty="0"/>
          </a:p>
        </p:txBody>
      </p:sp>
      <p:cxnSp>
        <p:nvCxnSpPr>
          <p:cNvPr id="168" name="Скругленная соединительная линия 167"/>
          <p:cNvCxnSpPr>
            <a:stCxn id="8" idx="3"/>
            <a:endCxn id="46" idx="3"/>
          </p:cNvCxnSpPr>
          <p:nvPr/>
        </p:nvCxnSpPr>
        <p:spPr>
          <a:xfrm flipH="1" flipV="1">
            <a:off x="8527848" y="3258701"/>
            <a:ext cx="1399104" cy="2712401"/>
          </a:xfrm>
          <a:prstGeom prst="curvedConnector3">
            <a:avLst>
              <a:gd name="adj1" fmla="val -163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9917558" y="3696662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Да</a:t>
            </a:r>
            <a:endParaRPr lang="ru-RU" sz="2000" dirty="0"/>
          </a:p>
        </p:txBody>
      </p:sp>
      <p:cxnSp>
        <p:nvCxnSpPr>
          <p:cNvPr id="173" name="Скругленная соединительная линия 172"/>
          <p:cNvCxnSpPr>
            <a:stCxn id="46" idx="1"/>
            <a:endCxn id="4" idx="0"/>
          </p:cNvCxnSpPr>
          <p:nvPr/>
        </p:nvCxnSpPr>
        <p:spPr>
          <a:xfrm rot="10800000">
            <a:off x="1733044" y="2556131"/>
            <a:ext cx="4446085" cy="702570"/>
          </a:xfrm>
          <a:prstGeom prst="curvedConnector4">
            <a:avLst>
              <a:gd name="adj1" fmla="val 35748"/>
              <a:gd name="adj2" fmla="val 1325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Скругленная соединительная линия 175"/>
          <p:cNvCxnSpPr>
            <a:stCxn id="46" idx="0"/>
            <a:endCxn id="107" idx="2"/>
          </p:cNvCxnSpPr>
          <p:nvPr/>
        </p:nvCxnSpPr>
        <p:spPr>
          <a:xfrm rot="5400000" flipH="1" flipV="1">
            <a:off x="8130330" y="1409101"/>
            <a:ext cx="595704" cy="21493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74618"/>
          </a:xfrm>
        </p:spPr>
        <p:txBody>
          <a:bodyPr>
            <a:no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Анимация. Звук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4607" y="3573517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Тут будут видео или </a:t>
            </a:r>
            <a:r>
              <a:rPr lang="en-GB" dirty="0" smtClean="0"/>
              <a:t>gif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9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8" y="1566249"/>
            <a:ext cx="3346657" cy="3278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Механики стрельбы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973" y="1566249"/>
            <a:ext cx="3146147" cy="3278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556" y="2965596"/>
            <a:ext cx="3931271" cy="3185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49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146</Words>
  <Application>Microsoft Office PowerPoint</Application>
  <PresentationFormat>Широкоэкранный</PresentationFormat>
  <Paragraphs>56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Введение</vt:lpstr>
      <vt:lpstr>Bubble Hell</vt:lpstr>
      <vt:lpstr>Движок</vt:lpstr>
      <vt:lpstr>Меню</vt:lpstr>
      <vt:lpstr>Игра</vt:lpstr>
      <vt:lpstr>Уровни</vt:lpstr>
      <vt:lpstr>Анимация. Звук</vt:lpstr>
      <vt:lpstr>Механики стрельбы</vt:lpstr>
      <vt:lpstr>Игровые объекты</vt:lpstr>
      <vt:lpstr>База данных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Danmaku</dc:title>
  <dc:creator>Пользователь Windows</dc:creator>
  <cp:lastModifiedBy>Пользователь Windows</cp:lastModifiedBy>
  <cp:revision>38</cp:revision>
  <dcterms:created xsi:type="dcterms:W3CDTF">2024-02-07T13:11:36Z</dcterms:created>
  <dcterms:modified xsi:type="dcterms:W3CDTF">2024-02-20T23:25:55Z</dcterms:modified>
</cp:coreProperties>
</file>