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06" r:id="rId4"/>
    <p:sldId id="280" r:id="rId5"/>
    <p:sldId id="276" r:id="rId6"/>
    <p:sldId id="286" r:id="rId7"/>
    <p:sldId id="283" r:id="rId8"/>
    <p:sldId id="266" r:id="rId9"/>
    <p:sldId id="271" r:id="rId10"/>
    <p:sldId id="267" r:id="rId11"/>
    <p:sldId id="268" r:id="rId12"/>
    <p:sldId id="269" r:id="rId13"/>
    <p:sldId id="274" r:id="rId14"/>
    <p:sldId id="273" r:id="rId15"/>
    <p:sldId id="272" r:id="rId16"/>
    <p:sldId id="275" r:id="rId17"/>
    <p:sldId id="277" r:id="rId18"/>
    <p:sldId id="287" r:id="rId19"/>
    <p:sldId id="289" r:id="rId20"/>
    <p:sldId id="294" r:id="rId21"/>
    <p:sldId id="298" r:id="rId22"/>
    <p:sldId id="291" r:id="rId23"/>
    <p:sldId id="292" r:id="rId24"/>
    <p:sldId id="293" r:id="rId25"/>
    <p:sldId id="290" r:id="rId26"/>
    <p:sldId id="304" r:id="rId27"/>
    <p:sldId id="305" r:id="rId28"/>
    <p:sldId id="303" r:id="rId29"/>
    <p:sldId id="302" r:id="rId30"/>
    <p:sldId id="284" r:id="rId31"/>
    <p:sldId id="285"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78" d="100"/>
          <a:sy n="78" d="100"/>
        </p:scale>
        <p:origin x="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40B4-07A9-4882-C581-B512A2B532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58ADC4-DA36-B374-E67F-3B5C4EC45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F860D8-F6F8-4CED-51FF-710471CEFC70}"/>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5" name="Footer Placeholder 4">
            <a:extLst>
              <a:ext uri="{FF2B5EF4-FFF2-40B4-BE49-F238E27FC236}">
                <a16:creationId xmlns:a16="http://schemas.microsoft.com/office/drawing/2014/main" id="{31570AA3-A230-DCFB-EA04-D514A1819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9A5F3-C330-62CE-2A1B-EAD8DF20C8B9}"/>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206299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74F4-74E1-51F1-4005-3FB372C89A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5A8AF9-30EB-7DA9-FE7C-44A385A16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4755D-958E-EB9D-D34A-DF89DFC532E3}"/>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5" name="Footer Placeholder 4">
            <a:extLst>
              <a:ext uri="{FF2B5EF4-FFF2-40B4-BE49-F238E27FC236}">
                <a16:creationId xmlns:a16="http://schemas.microsoft.com/office/drawing/2014/main" id="{03C282F0-F5A6-D954-C735-FB7867D53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CDC83-9645-7AE1-DDA4-3CB653B08AD7}"/>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83274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501F2-E0B1-A3D1-85E7-D447E56396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5B2639-DEF1-EBCC-E0ED-CAD086B71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C5F62F-472F-7054-4413-F832390D20BF}"/>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5" name="Footer Placeholder 4">
            <a:extLst>
              <a:ext uri="{FF2B5EF4-FFF2-40B4-BE49-F238E27FC236}">
                <a16:creationId xmlns:a16="http://schemas.microsoft.com/office/drawing/2014/main" id="{FBA2B325-88BE-B385-06E2-97C6B36AE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5FE51-2770-9192-4CB0-FF5EAC0A2D5A}"/>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40717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020-B9AC-A25B-5317-BD30FDC925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0B9781-DF70-619F-0540-2F3DC79EB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C2744-472C-1CEA-99F9-29649F24CBF4}"/>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5" name="Footer Placeholder 4">
            <a:extLst>
              <a:ext uri="{FF2B5EF4-FFF2-40B4-BE49-F238E27FC236}">
                <a16:creationId xmlns:a16="http://schemas.microsoft.com/office/drawing/2014/main" id="{163FD011-BAA6-9026-1FC0-95E5773D6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460CB-E4ED-3434-8EDC-9347CC13ED5E}"/>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36379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B5B4-8EA9-2331-9440-1499D1CEFB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FA85E6-9D1D-0E69-09F0-D7FA0682B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2E8267-587E-3854-B895-DF5F1B2BB198}"/>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5" name="Footer Placeholder 4">
            <a:extLst>
              <a:ext uri="{FF2B5EF4-FFF2-40B4-BE49-F238E27FC236}">
                <a16:creationId xmlns:a16="http://schemas.microsoft.com/office/drawing/2014/main" id="{BD85B84B-B74C-DACE-0E8E-5BC1B68D6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B5A42-BEB3-EE7A-2A48-06DB81480042}"/>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218635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AD39-0785-F4A4-EB80-2B4A16AA82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6F557-988B-8930-1CDF-8E091C77E3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AB71CA-0168-1A96-F60A-B987A843B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773AA-B3FE-9E3A-D5E1-A113AD9E6A7F}"/>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6" name="Footer Placeholder 5">
            <a:extLst>
              <a:ext uri="{FF2B5EF4-FFF2-40B4-BE49-F238E27FC236}">
                <a16:creationId xmlns:a16="http://schemas.microsoft.com/office/drawing/2014/main" id="{642C04C1-E114-0FAF-F7AE-6CBC3B9FF8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010829-2B68-D073-7CF8-2B60C543BF05}"/>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3063576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AEC0-070E-7D89-0FC8-3DEEA486E8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2EE9DD-FC1E-B858-62E1-C9AD033D54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285779-F9C7-0DC5-D525-F4224A284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D489BA-1B70-9D93-CACF-D7DF4C43E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C115E-CD13-DA42-5C47-9B9EB4CB28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E5D40F-2996-070C-C721-DEB66DD9F938}"/>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8" name="Footer Placeholder 7">
            <a:extLst>
              <a:ext uri="{FF2B5EF4-FFF2-40B4-BE49-F238E27FC236}">
                <a16:creationId xmlns:a16="http://schemas.microsoft.com/office/drawing/2014/main" id="{60DAB596-BA31-B006-68F6-8D92DA6175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F210A8-4CC0-1A84-1497-C646811DA350}"/>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18442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E82F-E02D-CEB9-EA10-2516981EB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EE428-DF04-D3A1-6F35-EBAABBD2B29D}"/>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4" name="Footer Placeholder 3">
            <a:extLst>
              <a:ext uri="{FF2B5EF4-FFF2-40B4-BE49-F238E27FC236}">
                <a16:creationId xmlns:a16="http://schemas.microsoft.com/office/drawing/2014/main" id="{A0B5613D-38D0-79A6-259C-FAB00B766C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1ADDF1-EE5A-D7A6-C86C-6EC93D308D82}"/>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45059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018CA-4213-6501-9DC3-164AE0E59F02}"/>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3" name="Footer Placeholder 2">
            <a:extLst>
              <a:ext uri="{FF2B5EF4-FFF2-40B4-BE49-F238E27FC236}">
                <a16:creationId xmlns:a16="http://schemas.microsoft.com/office/drawing/2014/main" id="{54B5B7B8-19DF-BAD6-BDD2-5A36B038CB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847592-A9FC-473A-FCB7-5D78EBB42364}"/>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53854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DA40-CA47-406B-C8AD-AFBF7DB07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A70A-505E-5003-CA35-66B25D4D4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86B43C-5B6F-3C38-3634-D8963555C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6EEEF-DA86-7832-6327-3335F973704C}"/>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6" name="Footer Placeholder 5">
            <a:extLst>
              <a:ext uri="{FF2B5EF4-FFF2-40B4-BE49-F238E27FC236}">
                <a16:creationId xmlns:a16="http://schemas.microsoft.com/office/drawing/2014/main" id="{44804A72-2CE2-91C8-7074-FA23AE47A8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1C304-66F6-14BE-0A62-9E1CEA4AF80F}"/>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371553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86FB-7B7F-C367-6703-224608C1C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117051-A5F0-2DCD-6F1C-1ABA19E84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684886-5091-EC34-033B-DE1039E90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E74C6-B0B4-606B-A24C-5A14D05999C1}"/>
              </a:ext>
            </a:extLst>
          </p:cNvPr>
          <p:cNvSpPr>
            <a:spLocks noGrp="1"/>
          </p:cNvSpPr>
          <p:nvPr>
            <p:ph type="dt" sz="half" idx="10"/>
          </p:nvPr>
        </p:nvSpPr>
        <p:spPr/>
        <p:txBody>
          <a:bodyPr/>
          <a:lstStyle/>
          <a:p>
            <a:fld id="{6987CF46-D530-47AC-B205-BD87CE8E437B}" type="datetimeFigureOut">
              <a:rPr lang="en-IN" smtClean="0"/>
              <a:t>12-01-2024</a:t>
            </a:fld>
            <a:endParaRPr lang="en-IN"/>
          </a:p>
        </p:txBody>
      </p:sp>
      <p:sp>
        <p:nvSpPr>
          <p:cNvPr id="6" name="Footer Placeholder 5">
            <a:extLst>
              <a:ext uri="{FF2B5EF4-FFF2-40B4-BE49-F238E27FC236}">
                <a16:creationId xmlns:a16="http://schemas.microsoft.com/office/drawing/2014/main" id="{A67F2645-A458-29EC-2E38-88938539B1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8DEB8B-C207-66B6-641E-E126831525FB}"/>
              </a:ext>
            </a:extLst>
          </p:cNvPr>
          <p:cNvSpPr>
            <a:spLocks noGrp="1"/>
          </p:cNvSpPr>
          <p:nvPr>
            <p:ph type="sldNum" sz="quarter" idx="12"/>
          </p:nvPr>
        </p:nvSpPr>
        <p:spPr/>
        <p:txBody>
          <a:bodyPr/>
          <a:lstStyle/>
          <a:p>
            <a:fld id="{8A50588F-60CF-49A4-8BFF-E8E44F9F8489}" type="slidenum">
              <a:rPr lang="en-IN" smtClean="0"/>
              <a:t>‹#›</a:t>
            </a:fld>
            <a:endParaRPr lang="en-IN"/>
          </a:p>
        </p:txBody>
      </p:sp>
    </p:spTree>
    <p:extLst>
      <p:ext uri="{BB962C8B-B14F-4D97-AF65-F5344CB8AC3E}">
        <p14:creationId xmlns:p14="http://schemas.microsoft.com/office/powerpoint/2010/main" val="16671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59B5-C425-D112-721F-3EE8FF3B0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0BE1CE-AD05-6592-67B9-95B9869E2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8E6D7-91B6-88A1-89A4-43F07E4CE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7CF46-D530-47AC-B205-BD87CE8E437B}" type="datetimeFigureOut">
              <a:rPr lang="en-IN" smtClean="0"/>
              <a:t>12-01-2024</a:t>
            </a:fld>
            <a:endParaRPr lang="en-IN"/>
          </a:p>
        </p:txBody>
      </p:sp>
      <p:sp>
        <p:nvSpPr>
          <p:cNvPr id="5" name="Footer Placeholder 4">
            <a:extLst>
              <a:ext uri="{FF2B5EF4-FFF2-40B4-BE49-F238E27FC236}">
                <a16:creationId xmlns:a16="http://schemas.microsoft.com/office/drawing/2014/main" id="{27B0D4CE-04E9-D667-E4D7-EAC1CB0F1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9C215D-39E3-019D-9E32-7EFC31379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0588F-60CF-49A4-8BFF-E8E44F9F8489}" type="slidenum">
              <a:rPr lang="en-IN" smtClean="0"/>
              <a:t>‹#›</a:t>
            </a:fld>
            <a:endParaRPr lang="en-IN"/>
          </a:p>
        </p:txBody>
      </p:sp>
    </p:spTree>
    <p:extLst>
      <p:ext uri="{BB962C8B-B14F-4D97-AF65-F5344CB8AC3E}">
        <p14:creationId xmlns:p14="http://schemas.microsoft.com/office/powerpoint/2010/main" val="2361113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4kpng.com/hotel-icon-png-free"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4kpng.com/hotel-icon-png-free" TargetMode="Externa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www.4kpng.com/hotel-icon-png-free" TargetMode="Externa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4kpng.com/hotel-icon-png-free"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www.4kpng.com/hotel-icon-png-free"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www.4kpng.com/hotel-icon-png-free" TargetMode="Externa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www.4kpng.com/hotel-icon-png-free" TargetMode="Externa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www.4kpng.com/hotel-icon-png-free"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pngall.com/tower-png/" TargetMode="External"/><Relationship Id="rId5" Type="http://schemas.openxmlformats.org/officeDocument/2006/relationships/image" Target="../media/image2.png"/><Relationship Id="rId4" Type="http://schemas.openxmlformats.org/officeDocument/2006/relationships/hyperlink" Target="https://www.4kpng.com/hotel-icon-png-free" TargetMode="Externa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commons.wikimedia.org/wiki/Category:Microsoft_Excel_logos" TargetMode="External"/><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marcus-povey.co.uk/2015/08/20/fixing-firefox-sync-on-debian-jessie/" TargetMode="External"/><Relationship Id="rId5" Type="http://schemas.openxmlformats.org/officeDocument/2006/relationships/image" Target="../media/image14.png"/><Relationship Id="rId4" Type="http://schemas.openxmlformats.org/officeDocument/2006/relationships/hyperlink" Target="https://www.4kpng.com/hotel-icon-png-free" TargetMode="Externa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s://www.pngall.com/aim-pn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hyperlink" Target="https://www.4kpng.com/hotel-icon-png-free"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4kpng.com/hotel-icon-png-free" TargetMode="Externa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4kpng.com/hotel-icon-png-free"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4kpng.com/hotel-icon-png-fre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l="6758" r="6758"/>
          <a:stretch/>
        </p:blipFill>
        <p:spPr>
          <a:xfrm>
            <a:off x="4283902" y="10"/>
            <a:ext cx="7908098" cy="6857992"/>
          </a:xfrm>
          <a:prstGeom prst="rect">
            <a:avLst/>
          </a:prstGeom>
        </p:spPr>
      </p:pic>
      <p:sp>
        <p:nvSpPr>
          <p:cNvPr id="17" name="Rectangle 1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CC978-84EB-733A-D76A-1952135882E9}"/>
              </a:ext>
            </a:extLst>
          </p:cNvPr>
          <p:cNvSpPr>
            <a:spLocks noGrp="1"/>
          </p:cNvSpPr>
          <p:nvPr>
            <p:ph type="ctrTitle"/>
          </p:nvPr>
        </p:nvSpPr>
        <p:spPr>
          <a:xfrm>
            <a:off x="728663" y="1115219"/>
            <a:ext cx="8061007" cy="2387600"/>
          </a:xfrm>
        </p:spPr>
        <p:txBody>
          <a:bodyPr>
            <a:noAutofit/>
          </a:bodyPr>
          <a:lstStyle/>
          <a:p>
            <a:pPr algn="l"/>
            <a:r>
              <a:rPr lang="en-IN" sz="6600" b="1" i="0" dirty="0">
                <a:solidFill>
                  <a:schemeClr val="bg1"/>
                </a:solidFill>
                <a:effectLst/>
                <a:latin typeface="+mn-lt"/>
              </a:rPr>
              <a:t>HOSPITALITY</a:t>
            </a:r>
            <a:r>
              <a:rPr lang="en-IN" sz="6600" b="1" dirty="0">
                <a:solidFill>
                  <a:schemeClr val="bg1"/>
                </a:solidFill>
                <a:latin typeface="+mn-lt"/>
              </a:rPr>
              <a:t> DOMAIN </a:t>
            </a:r>
            <a:br>
              <a:rPr lang="en-IN" sz="6600" dirty="0">
                <a:solidFill>
                  <a:schemeClr val="bg1"/>
                </a:solidFill>
                <a:latin typeface="+mn-lt"/>
              </a:rPr>
            </a:br>
            <a:r>
              <a:rPr lang="en-IN" sz="6600" b="1" dirty="0">
                <a:solidFill>
                  <a:schemeClr val="bg1"/>
                </a:solidFill>
                <a:latin typeface="+mn-lt"/>
              </a:rPr>
              <a:t>INSIGHTS</a:t>
            </a:r>
          </a:p>
        </p:txBody>
      </p:sp>
      <p:cxnSp>
        <p:nvCxnSpPr>
          <p:cNvPr id="19" name="Straight Connector 1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0245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355211" y="1314313"/>
            <a:ext cx="9939163" cy="996767"/>
          </a:xfrm>
        </p:spPr>
        <p:txBody>
          <a:bodyPr>
            <a:normAutofit/>
          </a:bodyPr>
          <a:lstStyle/>
          <a:p>
            <a:pPr algn="l"/>
            <a:r>
              <a:rPr lang="en-US" sz="4800" dirty="0">
                <a:solidFill>
                  <a:schemeClr val="bg1"/>
                </a:solidFill>
              </a:rPr>
              <a:t>Average occupancy rate per city.</a:t>
            </a:r>
          </a:p>
          <a:p>
            <a:pPr algn="l"/>
            <a:endParaRPr lang="en-US" sz="2800" dirty="0">
              <a:solidFill>
                <a:schemeClr val="bg1"/>
              </a:solidFill>
            </a:endParaRPr>
          </a:p>
        </p:txBody>
      </p:sp>
      <p:sp>
        <p:nvSpPr>
          <p:cNvPr id="2" name="Title 5">
            <a:extLst>
              <a:ext uri="{FF2B5EF4-FFF2-40B4-BE49-F238E27FC236}">
                <a16:creationId xmlns:a16="http://schemas.microsoft.com/office/drawing/2014/main" id="{9A117E02-C9F2-6059-4F78-06BDE9982550}"/>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pic>
        <p:nvPicPr>
          <p:cNvPr id="8" name="Picture 7" descr="A screenshot of a graph&#10;&#10;Description automatically generated">
            <a:extLst>
              <a:ext uri="{FF2B5EF4-FFF2-40B4-BE49-F238E27FC236}">
                <a16:creationId xmlns:a16="http://schemas.microsoft.com/office/drawing/2014/main" id="{C2EF4399-75E8-FC4D-252F-2905A05D75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1281" y="2272163"/>
            <a:ext cx="6646604" cy="3989574"/>
          </a:xfrm>
          <a:prstGeom prst="rect">
            <a:avLst/>
          </a:prstGeom>
        </p:spPr>
      </p:pic>
    </p:spTree>
    <p:extLst>
      <p:ext uri="{BB962C8B-B14F-4D97-AF65-F5344CB8AC3E}">
        <p14:creationId xmlns:p14="http://schemas.microsoft.com/office/powerpoint/2010/main" val="1361616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1" y="1122363"/>
            <a:ext cx="7407490" cy="1378537"/>
          </a:xfrm>
        </p:spPr>
        <p:txBody>
          <a:bodyPr anchor="b">
            <a:noAutofit/>
          </a:bodyPr>
          <a:lstStyle/>
          <a:p>
            <a:pPr algn="l"/>
            <a:r>
              <a:rPr lang="en-US" sz="4800" dirty="0">
                <a:solidFill>
                  <a:schemeClr val="bg1"/>
                </a:solidFill>
              </a:rPr>
              <a:t>When was the occupancy better? </a:t>
            </a:r>
            <a:endParaRPr lang="en-IN" sz="4800" dirty="0">
              <a:solidFill>
                <a:schemeClr val="bg1"/>
              </a:solidFill>
            </a:endParaRPr>
          </a:p>
        </p:txBody>
      </p:sp>
      <p:sp>
        <p:nvSpPr>
          <p:cNvPr id="2" name="Title 5">
            <a:extLst>
              <a:ext uri="{FF2B5EF4-FFF2-40B4-BE49-F238E27FC236}">
                <a16:creationId xmlns:a16="http://schemas.microsoft.com/office/drawing/2014/main" id="{1F422B8B-27B2-CD5B-9D9C-772D17455804}"/>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bg1"/>
                </a:solidFill>
              </a:rPr>
              <a:t>Bookings</a:t>
            </a:r>
          </a:p>
        </p:txBody>
      </p:sp>
      <p:pic>
        <p:nvPicPr>
          <p:cNvPr id="8" name="Picture 7">
            <a:extLst>
              <a:ext uri="{FF2B5EF4-FFF2-40B4-BE49-F238E27FC236}">
                <a16:creationId xmlns:a16="http://schemas.microsoft.com/office/drawing/2014/main" id="{906688E2-70A9-0D79-513D-B30FC5954DF8}"/>
              </a:ext>
            </a:extLst>
          </p:cNvPr>
          <p:cNvPicPr>
            <a:picLocks noChangeAspect="1"/>
          </p:cNvPicPr>
          <p:nvPr/>
        </p:nvPicPr>
        <p:blipFill rotWithShape="1">
          <a:blip r:embed="rId5">
            <a:extLst>
              <a:ext uri="{28A0092B-C50C-407E-A947-70E740481C1C}">
                <a14:useLocalDpi xmlns:a14="http://schemas.microsoft.com/office/drawing/2010/main" val="0"/>
              </a:ext>
            </a:extLst>
          </a:blip>
          <a:srcRect l="8896" t="1951" r="8896" b="1810"/>
          <a:stretch/>
        </p:blipFill>
        <p:spPr>
          <a:xfrm>
            <a:off x="3919268" y="2065733"/>
            <a:ext cx="5337478" cy="3753612"/>
          </a:xfrm>
          <a:prstGeom prst="rect">
            <a:avLst/>
          </a:prstGeom>
        </p:spPr>
      </p:pic>
    </p:spTree>
    <p:extLst>
      <p:ext uri="{BB962C8B-B14F-4D97-AF65-F5344CB8AC3E}">
        <p14:creationId xmlns:p14="http://schemas.microsoft.com/office/powerpoint/2010/main" val="3803852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1" y="1122363"/>
            <a:ext cx="4023360" cy="3577456"/>
          </a:xfrm>
        </p:spPr>
        <p:txBody>
          <a:bodyPr anchor="b">
            <a:noAutofit/>
          </a:bodyPr>
          <a:lstStyle/>
          <a:p>
            <a:pPr algn="l"/>
            <a:r>
              <a:rPr lang="en-US" sz="4800" dirty="0">
                <a:solidFill>
                  <a:schemeClr val="bg1"/>
                </a:solidFill>
              </a:rPr>
              <a:t>In the month of June, what is the occupancy for different cities ?</a:t>
            </a:r>
            <a:endParaRPr lang="en-IN" sz="4800" dirty="0">
              <a:solidFill>
                <a:schemeClr val="bg1"/>
              </a:solidFill>
            </a:endParaRPr>
          </a:p>
        </p:txBody>
      </p:sp>
      <p:sp>
        <p:nvSpPr>
          <p:cNvPr id="2" name="Title 5">
            <a:extLst>
              <a:ext uri="{FF2B5EF4-FFF2-40B4-BE49-F238E27FC236}">
                <a16:creationId xmlns:a16="http://schemas.microsoft.com/office/drawing/2014/main" id="{25A0AE40-2353-936E-F40D-A5D4E5C80FAD}"/>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bg1"/>
                </a:solidFill>
              </a:rPr>
              <a:t>Bookings</a:t>
            </a:r>
          </a:p>
        </p:txBody>
      </p:sp>
      <p:pic>
        <p:nvPicPr>
          <p:cNvPr id="8" name="Picture 7" descr="A graph with blue bars and white text&#10;&#10;Description automatically generated">
            <a:extLst>
              <a:ext uri="{FF2B5EF4-FFF2-40B4-BE49-F238E27FC236}">
                <a16:creationId xmlns:a16="http://schemas.microsoft.com/office/drawing/2014/main" id="{CB45E2C2-967D-7F44-A161-4095243D3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7145" y="1488278"/>
            <a:ext cx="6643826" cy="3988714"/>
          </a:xfrm>
          <a:prstGeom prst="rect">
            <a:avLst/>
          </a:prstGeom>
        </p:spPr>
      </p:pic>
    </p:spTree>
    <p:extLst>
      <p:ext uri="{BB962C8B-B14F-4D97-AF65-F5344CB8AC3E}">
        <p14:creationId xmlns:p14="http://schemas.microsoft.com/office/powerpoint/2010/main" val="718908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1" y="1122364"/>
            <a:ext cx="7269838" cy="743802"/>
          </a:xfrm>
        </p:spPr>
        <p:txBody>
          <a:bodyPr anchor="b">
            <a:noAutofit/>
          </a:bodyPr>
          <a:lstStyle/>
          <a:p>
            <a:pPr algn="l"/>
            <a:r>
              <a:rPr lang="en-IN" sz="4800" dirty="0">
                <a:solidFill>
                  <a:schemeClr val="bg1"/>
                </a:solidFill>
              </a:rPr>
              <a:t>Revenue realized per city</a:t>
            </a:r>
          </a:p>
        </p:txBody>
      </p:sp>
      <p:pic>
        <p:nvPicPr>
          <p:cNvPr id="8" name="Picture 7">
            <a:extLst>
              <a:ext uri="{FF2B5EF4-FFF2-40B4-BE49-F238E27FC236}">
                <a16:creationId xmlns:a16="http://schemas.microsoft.com/office/drawing/2014/main" id="{33DEAB5F-39D6-8F4A-EF63-AA695DE377F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555969" y="2153017"/>
            <a:ext cx="6264266" cy="3760839"/>
          </a:xfrm>
          <a:prstGeom prst="rect">
            <a:avLst/>
          </a:prstGeom>
        </p:spPr>
      </p:pic>
      <p:sp>
        <p:nvSpPr>
          <p:cNvPr id="9" name="Title 5">
            <a:extLst>
              <a:ext uri="{FF2B5EF4-FFF2-40B4-BE49-F238E27FC236}">
                <a16:creationId xmlns:a16="http://schemas.microsoft.com/office/drawing/2014/main" id="{D0441495-1796-0745-E5AB-C54BD9E3A948}"/>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solidFill>
                  <a:schemeClr val="bg1"/>
                </a:solidFill>
              </a:rPr>
              <a:t>R</a:t>
            </a:r>
            <a:r>
              <a:rPr lang="en-IN" sz="4000" b="1" dirty="0" err="1">
                <a:solidFill>
                  <a:schemeClr val="bg1"/>
                </a:solidFill>
              </a:rPr>
              <a:t>evenue</a:t>
            </a:r>
            <a:endParaRPr lang="en-IN" sz="4000" b="1" dirty="0">
              <a:solidFill>
                <a:schemeClr val="bg1"/>
              </a:solidFill>
            </a:endParaRPr>
          </a:p>
        </p:txBody>
      </p:sp>
    </p:spTree>
    <p:extLst>
      <p:ext uri="{BB962C8B-B14F-4D97-AF65-F5344CB8AC3E}">
        <p14:creationId xmlns:p14="http://schemas.microsoft.com/office/powerpoint/2010/main" val="2807706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122362"/>
            <a:ext cx="7810613" cy="676265"/>
          </a:xfrm>
        </p:spPr>
        <p:txBody>
          <a:bodyPr anchor="b">
            <a:noAutofit/>
          </a:bodyPr>
          <a:lstStyle/>
          <a:p>
            <a:pPr algn="l"/>
            <a:r>
              <a:rPr lang="en-US" sz="4800" dirty="0">
                <a:solidFill>
                  <a:schemeClr val="bg1"/>
                </a:solidFill>
              </a:rPr>
              <a:t>Revenue month by month.</a:t>
            </a:r>
            <a:endParaRPr lang="en-IN" sz="4800" dirty="0">
              <a:solidFill>
                <a:schemeClr val="bg1"/>
              </a:solidFill>
            </a:endParaRPr>
          </a:p>
        </p:txBody>
      </p:sp>
      <p:pic>
        <p:nvPicPr>
          <p:cNvPr id="8" name="Picture 7" descr="A graph with a line and a blue line&#10;&#10;Description automatically generated">
            <a:extLst>
              <a:ext uri="{FF2B5EF4-FFF2-40B4-BE49-F238E27FC236}">
                <a16:creationId xmlns:a16="http://schemas.microsoft.com/office/drawing/2014/main" id="{43677226-6871-C686-A6B6-6E9296586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2378" y="1963129"/>
            <a:ext cx="6914472" cy="4156218"/>
          </a:xfrm>
          <a:prstGeom prst="rect">
            <a:avLst/>
          </a:prstGeom>
        </p:spPr>
      </p:pic>
      <p:sp>
        <p:nvSpPr>
          <p:cNvPr id="9" name="Title 5">
            <a:extLst>
              <a:ext uri="{FF2B5EF4-FFF2-40B4-BE49-F238E27FC236}">
                <a16:creationId xmlns:a16="http://schemas.microsoft.com/office/drawing/2014/main" id="{C4D3451D-5C06-2F00-156C-ADD93EC113E4}"/>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solidFill>
                  <a:schemeClr val="bg1"/>
                </a:solidFill>
              </a:rPr>
              <a:t>R</a:t>
            </a:r>
            <a:r>
              <a:rPr lang="en-IN" sz="4000" b="1" dirty="0" err="1">
                <a:solidFill>
                  <a:schemeClr val="bg1"/>
                </a:solidFill>
              </a:rPr>
              <a:t>evenue</a:t>
            </a:r>
            <a:endParaRPr lang="en-IN" sz="4000" b="1" dirty="0">
              <a:solidFill>
                <a:schemeClr val="bg1"/>
              </a:solidFill>
            </a:endParaRPr>
          </a:p>
        </p:txBody>
      </p:sp>
    </p:spTree>
    <p:extLst>
      <p:ext uri="{BB962C8B-B14F-4D97-AF65-F5344CB8AC3E}">
        <p14:creationId xmlns:p14="http://schemas.microsoft.com/office/powerpoint/2010/main" val="2667112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122364"/>
            <a:ext cx="8135077" cy="813125"/>
          </a:xfrm>
        </p:spPr>
        <p:txBody>
          <a:bodyPr anchor="b">
            <a:noAutofit/>
          </a:bodyPr>
          <a:lstStyle/>
          <a:p>
            <a:pPr algn="l"/>
            <a:r>
              <a:rPr lang="en-US" sz="4800" dirty="0">
                <a:solidFill>
                  <a:schemeClr val="bg1"/>
                </a:solidFill>
              </a:rPr>
              <a:t>Revenue realized per hotel type.</a:t>
            </a:r>
            <a:endParaRPr lang="en-IN" sz="4800" dirty="0">
              <a:solidFill>
                <a:schemeClr val="bg1"/>
              </a:solidFill>
            </a:endParaRPr>
          </a:p>
        </p:txBody>
      </p:sp>
      <p:sp>
        <p:nvSpPr>
          <p:cNvPr id="2" name="Title 5">
            <a:extLst>
              <a:ext uri="{FF2B5EF4-FFF2-40B4-BE49-F238E27FC236}">
                <a16:creationId xmlns:a16="http://schemas.microsoft.com/office/drawing/2014/main" id="{E5271A4F-A9E8-FCDB-D858-27617DD5D448}"/>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endParaRPr lang="en-IN" sz="4000" b="1" dirty="0">
              <a:solidFill>
                <a:schemeClr val="bg1"/>
              </a:solidFill>
            </a:endParaRPr>
          </a:p>
        </p:txBody>
      </p:sp>
      <p:pic>
        <p:nvPicPr>
          <p:cNvPr id="8" name="Picture 7">
            <a:extLst>
              <a:ext uri="{FF2B5EF4-FFF2-40B4-BE49-F238E27FC236}">
                <a16:creationId xmlns:a16="http://schemas.microsoft.com/office/drawing/2014/main" id="{1F98670E-46E1-5387-FD85-8884DCB13C9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45235" y="2019368"/>
            <a:ext cx="6290030" cy="4235108"/>
          </a:xfrm>
          <a:prstGeom prst="rect">
            <a:avLst/>
          </a:prstGeom>
        </p:spPr>
      </p:pic>
    </p:spTree>
    <p:extLst>
      <p:ext uri="{BB962C8B-B14F-4D97-AF65-F5344CB8AC3E}">
        <p14:creationId xmlns:p14="http://schemas.microsoft.com/office/powerpoint/2010/main" val="2809985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1" y="1122364"/>
            <a:ext cx="3853174" cy="3078762"/>
          </a:xfrm>
        </p:spPr>
        <p:txBody>
          <a:bodyPr anchor="b">
            <a:noAutofit/>
          </a:bodyPr>
          <a:lstStyle/>
          <a:p>
            <a:pPr algn="l"/>
            <a:r>
              <a:rPr lang="en-US" sz="4800" dirty="0">
                <a:solidFill>
                  <a:schemeClr val="bg1"/>
                </a:solidFill>
              </a:rPr>
              <a:t>Revenue realized per booking platform</a:t>
            </a:r>
            <a:endParaRPr lang="en-IN" sz="4800" dirty="0">
              <a:solidFill>
                <a:schemeClr val="bg1"/>
              </a:solidFill>
            </a:endParaRPr>
          </a:p>
        </p:txBody>
      </p:sp>
      <p:sp>
        <p:nvSpPr>
          <p:cNvPr id="2" name="Title 5">
            <a:extLst>
              <a:ext uri="{FF2B5EF4-FFF2-40B4-BE49-F238E27FC236}">
                <a16:creationId xmlns:a16="http://schemas.microsoft.com/office/drawing/2014/main" id="{E5271A4F-A9E8-FCDB-D858-27617DD5D448}"/>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endParaRPr lang="en-IN" sz="4000" b="1" dirty="0">
              <a:solidFill>
                <a:schemeClr val="bg1"/>
              </a:solidFill>
            </a:endParaRPr>
          </a:p>
        </p:txBody>
      </p:sp>
      <p:pic>
        <p:nvPicPr>
          <p:cNvPr id="8" name="Picture 7" descr="A pie chart with numbers and a black background&#10;&#10;Description automatically generated">
            <a:extLst>
              <a:ext uri="{FF2B5EF4-FFF2-40B4-BE49-F238E27FC236}">
                <a16:creationId xmlns:a16="http://schemas.microsoft.com/office/drawing/2014/main" id="{58771E70-41B9-D4FC-B24D-7C2CAB91D0CC}"/>
              </a:ext>
            </a:extLst>
          </p:cNvPr>
          <p:cNvPicPr>
            <a:picLocks noChangeAspect="1"/>
          </p:cNvPicPr>
          <p:nvPr/>
        </p:nvPicPr>
        <p:blipFill rotWithShape="1">
          <a:blip r:embed="rId5">
            <a:extLst>
              <a:ext uri="{28A0092B-C50C-407E-A947-70E740481C1C}">
                <a14:useLocalDpi xmlns:a14="http://schemas.microsoft.com/office/drawing/2010/main" val="0"/>
              </a:ext>
            </a:extLst>
          </a:blip>
          <a:srcRect r="11615" b="4512"/>
          <a:stretch/>
        </p:blipFill>
        <p:spPr>
          <a:xfrm>
            <a:off x="4723943" y="1249337"/>
            <a:ext cx="6362438" cy="4561952"/>
          </a:xfrm>
          <a:prstGeom prst="rect">
            <a:avLst/>
          </a:prstGeom>
        </p:spPr>
      </p:pic>
    </p:spTree>
    <p:extLst>
      <p:ext uri="{BB962C8B-B14F-4D97-AF65-F5344CB8AC3E}">
        <p14:creationId xmlns:p14="http://schemas.microsoft.com/office/powerpoint/2010/main" val="723206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122363"/>
            <a:ext cx="6915877" cy="706437"/>
          </a:xfrm>
        </p:spPr>
        <p:txBody>
          <a:bodyPr anchor="b">
            <a:noAutofit/>
          </a:bodyPr>
          <a:lstStyle/>
          <a:p>
            <a:pPr algn="l"/>
            <a:r>
              <a:rPr lang="en-IN" sz="4800" dirty="0">
                <a:solidFill>
                  <a:schemeClr val="bg1"/>
                </a:solidFill>
              </a:rPr>
              <a:t>Average rating per city</a:t>
            </a:r>
          </a:p>
        </p:txBody>
      </p:sp>
      <p:pic>
        <p:nvPicPr>
          <p:cNvPr id="8" name="Picture 7" descr="A graph with blue bars&#10;&#10;Description automatically generated">
            <a:extLst>
              <a:ext uri="{FF2B5EF4-FFF2-40B4-BE49-F238E27FC236}">
                <a16:creationId xmlns:a16="http://schemas.microsoft.com/office/drawing/2014/main" id="{E38B86C4-400E-01DF-0856-123BE8FFB3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147" y="2123808"/>
            <a:ext cx="6482088" cy="3893958"/>
          </a:xfrm>
          <a:prstGeom prst="rect">
            <a:avLst/>
          </a:prstGeom>
        </p:spPr>
      </p:pic>
      <p:sp>
        <p:nvSpPr>
          <p:cNvPr id="10" name="Title 5">
            <a:extLst>
              <a:ext uri="{FF2B5EF4-FFF2-40B4-BE49-F238E27FC236}">
                <a16:creationId xmlns:a16="http://schemas.microsoft.com/office/drawing/2014/main" id="{9EEF3BF5-0017-C344-4B45-C64156AAA26D}"/>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eview</a:t>
            </a:r>
            <a:endParaRPr lang="en-IN" sz="4000" b="1" dirty="0">
              <a:solidFill>
                <a:schemeClr val="bg1"/>
              </a:solidFill>
            </a:endParaRPr>
          </a:p>
        </p:txBody>
      </p:sp>
    </p:spTree>
    <p:extLst>
      <p:ext uri="{BB962C8B-B14F-4D97-AF65-F5344CB8AC3E}">
        <p14:creationId xmlns:p14="http://schemas.microsoft.com/office/powerpoint/2010/main" val="974209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2094875" y="2558860"/>
            <a:ext cx="8002250" cy="1740279"/>
          </a:xfrm>
        </p:spPr>
        <p:txBody>
          <a:bodyPr>
            <a:noAutofit/>
          </a:bodyPr>
          <a:lstStyle/>
          <a:p>
            <a:r>
              <a:rPr lang="en-IN" sz="6600" b="1" dirty="0">
                <a:solidFill>
                  <a:schemeClr val="bg1"/>
                </a:solidFill>
                <a:latin typeface="Amasis MT Pro Black" panose="02040A04050005020304" pitchFamily="18" charset="0"/>
              </a:rPr>
              <a:t>Key Points</a:t>
            </a:r>
          </a:p>
        </p:txBody>
      </p:sp>
    </p:spTree>
    <p:extLst>
      <p:ext uri="{BB962C8B-B14F-4D97-AF65-F5344CB8AC3E}">
        <p14:creationId xmlns:p14="http://schemas.microsoft.com/office/powerpoint/2010/main" val="283205611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4953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4736087"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4779805"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
        <p:nvSpPr>
          <p:cNvPr id="3" name="Rectangle 2">
            <a:extLst>
              <a:ext uri="{FF2B5EF4-FFF2-40B4-BE49-F238E27FC236}">
                <a16:creationId xmlns:a16="http://schemas.microsoft.com/office/drawing/2014/main" id="{59F8AFB6-3097-0F9F-0594-DBA21CADA901}"/>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Amasis MT Pro Black" panose="02040A04050005020304" pitchFamily="18" charset="0"/>
              </a:rPr>
              <a:t>Key Points</a:t>
            </a:r>
            <a:endParaRPr lang="en-IN" sz="4800" b="1" dirty="0">
              <a:solidFill>
                <a:schemeClr val="bg1"/>
              </a:solidFill>
              <a:latin typeface="Amasis MT Pro Black" panose="02040A04050005020304" pitchFamily="18" charset="0"/>
            </a:endParaRPr>
          </a:p>
        </p:txBody>
      </p:sp>
    </p:spTree>
    <p:extLst>
      <p:ext uri="{BB962C8B-B14F-4D97-AF65-F5344CB8AC3E}">
        <p14:creationId xmlns:p14="http://schemas.microsoft.com/office/powerpoint/2010/main" val="107124146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A81027B-076E-BEDB-79FA-F5ACD31B034F}"/>
              </a:ext>
            </a:extLst>
          </p:cNvPr>
          <p:cNvSpPr/>
          <p:nvPr/>
        </p:nvSpPr>
        <p:spPr>
          <a:xfrm rot="5400000">
            <a:off x="2084021" y="2161520"/>
            <a:ext cx="709419" cy="354536"/>
          </a:xfrm>
          <a:prstGeom prs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1F6F4550-BBA1-639A-87CA-1AAA1C6EB3FB}"/>
              </a:ext>
            </a:extLst>
          </p:cNvPr>
          <p:cNvGrpSpPr/>
          <p:nvPr/>
        </p:nvGrpSpPr>
        <p:grpSpPr>
          <a:xfrm>
            <a:off x="2391716" y="1209463"/>
            <a:ext cx="2458683" cy="4751246"/>
            <a:chOff x="6469756" y="1209462"/>
            <a:chExt cx="2458683" cy="5104361"/>
          </a:xfrm>
          <a:solidFill>
            <a:schemeClr val="accent5">
              <a:lumMod val="75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1" name="Freeform: Shape 10">
              <a:extLst>
                <a:ext uri="{FF2B5EF4-FFF2-40B4-BE49-F238E27FC236}">
                  <a16:creationId xmlns:a16="http://schemas.microsoft.com/office/drawing/2014/main" id="{E06F766C-9A75-DA38-3D76-FA6842BF2F64}"/>
                </a:ext>
              </a:extLst>
            </p:cNvPr>
            <p:cNvSpPr/>
            <p:nvPr/>
          </p:nvSpPr>
          <p:spPr>
            <a:xfrm rot="5400000">
              <a:off x="5146917" y="2532301"/>
              <a:ext cx="5104361" cy="2458683"/>
            </a:xfrm>
            <a:custGeom>
              <a:avLst/>
              <a:gdLst>
                <a:gd name="connsiteX0" fmla="*/ 0 w 4419600"/>
                <a:gd name="connsiteY0" fmla="*/ 2249820 h 2249820"/>
                <a:gd name="connsiteX1" fmla="*/ 0 w 4419600"/>
                <a:gd name="connsiteY1" fmla="*/ 324419 h 2249820"/>
                <a:gd name="connsiteX2" fmla="*/ 670699 w 4419600"/>
                <a:gd name="connsiteY2" fmla="*/ 324419 h 2249820"/>
                <a:gd name="connsiteX3" fmla="*/ 977824 w 4419600"/>
                <a:gd name="connsiteY3" fmla="*/ 0 h 2249820"/>
                <a:gd name="connsiteX4" fmla="*/ 1284948 w 4419600"/>
                <a:gd name="connsiteY4" fmla="*/ 324419 h 2249820"/>
                <a:gd name="connsiteX5" fmla="*/ 4419600 w 4419600"/>
                <a:gd name="connsiteY5" fmla="*/ 324419 h 2249820"/>
                <a:gd name="connsiteX6" fmla="*/ 4419600 w 4419600"/>
                <a:gd name="connsiteY6" fmla="*/ 2249820 h 224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20">
                  <a:moveTo>
                    <a:pt x="0" y="2249820"/>
                  </a:moveTo>
                  <a:lnTo>
                    <a:pt x="0" y="324419"/>
                  </a:lnTo>
                  <a:lnTo>
                    <a:pt x="670699" y="324419"/>
                  </a:lnTo>
                  <a:lnTo>
                    <a:pt x="977824" y="0"/>
                  </a:lnTo>
                  <a:lnTo>
                    <a:pt x="1284948" y="324419"/>
                  </a:lnTo>
                  <a:lnTo>
                    <a:pt x="4419600" y="324419"/>
                  </a:lnTo>
                  <a:lnTo>
                    <a:pt x="4419600" y="224982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TextBox 11">
              <a:extLst>
                <a:ext uri="{FF2B5EF4-FFF2-40B4-BE49-F238E27FC236}">
                  <a16:creationId xmlns:a16="http://schemas.microsoft.com/office/drawing/2014/main" id="{66CD082C-CAF6-F5D1-2520-71C37BA41CBB}"/>
                </a:ext>
              </a:extLst>
            </p:cNvPr>
            <p:cNvSpPr txBox="1"/>
            <p:nvPr/>
          </p:nvSpPr>
          <p:spPr>
            <a:xfrm>
              <a:off x="6900991" y="1643555"/>
              <a:ext cx="1655915" cy="1818579"/>
            </a:xfrm>
            <a:prstGeom prst="rect">
              <a:avLst/>
            </a:prstGeom>
            <a:grpFill/>
          </p:spPr>
          <p:txBody>
            <a:bodyPr wrap="square" rtlCol="0">
              <a:spAutoFit/>
            </a:bodyPr>
            <a:lstStyle/>
            <a:p>
              <a:r>
                <a:rPr lang="en-US" sz="2800" b="1" dirty="0">
                  <a:solidFill>
                    <a:schemeClr val="tx1">
                      <a:lumMod val="85000"/>
                      <a:lumOff val="15000"/>
                    </a:schemeClr>
                  </a:solidFill>
                </a:rPr>
                <a:t>Tools</a:t>
              </a:r>
            </a:p>
            <a:p>
              <a:endParaRPr lang="en-US" sz="20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Tools used</a:t>
              </a:r>
            </a:p>
          </p:txBody>
        </p:sp>
      </p:grpSp>
      <p:grpSp>
        <p:nvGrpSpPr>
          <p:cNvPr id="13" name="Group 12">
            <a:extLst>
              <a:ext uri="{FF2B5EF4-FFF2-40B4-BE49-F238E27FC236}">
                <a16:creationId xmlns:a16="http://schemas.microsoft.com/office/drawing/2014/main" id="{15DB2C4C-2690-9CA4-FC02-562A1DC51D9E}"/>
              </a:ext>
            </a:extLst>
          </p:cNvPr>
          <p:cNvGrpSpPr/>
          <p:nvPr/>
        </p:nvGrpSpPr>
        <p:grpSpPr>
          <a:xfrm>
            <a:off x="2185755" y="1209462"/>
            <a:ext cx="2458681" cy="4751247"/>
            <a:chOff x="4365610" y="1209462"/>
            <a:chExt cx="2458681" cy="5104361"/>
          </a:xfrm>
          <a:solidFill>
            <a:schemeClr val="accent5">
              <a:lumMod val="60000"/>
              <a:lumOff val="40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4" name="Freeform: Shape 13">
              <a:extLst>
                <a:ext uri="{FF2B5EF4-FFF2-40B4-BE49-F238E27FC236}">
                  <a16:creationId xmlns:a16="http://schemas.microsoft.com/office/drawing/2014/main" id="{B9D7A433-DB64-84FB-9269-81F663453CCD}"/>
                </a:ext>
              </a:extLst>
            </p:cNvPr>
            <p:cNvSpPr/>
            <p:nvPr/>
          </p:nvSpPr>
          <p:spPr>
            <a:xfrm rot="5400000">
              <a:off x="3042770" y="2532302"/>
              <a:ext cx="5104361" cy="2458681"/>
            </a:xfrm>
            <a:custGeom>
              <a:avLst/>
              <a:gdLst>
                <a:gd name="connsiteX0" fmla="*/ 0 w 4419600"/>
                <a:gd name="connsiteY0" fmla="*/ 2249818 h 2249818"/>
                <a:gd name="connsiteX1" fmla="*/ 0 w 4419600"/>
                <a:gd name="connsiteY1" fmla="*/ 324417 h 2249818"/>
                <a:gd name="connsiteX2" fmla="*/ 670701 w 4419600"/>
                <a:gd name="connsiteY2" fmla="*/ 324417 h 2249818"/>
                <a:gd name="connsiteX3" fmla="*/ 977824 w 4419600"/>
                <a:gd name="connsiteY3" fmla="*/ 0 h 2249818"/>
                <a:gd name="connsiteX4" fmla="*/ 1284946 w 4419600"/>
                <a:gd name="connsiteY4" fmla="*/ 324417 h 2249818"/>
                <a:gd name="connsiteX5" fmla="*/ 4419600 w 4419600"/>
                <a:gd name="connsiteY5" fmla="*/ 324417 h 2249818"/>
                <a:gd name="connsiteX6" fmla="*/ 4419600 w 4419600"/>
                <a:gd name="connsiteY6" fmla="*/ 2249818 h 22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8">
                  <a:moveTo>
                    <a:pt x="0" y="2249818"/>
                  </a:moveTo>
                  <a:lnTo>
                    <a:pt x="0" y="324417"/>
                  </a:lnTo>
                  <a:lnTo>
                    <a:pt x="670701" y="324417"/>
                  </a:lnTo>
                  <a:lnTo>
                    <a:pt x="977824" y="0"/>
                  </a:lnTo>
                  <a:lnTo>
                    <a:pt x="1284946" y="324417"/>
                  </a:lnTo>
                  <a:lnTo>
                    <a:pt x="4419600" y="324417"/>
                  </a:lnTo>
                  <a:lnTo>
                    <a:pt x="4419600" y="224981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5" name="TextBox 14">
              <a:extLst>
                <a:ext uri="{FF2B5EF4-FFF2-40B4-BE49-F238E27FC236}">
                  <a16:creationId xmlns:a16="http://schemas.microsoft.com/office/drawing/2014/main" id="{1AFD8321-90C4-9A61-138F-1BAD605DF155}"/>
                </a:ext>
              </a:extLst>
            </p:cNvPr>
            <p:cNvSpPr txBox="1"/>
            <p:nvPr/>
          </p:nvSpPr>
          <p:spPr>
            <a:xfrm>
              <a:off x="4548929" y="1643555"/>
              <a:ext cx="1921059" cy="3141180"/>
            </a:xfrm>
            <a:prstGeom prst="rect">
              <a:avLst/>
            </a:prstGeom>
            <a:grpFill/>
          </p:spPr>
          <p:txBody>
            <a:bodyPr wrap="square" rtlCol="0">
              <a:spAutoFit/>
            </a:bodyPr>
            <a:lstStyle/>
            <a:p>
              <a:r>
                <a:rPr lang="en-US" sz="2400" b="1" dirty="0">
                  <a:solidFill>
                    <a:schemeClr val="tx1">
                      <a:lumMod val="85000"/>
                      <a:lumOff val="15000"/>
                    </a:schemeClr>
                  </a:solidFill>
                </a:rPr>
                <a:t>Key Points</a:t>
              </a:r>
            </a:p>
            <a:p>
              <a:endParaRPr lang="en-US" sz="24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Key Points on Bookings</a:t>
              </a:r>
            </a:p>
            <a:p>
              <a:pPr marL="342900" indent="-342900">
                <a:buFont typeface="Arial" panose="020B0604020202020204" pitchFamily="34" charset="0"/>
                <a:buChar char="•"/>
              </a:pPr>
              <a:r>
                <a:rPr lang="en-US" sz="2000" dirty="0">
                  <a:solidFill>
                    <a:schemeClr val="tx1">
                      <a:lumMod val="85000"/>
                      <a:lumOff val="15000"/>
                    </a:schemeClr>
                  </a:solidFill>
                </a:rPr>
                <a:t>Key Points on Revenue &amp; Review</a:t>
              </a:r>
            </a:p>
          </p:txBody>
        </p:sp>
      </p:grpSp>
      <p:grpSp>
        <p:nvGrpSpPr>
          <p:cNvPr id="16" name="Group 15">
            <a:extLst>
              <a:ext uri="{FF2B5EF4-FFF2-40B4-BE49-F238E27FC236}">
                <a16:creationId xmlns:a16="http://schemas.microsoft.com/office/drawing/2014/main" id="{DA6F799E-7AB6-1F18-048B-08F609B1CCF2}"/>
              </a:ext>
            </a:extLst>
          </p:cNvPr>
          <p:cNvGrpSpPr/>
          <p:nvPr/>
        </p:nvGrpSpPr>
        <p:grpSpPr>
          <a:xfrm>
            <a:off x="1979072" y="1209462"/>
            <a:ext cx="2458682" cy="4751247"/>
            <a:chOff x="2261463" y="1209462"/>
            <a:chExt cx="2458682" cy="5104361"/>
          </a:xfrm>
          <a:solidFill>
            <a:schemeClr val="accent5">
              <a:lumMod val="40000"/>
              <a:lumOff val="60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7" name="Freeform: Shape 16">
              <a:extLst>
                <a:ext uri="{FF2B5EF4-FFF2-40B4-BE49-F238E27FC236}">
                  <a16:creationId xmlns:a16="http://schemas.microsoft.com/office/drawing/2014/main" id="{563E9042-D0AD-D34B-38C4-E5F57297B622}"/>
                </a:ext>
              </a:extLst>
            </p:cNvPr>
            <p:cNvSpPr/>
            <p:nvPr/>
          </p:nvSpPr>
          <p:spPr>
            <a:xfrm rot="5400000">
              <a:off x="938623" y="2532302"/>
              <a:ext cx="5104361" cy="2458682"/>
            </a:xfrm>
            <a:custGeom>
              <a:avLst/>
              <a:gdLst>
                <a:gd name="connsiteX0" fmla="*/ 0 w 4419600"/>
                <a:gd name="connsiteY0" fmla="*/ 2249819 h 2249819"/>
                <a:gd name="connsiteX1" fmla="*/ 0 w 4419600"/>
                <a:gd name="connsiteY1" fmla="*/ 324418 h 2249819"/>
                <a:gd name="connsiteX2" fmla="*/ 670700 w 4419600"/>
                <a:gd name="connsiteY2" fmla="*/ 324418 h 2249819"/>
                <a:gd name="connsiteX3" fmla="*/ 977824 w 4419600"/>
                <a:gd name="connsiteY3" fmla="*/ 0 h 2249819"/>
                <a:gd name="connsiteX4" fmla="*/ 1284947 w 4419600"/>
                <a:gd name="connsiteY4" fmla="*/ 324418 h 2249819"/>
                <a:gd name="connsiteX5" fmla="*/ 4419600 w 4419600"/>
                <a:gd name="connsiteY5" fmla="*/ 324418 h 2249819"/>
                <a:gd name="connsiteX6" fmla="*/ 4419600 w 4419600"/>
                <a:gd name="connsiteY6" fmla="*/ 2249819 h 224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9">
                  <a:moveTo>
                    <a:pt x="0" y="2249819"/>
                  </a:moveTo>
                  <a:lnTo>
                    <a:pt x="0" y="324418"/>
                  </a:lnTo>
                  <a:lnTo>
                    <a:pt x="670700" y="324418"/>
                  </a:lnTo>
                  <a:lnTo>
                    <a:pt x="977824" y="0"/>
                  </a:lnTo>
                  <a:lnTo>
                    <a:pt x="1284947" y="324418"/>
                  </a:lnTo>
                  <a:lnTo>
                    <a:pt x="4419600" y="324418"/>
                  </a:lnTo>
                  <a:lnTo>
                    <a:pt x="4419600" y="2249819"/>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8" name="TextBox 17">
              <a:extLst>
                <a:ext uri="{FF2B5EF4-FFF2-40B4-BE49-F238E27FC236}">
                  <a16:creationId xmlns:a16="http://schemas.microsoft.com/office/drawing/2014/main" id="{2F01AC64-1F8E-1F2A-CD07-03215A824F4D}"/>
                </a:ext>
              </a:extLst>
            </p:cNvPr>
            <p:cNvSpPr txBox="1"/>
            <p:nvPr/>
          </p:nvSpPr>
          <p:spPr>
            <a:xfrm>
              <a:off x="2637111" y="1643555"/>
              <a:ext cx="1707383" cy="2479879"/>
            </a:xfrm>
            <a:prstGeom prst="rect">
              <a:avLst/>
            </a:prstGeom>
            <a:grpFill/>
          </p:spPr>
          <p:txBody>
            <a:bodyPr wrap="square" rtlCol="0">
              <a:spAutoFit/>
            </a:bodyPr>
            <a:lstStyle/>
            <a:p>
              <a:r>
                <a:rPr lang="en-US" sz="2400" b="1" dirty="0">
                  <a:solidFill>
                    <a:schemeClr val="tx1">
                      <a:lumMod val="85000"/>
                      <a:lumOff val="15000"/>
                    </a:schemeClr>
                  </a:solidFill>
                </a:rPr>
                <a:t>INSIGHTS</a:t>
              </a:r>
            </a:p>
            <a:p>
              <a:endParaRPr lang="en-US" sz="24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Bookings</a:t>
              </a:r>
            </a:p>
            <a:p>
              <a:pPr marL="342900" indent="-342900">
                <a:buFont typeface="Arial" panose="020B0604020202020204" pitchFamily="34" charset="0"/>
                <a:buChar char="•"/>
              </a:pPr>
              <a:r>
                <a:rPr lang="en-US" sz="2000" dirty="0">
                  <a:solidFill>
                    <a:schemeClr val="tx1">
                      <a:lumMod val="85000"/>
                      <a:lumOff val="15000"/>
                    </a:schemeClr>
                  </a:solidFill>
                </a:rPr>
                <a:t>Revenue</a:t>
              </a:r>
            </a:p>
            <a:p>
              <a:pPr marL="342900" indent="-342900">
                <a:buFont typeface="Arial" panose="020B0604020202020204" pitchFamily="34" charset="0"/>
                <a:buChar char="•"/>
              </a:pPr>
              <a:r>
                <a:rPr lang="en-US" sz="2000" dirty="0">
                  <a:solidFill>
                    <a:schemeClr val="tx1">
                      <a:lumMod val="85000"/>
                      <a:lumOff val="15000"/>
                    </a:schemeClr>
                  </a:solidFill>
                </a:rPr>
                <a:t>Review</a:t>
              </a:r>
            </a:p>
          </p:txBody>
        </p:sp>
      </p:grpSp>
      <p:grpSp>
        <p:nvGrpSpPr>
          <p:cNvPr id="19" name="Group 18">
            <a:extLst>
              <a:ext uri="{FF2B5EF4-FFF2-40B4-BE49-F238E27FC236}">
                <a16:creationId xmlns:a16="http://schemas.microsoft.com/office/drawing/2014/main" id="{794D8ED0-51AD-F69E-BB51-350C59B4C5D5}"/>
              </a:ext>
            </a:extLst>
          </p:cNvPr>
          <p:cNvGrpSpPr/>
          <p:nvPr/>
        </p:nvGrpSpPr>
        <p:grpSpPr>
          <a:xfrm>
            <a:off x="1806836" y="1209463"/>
            <a:ext cx="2458681" cy="4751246"/>
            <a:chOff x="157316" y="1209462"/>
            <a:chExt cx="2458681" cy="5104361"/>
          </a:xfrm>
          <a:solidFill>
            <a:schemeClr val="accent5">
              <a:lumMod val="20000"/>
              <a:lumOff val="80000"/>
            </a:schemeClr>
          </a:solidFill>
          <a:effectLst>
            <a:glow rad="139700">
              <a:schemeClr val="accent1">
                <a:satMod val="175000"/>
                <a:alpha val="40000"/>
              </a:schemeClr>
            </a:glow>
          </a:effectLst>
        </p:grpSpPr>
        <p:sp>
          <p:nvSpPr>
            <p:cNvPr id="20" name="Freeform: Shape 19">
              <a:extLst>
                <a:ext uri="{FF2B5EF4-FFF2-40B4-BE49-F238E27FC236}">
                  <a16:creationId xmlns:a16="http://schemas.microsoft.com/office/drawing/2014/main" id="{955DBF6E-DAC2-A85A-42C0-E2CD5D3C8A79}"/>
                </a:ext>
              </a:extLst>
            </p:cNvPr>
            <p:cNvSpPr/>
            <p:nvPr/>
          </p:nvSpPr>
          <p:spPr>
            <a:xfrm rot="5400000">
              <a:off x="-1165524" y="2532302"/>
              <a:ext cx="5104361" cy="2458681"/>
            </a:xfrm>
            <a:custGeom>
              <a:avLst/>
              <a:gdLst>
                <a:gd name="connsiteX0" fmla="*/ 0 w 4419600"/>
                <a:gd name="connsiteY0" fmla="*/ 2249818 h 2249818"/>
                <a:gd name="connsiteX1" fmla="*/ 0 w 4419600"/>
                <a:gd name="connsiteY1" fmla="*/ 324417 h 2249818"/>
                <a:gd name="connsiteX2" fmla="*/ 670700 w 4419600"/>
                <a:gd name="connsiteY2" fmla="*/ 324417 h 2249818"/>
                <a:gd name="connsiteX3" fmla="*/ 977823 w 4419600"/>
                <a:gd name="connsiteY3" fmla="*/ 0 h 2249818"/>
                <a:gd name="connsiteX4" fmla="*/ 1284945 w 4419600"/>
                <a:gd name="connsiteY4" fmla="*/ 324417 h 2249818"/>
                <a:gd name="connsiteX5" fmla="*/ 4419600 w 4419600"/>
                <a:gd name="connsiteY5" fmla="*/ 324417 h 2249818"/>
                <a:gd name="connsiteX6" fmla="*/ 4419600 w 4419600"/>
                <a:gd name="connsiteY6" fmla="*/ 2249818 h 22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8">
                  <a:moveTo>
                    <a:pt x="0" y="2249818"/>
                  </a:moveTo>
                  <a:lnTo>
                    <a:pt x="0" y="324417"/>
                  </a:lnTo>
                  <a:lnTo>
                    <a:pt x="670700" y="324417"/>
                  </a:lnTo>
                  <a:lnTo>
                    <a:pt x="977823" y="0"/>
                  </a:lnTo>
                  <a:lnTo>
                    <a:pt x="1284945" y="324417"/>
                  </a:lnTo>
                  <a:lnTo>
                    <a:pt x="4419600" y="324417"/>
                  </a:lnTo>
                  <a:lnTo>
                    <a:pt x="4419600" y="224981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TextBox 20">
              <a:extLst>
                <a:ext uri="{FF2B5EF4-FFF2-40B4-BE49-F238E27FC236}">
                  <a16:creationId xmlns:a16="http://schemas.microsoft.com/office/drawing/2014/main" id="{BD00C693-2147-0F84-DB32-E4DE6FFDFE8C}"/>
                </a:ext>
              </a:extLst>
            </p:cNvPr>
            <p:cNvSpPr txBox="1"/>
            <p:nvPr/>
          </p:nvSpPr>
          <p:spPr>
            <a:xfrm>
              <a:off x="514689" y="1643555"/>
              <a:ext cx="1725659" cy="2083099"/>
            </a:xfrm>
            <a:prstGeom prst="rect">
              <a:avLst/>
            </a:prstGeom>
            <a:grpFill/>
          </p:spPr>
          <p:txBody>
            <a:bodyPr wrap="square" rtlCol="0">
              <a:spAutoFit/>
            </a:bodyPr>
            <a:lstStyle/>
            <a:p>
              <a:r>
                <a:rPr lang="en-US" sz="2400" b="1" dirty="0">
                  <a:solidFill>
                    <a:schemeClr val="bg2">
                      <a:lumMod val="25000"/>
                    </a:schemeClr>
                  </a:solidFill>
                </a:rPr>
                <a:t>About </a:t>
              </a:r>
            </a:p>
            <a:p>
              <a:endParaRPr lang="en-US" sz="2400" b="1" dirty="0">
                <a:solidFill>
                  <a:schemeClr val="bg2">
                    <a:lumMod val="25000"/>
                  </a:schemeClr>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IN" dirty="0">
                  <a:solidFill>
                    <a:schemeClr val="tx1">
                      <a:lumMod val="85000"/>
                      <a:lumOff val="15000"/>
                    </a:schemeClr>
                  </a:solidFill>
                </a:rPr>
                <a:t>Introduction</a:t>
              </a:r>
            </a:p>
            <a:p>
              <a:pPr marL="285750" indent="-285750">
                <a:buFont typeface="Arial" panose="020B0604020202020204" pitchFamily="34" charset="0"/>
                <a:buChar char="•"/>
              </a:pPr>
              <a:r>
                <a:rPr lang="en-IN" dirty="0">
                  <a:solidFill>
                    <a:schemeClr val="tx1">
                      <a:lumMod val="85000"/>
                      <a:lumOff val="15000"/>
                    </a:schemeClr>
                  </a:solidFill>
                </a:rPr>
                <a:t>Objective</a:t>
              </a:r>
            </a:p>
          </p:txBody>
        </p:sp>
      </p:grpSp>
      <p:sp>
        <p:nvSpPr>
          <p:cNvPr id="3" name="TextBox 2">
            <a:extLst>
              <a:ext uri="{FF2B5EF4-FFF2-40B4-BE49-F238E27FC236}">
                <a16:creationId xmlns:a16="http://schemas.microsoft.com/office/drawing/2014/main" id="{F20A4D4F-49DC-D5E2-7AAA-B4C36BF16A58}"/>
              </a:ext>
            </a:extLst>
          </p:cNvPr>
          <p:cNvSpPr txBox="1"/>
          <p:nvPr/>
        </p:nvSpPr>
        <p:spPr>
          <a:xfrm>
            <a:off x="86645" y="122964"/>
            <a:ext cx="2680069" cy="859020"/>
          </a:xfrm>
          <a:prstGeom prst="rect">
            <a:avLst/>
          </a:prstGeom>
          <a:noFill/>
        </p:spPr>
        <p:txBody>
          <a:bodyPr wrap="square" rtlCol="0">
            <a:spAutoFit/>
          </a:bodyPr>
          <a:lstStyle/>
          <a:p>
            <a:r>
              <a:rPr lang="en-IN" sz="4800" b="1" dirty="0">
                <a:solidFill>
                  <a:schemeClr val="bg1"/>
                </a:solidFill>
              </a:rPr>
              <a:t>Content</a:t>
            </a:r>
          </a:p>
        </p:txBody>
      </p:sp>
    </p:spTree>
    <p:extLst>
      <p:ext uri="{BB962C8B-B14F-4D97-AF65-F5344CB8AC3E}">
        <p14:creationId xmlns:p14="http://schemas.microsoft.com/office/powerpoint/2010/main" val="402565895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4953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4736087"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4755507"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Tree>
    <p:extLst>
      <p:ext uri="{BB962C8B-B14F-4D97-AF65-F5344CB8AC3E}">
        <p14:creationId xmlns:p14="http://schemas.microsoft.com/office/powerpoint/2010/main" val="40212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4953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4736087"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2201409"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Tree>
    <p:extLst>
      <p:ext uri="{BB962C8B-B14F-4D97-AF65-F5344CB8AC3E}">
        <p14:creationId xmlns:p14="http://schemas.microsoft.com/office/powerpoint/2010/main" val="1349749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4953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4779804"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388555"/>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2201409"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Tree>
    <p:extLst>
      <p:ext uri="{BB962C8B-B14F-4D97-AF65-F5344CB8AC3E}">
        <p14:creationId xmlns:p14="http://schemas.microsoft.com/office/powerpoint/2010/main" val="187316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5">
            <a:extLst>
              <a:ext uri="{FF2B5EF4-FFF2-40B4-BE49-F238E27FC236}">
                <a16:creationId xmlns:a16="http://schemas.microsoft.com/office/drawing/2014/main" id="{45AB250A-9908-423D-048C-B24C1D376E9A}"/>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6" name="Rectangle 5">
            <a:extLst>
              <a:ext uri="{FF2B5EF4-FFF2-40B4-BE49-F238E27FC236}">
                <a16:creationId xmlns:a16="http://schemas.microsoft.com/office/drawing/2014/main" id="{F306FC2B-7B0C-2880-7B09-285772A250E9}"/>
              </a:ext>
            </a:extLst>
          </p:cNvPr>
          <p:cNvSpPr/>
          <p:nvPr/>
        </p:nvSpPr>
        <p:spPr>
          <a:xfrm>
            <a:off x="4779805" y="2553054"/>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7309604"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388555"/>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2201409"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Tree>
    <p:extLst>
      <p:ext uri="{BB962C8B-B14F-4D97-AF65-F5344CB8AC3E}">
        <p14:creationId xmlns:p14="http://schemas.microsoft.com/office/powerpoint/2010/main" val="1125965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06FC2B-7B0C-2880-7B09-285772A250E9}"/>
              </a:ext>
            </a:extLst>
          </p:cNvPr>
          <p:cNvSpPr/>
          <p:nvPr/>
        </p:nvSpPr>
        <p:spPr>
          <a:xfrm>
            <a:off x="4779805" y="4669447"/>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In the month of June</a:t>
            </a:r>
            <a:r>
              <a:rPr lang="en-US" sz="2000" b="1" dirty="0">
                <a:solidFill>
                  <a:schemeClr val="bg1"/>
                </a:solidFill>
              </a:rPr>
              <a:t>, Delhi with 62.5 % </a:t>
            </a:r>
            <a:r>
              <a:rPr lang="en-US" sz="2000" dirty="0">
                <a:solidFill>
                  <a:schemeClr val="bg1"/>
                </a:solidFill>
              </a:rPr>
              <a:t>has the highest room occupancy rate among the all cities.</a:t>
            </a:r>
            <a:endParaRPr lang="en-IN" sz="2000" dirty="0">
              <a:solidFill>
                <a:schemeClr val="bg1"/>
              </a:solidFill>
            </a:endParaRPr>
          </a:p>
        </p:txBody>
      </p:sp>
      <p:sp>
        <p:nvSpPr>
          <p:cNvPr id="16" name="Rectangle 15">
            <a:extLst>
              <a:ext uri="{FF2B5EF4-FFF2-40B4-BE49-F238E27FC236}">
                <a16:creationId xmlns:a16="http://schemas.microsoft.com/office/drawing/2014/main" id="{58B57DAD-67B3-EB8F-BE7C-CD16DF6F76FD}"/>
              </a:ext>
            </a:extLst>
          </p:cNvPr>
          <p:cNvSpPr/>
          <p:nvPr/>
        </p:nvSpPr>
        <p:spPr>
          <a:xfrm>
            <a:off x="7309604" y="2539266"/>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Weekends</a:t>
            </a:r>
            <a:r>
              <a:rPr lang="en-US" sz="2000" dirty="0">
                <a:solidFill>
                  <a:schemeClr val="bg1"/>
                </a:solidFill>
              </a:rPr>
              <a:t> are performing better than weekdays with a difference of </a:t>
            </a:r>
            <a:r>
              <a:rPr lang="en-US" sz="2000" b="1" dirty="0">
                <a:solidFill>
                  <a:schemeClr val="bg1"/>
                </a:solidFill>
              </a:rPr>
              <a:t>12.54 % </a:t>
            </a:r>
            <a:r>
              <a:rPr lang="en-US" sz="2000" dirty="0">
                <a:solidFill>
                  <a:schemeClr val="bg1"/>
                </a:solidFill>
              </a:rPr>
              <a:t>in occupancy rate.</a:t>
            </a:r>
            <a:endParaRPr lang="en-IN" sz="2000" dirty="0">
              <a:solidFill>
                <a:schemeClr val="bg1"/>
              </a:solidFill>
            </a:endParaRPr>
          </a:p>
        </p:txBody>
      </p:sp>
      <p:sp>
        <p:nvSpPr>
          <p:cNvPr id="17" name="Rectangle 16">
            <a:extLst>
              <a:ext uri="{FF2B5EF4-FFF2-40B4-BE49-F238E27FC236}">
                <a16:creationId xmlns:a16="http://schemas.microsoft.com/office/drawing/2014/main" id="{3BA9820A-BD43-F8A7-2AE0-CB2688F1FDCA}"/>
              </a:ext>
            </a:extLst>
          </p:cNvPr>
          <p:cNvSpPr/>
          <p:nvPr/>
        </p:nvSpPr>
        <p:spPr>
          <a:xfrm>
            <a:off x="4779805" y="388555"/>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with</a:t>
            </a:r>
            <a:r>
              <a:rPr lang="en-US" sz="2000" b="1" dirty="0">
                <a:solidFill>
                  <a:schemeClr val="bg1"/>
                </a:solidFill>
              </a:rPr>
              <a:t> 61.5 % </a:t>
            </a:r>
            <a:r>
              <a:rPr lang="en-US" sz="2000" dirty="0">
                <a:solidFill>
                  <a:schemeClr val="bg1"/>
                </a:solidFill>
              </a:rPr>
              <a:t>has the highest room occupancy rate among the all cities.</a:t>
            </a:r>
            <a:endParaRPr lang="en-IN" sz="2000" dirty="0">
              <a:solidFill>
                <a:schemeClr val="bg1"/>
              </a:solidFill>
            </a:endParaRPr>
          </a:p>
        </p:txBody>
      </p:sp>
      <p:sp>
        <p:nvSpPr>
          <p:cNvPr id="18" name="Rectangle 17">
            <a:extLst>
              <a:ext uri="{FF2B5EF4-FFF2-40B4-BE49-F238E27FC236}">
                <a16:creationId xmlns:a16="http://schemas.microsoft.com/office/drawing/2014/main" id="{39426CDD-2F15-A6FC-0B2B-82EF11B4FAE8}"/>
              </a:ext>
            </a:extLst>
          </p:cNvPr>
          <p:cNvSpPr/>
          <p:nvPr/>
        </p:nvSpPr>
        <p:spPr>
          <a:xfrm>
            <a:off x="2201409" y="2493000"/>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Presidential room </a:t>
            </a:r>
            <a:r>
              <a:rPr lang="en-US" sz="2000" dirty="0">
                <a:solidFill>
                  <a:schemeClr val="bg1"/>
                </a:solidFill>
              </a:rPr>
              <a:t>have the maximum occupancy rate out of all the room categories.</a:t>
            </a:r>
            <a:endParaRPr lang="en-IN" sz="2000" dirty="0">
              <a:solidFill>
                <a:schemeClr val="bg1"/>
              </a:solidFill>
            </a:endParaRPr>
          </a:p>
        </p:txBody>
      </p:sp>
      <p:sp>
        <p:nvSpPr>
          <p:cNvPr id="19" name="Rectangle 18">
            <a:extLst>
              <a:ext uri="{FF2B5EF4-FFF2-40B4-BE49-F238E27FC236}">
                <a16:creationId xmlns:a16="http://schemas.microsoft.com/office/drawing/2014/main" id="{E5A36FF1-EA31-C89B-9393-4F8CCDA5F2D3}"/>
              </a:ext>
            </a:extLst>
          </p:cNvPr>
          <p:cNvSpPr/>
          <p:nvPr/>
        </p:nvSpPr>
        <p:spPr>
          <a:xfrm>
            <a:off x="4779805" y="2529001"/>
            <a:ext cx="2304000" cy="1872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dirty="0">
                <a:solidFill>
                  <a:schemeClr val="bg1"/>
                </a:solidFill>
              </a:rPr>
              <a:t>Top three platforms at bookings:</a:t>
            </a:r>
          </a:p>
          <a:p>
            <a:pPr marL="457200" indent="-457200" algn="l">
              <a:buFont typeface="Arial" panose="020B0604020202020204" pitchFamily="34" charset="0"/>
              <a:buChar char="•"/>
            </a:pPr>
            <a:r>
              <a:rPr lang="en-IN" sz="2000" b="1" dirty="0">
                <a:solidFill>
                  <a:schemeClr val="bg1"/>
                </a:solidFill>
              </a:rPr>
              <a:t>Others</a:t>
            </a:r>
          </a:p>
          <a:p>
            <a:pPr marL="457200" indent="-457200" algn="l">
              <a:buFont typeface="Arial" panose="020B0604020202020204" pitchFamily="34" charset="0"/>
              <a:buChar char="•"/>
            </a:pPr>
            <a:r>
              <a:rPr lang="en-IN" sz="2000" b="1" dirty="0" err="1">
                <a:solidFill>
                  <a:schemeClr val="bg1"/>
                </a:solidFill>
              </a:rPr>
              <a:t>Makeyourtrip</a:t>
            </a:r>
            <a:endParaRPr lang="en-IN" sz="2000" b="1" dirty="0">
              <a:solidFill>
                <a:schemeClr val="bg1"/>
              </a:solidFill>
            </a:endParaRPr>
          </a:p>
          <a:p>
            <a:pPr marL="457200" indent="-457200" algn="l">
              <a:buFont typeface="Arial" panose="020B0604020202020204" pitchFamily="34" charset="0"/>
              <a:buChar char="•"/>
            </a:pPr>
            <a:r>
              <a:rPr lang="en-IN" sz="2000" b="1" dirty="0" err="1">
                <a:solidFill>
                  <a:schemeClr val="bg1"/>
                </a:solidFill>
              </a:rPr>
              <a:t>Logtrip</a:t>
            </a:r>
            <a:endParaRPr lang="en-IN" sz="2000" b="1" dirty="0">
              <a:solidFill>
                <a:schemeClr val="bg1"/>
              </a:solidFill>
            </a:endParaRPr>
          </a:p>
        </p:txBody>
      </p:sp>
      <p:sp>
        <p:nvSpPr>
          <p:cNvPr id="9" name="Title 5">
            <a:extLst>
              <a:ext uri="{FF2B5EF4-FFF2-40B4-BE49-F238E27FC236}">
                <a16:creationId xmlns:a16="http://schemas.microsoft.com/office/drawing/2014/main" id="{A9791218-A599-D115-F34A-FAC114031F56}"/>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Tree>
    <p:extLst>
      <p:ext uri="{BB962C8B-B14F-4D97-AF65-F5344CB8AC3E}">
        <p14:creationId xmlns:p14="http://schemas.microsoft.com/office/powerpoint/2010/main" val="284339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4836000" y="2206920"/>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4836000" y="2206920"/>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4836000" y="2206920"/>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4836000" y="2206920"/>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Rectangle 1">
            <a:extLst>
              <a:ext uri="{FF2B5EF4-FFF2-40B4-BE49-F238E27FC236}">
                <a16:creationId xmlns:a16="http://schemas.microsoft.com/office/drawing/2014/main" id="{6F4E4FD7-CEC4-CED2-1DF8-5A3479515E43}"/>
              </a:ext>
            </a:extLst>
          </p:cNvPr>
          <p:cNvSpPr/>
          <p:nvPr/>
        </p:nvSpPr>
        <p:spPr>
          <a:xfrm>
            <a:off x="4836000" y="2225208"/>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bg1"/>
                </a:solidFill>
                <a:latin typeface="Amasis MT Pro Black" panose="02040A04050005020304" pitchFamily="18" charset="0"/>
              </a:rPr>
              <a:t>Key Points</a:t>
            </a:r>
          </a:p>
        </p:txBody>
      </p:sp>
      <p:sp>
        <p:nvSpPr>
          <p:cNvPr id="3" name="Title 5">
            <a:extLst>
              <a:ext uri="{FF2B5EF4-FFF2-40B4-BE49-F238E27FC236}">
                <a16:creationId xmlns:a16="http://schemas.microsoft.com/office/drawing/2014/main" id="{65697DF8-5610-F7B4-721B-FA8F4C33A3A8}"/>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378518103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Title 5">
            <a:extLst>
              <a:ext uri="{FF2B5EF4-FFF2-40B4-BE49-F238E27FC236}">
                <a16:creationId xmlns:a16="http://schemas.microsoft.com/office/drawing/2014/main" id="{03BFE3A6-9F64-840E-B358-6DD182090C39}"/>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2571430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Title 5">
            <a:extLst>
              <a:ext uri="{FF2B5EF4-FFF2-40B4-BE49-F238E27FC236}">
                <a16:creationId xmlns:a16="http://schemas.microsoft.com/office/drawing/2014/main" id="{03BFE3A6-9F64-840E-B358-6DD182090C39}"/>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104122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7118499" y="1584072"/>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7118499" y="1584072"/>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Title 5">
            <a:extLst>
              <a:ext uri="{FF2B5EF4-FFF2-40B4-BE49-F238E27FC236}">
                <a16:creationId xmlns:a16="http://schemas.microsoft.com/office/drawing/2014/main" id="{03BFE3A6-9F64-840E-B358-6DD182090C39}"/>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365242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E061F38-060C-02F3-43A4-831CD73A1BA5}"/>
              </a:ext>
            </a:extLst>
          </p:cNvPr>
          <p:cNvSpPr/>
          <p:nvPr/>
        </p:nvSpPr>
        <p:spPr>
          <a:xfrm>
            <a:off x="5633211" y="41921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Delhi </a:t>
            </a:r>
            <a:r>
              <a:rPr lang="en-US" sz="2000" dirty="0">
                <a:solidFill>
                  <a:schemeClr val="bg1"/>
                </a:solidFill>
              </a:rPr>
              <a:t>secures the highest rating with 3.8 among all cities, whereas</a:t>
            </a:r>
            <a:r>
              <a:rPr lang="en-US" sz="2000" b="1" dirty="0">
                <a:solidFill>
                  <a:schemeClr val="bg1"/>
                </a:solidFill>
              </a:rPr>
              <a:t> Bangalore </a:t>
            </a:r>
            <a:r>
              <a:rPr lang="en-US" sz="2000" dirty="0">
                <a:solidFill>
                  <a:schemeClr val="bg1"/>
                </a:solidFill>
              </a:rPr>
              <a:t>holds the lowest rating with 3.4 .</a:t>
            </a:r>
            <a:endParaRPr lang="en-IN" sz="2000" dirty="0">
              <a:solidFill>
                <a:schemeClr val="bg1"/>
              </a:solidFill>
            </a:endParaRPr>
          </a:p>
        </p:txBody>
      </p:sp>
      <p:sp>
        <p:nvSpPr>
          <p:cNvPr id="4" name="Rectangle 3">
            <a:extLst>
              <a:ext uri="{FF2B5EF4-FFF2-40B4-BE49-F238E27FC236}">
                <a16:creationId xmlns:a16="http://schemas.microsoft.com/office/drawing/2014/main" id="{196DC704-75F4-2DBC-A8D0-EFCE6B820D8B}"/>
              </a:ext>
            </a:extLst>
          </p:cNvPr>
          <p:cNvSpPr/>
          <p:nvPr/>
        </p:nvSpPr>
        <p:spPr>
          <a:xfrm>
            <a:off x="7118499" y="1609472"/>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bg1"/>
                </a:solidFill>
              </a:rPr>
              <a:t>Others platforms </a:t>
            </a:r>
            <a:r>
              <a:rPr lang="en-US" sz="2000" dirty="0">
                <a:solidFill>
                  <a:schemeClr val="bg1"/>
                </a:solidFill>
              </a:rPr>
              <a:t>having the highest revenue generation, whereas </a:t>
            </a:r>
            <a:r>
              <a:rPr lang="en-US" sz="2000" b="1" dirty="0">
                <a:solidFill>
                  <a:schemeClr val="bg1"/>
                </a:solidFill>
              </a:rPr>
              <a:t>direct</a:t>
            </a:r>
            <a:r>
              <a:rPr lang="en-US" sz="2000" dirty="0">
                <a:solidFill>
                  <a:schemeClr val="bg1"/>
                </a:solidFill>
              </a:rPr>
              <a:t> </a:t>
            </a:r>
            <a:r>
              <a:rPr lang="en-US" sz="2000" b="1" dirty="0">
                <a:solidFill>
                  <a:schemeClr val="bg1"/>
                </a:solidFill>
              </a:rPr>
              <a:t>offline methods</a:t>
            </a:r>
            <a:r>
              <a:rPr lang="en-US" sz="2000" dirty="0">
                <a:solidFill>
                  <a:schemeClr val="bg1"/>
                </a:solidFill>
              </a:rPr>
              <a:t>, has the lowest revenue generation.</a:t>
            </a:r>
            <a:endParaRPr lang="en-IN" sz="2000" dirty="0">
              <a:solidFill>
                <a:schemeClr val="bg1"/>
              </a:solidFill>
            </a:endParaRPr>
          </a:p>
        </p:txBody>
      </p:sp>
      <p:sp>
        <p:nvSpPr>
          <p:cNvPr id="6" name="Rectangle 5">
            <a:extLst>
              <a:ext uri="{FF2B5EF4-FFF2-40B4-BE49-F238E27FC236}">
                <a16:creationId xmlns:a16="http://schemas.microsoft.com/office/drawing/2014/main" id="{67A7EC44-FAE4-DC17-0406-EF74829F0D83}"/>
              </a:ext>
            </a:extLst>
          </p:cNvPr>
          <p:cNvSpPr/>
          <p:nvPr/>
        </p:nvSpPr>
        <p:spPr>
          <a:xfrm>
            <a:off x="4370563" y="545475"/>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b="1" dirty="0" err="1">
                <a:solidFill>
                  <a:schemeClr val="bg1"/>
                </a:solidFill>
              </a:rPr>
              <a:t>Atliq</a:t>
            </a:r>
            <a:r>
              <a:rPr lang="en-US" sz="2000" b="1" dirty="0">
                <a:solidFill>
                  <a:schemeClr val="bg1"/>
                </a:solidFill>
              </a:rPr>
              <a:t> Exotica </a:t>
            </a:r>
            <a:r>
              <a:rPr lang="en-US" sz="2000" dirty="0">
                <a:solidFill>
                  <a:schemeClr val="bg1"/>
                </a:solidFill>
              </a:rPr>
              <a:t>stands out as the hotel type with the </a:t>
            </a:r>
            <a:r>
              <a:rPr lang="en-US" sz="2000" b="1" dirty="0">
                <a:solidFill>
                  <a:schemeClr val="bg1"/>
                </a:solidFill>
              </a:rPr>
              <a:t>highest revenue </a:t>
            </a:r>
            <a:r>
              <a:rPr lang="en-US" sz="2000" dirty="0">
                <a:solidFill>
                  <a:schemeClr val="bg1"/>
                </a:solidFill>
              </a:rPr>
              <a:t>generation, </a:t>
            </a:r>
          </a:p>
          <a:p>
            <a:pPr algn="l"/>
            <a:r>
              <a:rPr lang="en-US" sz="2000" dirty="0">
                <a:solidFill>
                  <a:schemeClr val="bg1"/>
                </a:solidFill>
              </a:rPr>
              <a:t>while </a:t>
            </a:r>
            <a:r>
              <a:rPr lang="en-US" sz="2000" b="1" dirty="0" err="1">
                <a:solidFill>
                  <a:schemeClr val="bg1"/>
                </a:solidFill>
              </a:rPr>
              <a:t>Atliq</a:t>
            </a:r>
            <a:r>
              <a:rPr lang="en-US" sz="2000" b="1" dirty="0">
                <a:solidFill>
                  <a:schemeClr val="bg1"/>
                </a:solidFill>
              </a:rPr>
              <a:t> Seasons</a:t>
            </a:r>
            <a:r>
              <a:rPr lang="en-US" sz="2000" dirty="0">
                <a:solidFill>
                  <a:schemeClr val="bg1"/>
                </a:solidFill>
              </a:rPr>
              <a:t>, exhibits the lowest revenue generation.</a:t>
            </a:r>
            <a:endParaRPr lang="en-IN" sz="2000" dirty="0">
              <a:solidFill>
                <a:schemeClr val="bg1"/>
              </a:solidFill>
            </a:endParaRPr>
          </a:p>
        </p:txBody>
      </p:sp>
      <p:sp>
        <p:nvSpPr>
          <p:cNvPr id="11" name="Rectangle 10">
            <a:extLst>
              <a:ext uri="{FF2B5EF4-FFF2-40B4-BE49-F238E27FC236}">
                <a16:creationId xmlns:a16="http://schemas.microsoft.com/office/drawing/2014/main" id="{C98F1706-537E-A135-5362-EFBA1CA12313}"/>
              </a:ext>
            </a:extLst>
          </p:cNvPr>
          <p:cNvSpPr/>
          <p:nvPr/>
        </p:nvSpPr>
        <p:spPr>
          <a:xfrm>
            <a:off x="2852791" y="3072913"/>
            <a:ext cx="2520000" cy="2340000"/>
          </a:xfrm>
          <a:prstGeom prst="rect">
            <a:avLst/>
          </a:prstGeom>
          <a:solidFill>
            <a:schemeClr val="accent5">
              <a:lumMod val="75000"/>
            </a:schemeClr>
          </a:solidFill>
          <a:ln>
            <a:no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dirty="0">
                <a:solidFill>
                  <a:schemeClr val="bg1"/>
                </a:solidFill>
              </a:rPr>
              <a:t>Among all the cities </a:t>
            </a:r>
            <a:r>
              <a:rPr lang="en-US" sz="2000" b="1" dirty="0">
                <a:solidFill>
                  <a:schemeClr val="bg1"/>
                </a:solidFill>
              </a:rPr>
              <a:t>Mumbai</a:t>
            </a:r>
            <a:r>
              <a:rPr lang="en-US" sz="2000" dirty="0">
                <a:solidFill>
                  <a:schemeClr val="bg1"/>
                </a:solidFill>
              </a:rPr>
              <a:t> has the </a:t>
            </a:r>
            <a:r>
              <a:rPr lang="en-US" sz="2000" b="1" dirty="0">
                <a:solidFill>
                  <a:schemeClr val="bg1"/>
                </a:solidFill>
              </a:rPr>
              <a:t>highest revenue </a:t>
            </a:r>
            <a:r>
              <a:rPr lang="en-US" sz="2000" dirty="0">
                <a:solidFill>
                  <a:schemeClr val="bg1"/>
                </a:solidFill>
              </a:rPr>
              <a:t>generation.</a:t>
            </a:r>
          </a:p>
          <a:p>
            <a:pPr algn="l"/>
            <a:r>
              <a:rPr lang="en-US" sz="2000" dirty="0">
                <a:solidFill>
                  <a:schemeClr val="bg1"/>
                </a:solidFill>
              </a:rPr>
              <a:t>Whereas,</a:t>
            </a:r>
            <a:r>
              <a:rPr lang="en-US" sz="2000" b="1" dirty="0">
                <a:solidFill>
                  <a:schemeClr val="bg1"/>
                </a:solidFill>
              </a:rPr>
              <a:t> Delhi </a:t>
            </a:r>
            <a:r>
              <a:rPr lang="en-US" sz="2000" dirty="0">
                <a:solidFill>
                  <a:schemeClr val="bg1"/>
                </a:solidFill>
              </a:rPr>
              <a:t>has the </a:t>
            </a:r>
            <a:r>
              <a:rPr lang="en-US" sz="2000" b="1" dirty="0">
                <a:solidFill>
                  <a:schemeClr val="bg1"/>
                </a:solidFill>
              </a:rPr>
              <a:t>lowest revenue </a:t>
            </a:r>
            <a:r>
              <a:rPr lang="en-US" sz="2000" dirty="0">
                <a:solidFill>
                  <a:schemeClr val="bg1"/>
                </a:solidFill>
              </a:rPr>
              <a:t>generation.</a:t>
            </a:r>
            <a:endParaRPr lang="en-IN" sz="2000" dirty="0">
              <a:solidFill>
                <a:schemeClr val="bg1"/>
              </a:solidFill>
            </a:endParaRPr>
          </a:p>
        </p:txBody>
      </p:sp>
      <p:sp>
        <p:nvSpPr>
          <p:cNvPr id="2" name="Title 5">
            <a:extLst>
              <a:ext uri="{FF2B5EF4-FFF2-40B4-BE49-F238E27FC236}">
                <a16:creationId xmlns:a16="http://schemas.microsoft.com/office/drawing/2014/main" id="{03BFE3A6-9F64-840E-B358-6DD182090C39}"/>
              </a:ext>
            </a:extLst>
          </p:cNvPr>
          <p:cNvSpPr txBox="1">
            <a:spLocks/>
          </p:cNvSpPr>
          <p:nvPr/>
        </p:nvSpPr>
        <p:spPr>
          <a:xfrm>
            <a:off x="477979" y="126447"/>
            <a:ext cx="2255389" cy="1318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R</a:t>
            </a:r>
            <a:r>
              <a:rPr lang="en-IN" sz="4000" b="1" dirty="0" err="1">
                <a:solidFill>
                  <a:schemeClr val="bg1"/>
                </a:solidFill>
              </a:rPr>
              <a:t>evenue</a:t>
            </a:r>
            <a:r>
              <a:rPr lang="en-IN" sz="4000" b="1" dirty="0">
                <a:solidFill>
                  <a:schemeClr val="bg1"/>
                </a:solidFill>
              </a:rPr>
              <a:t> &amp; Review</a:t>
            </a:r>
          </a:p>
        </p:txBody>
      </p:sp>
    </p:spTree>
    <p:extLst>
      <p:ext uri="{BB962C8B-B14F-4D97-AF65-F5344CB8AC3E}">
        <p14:creationId xmlns:p14="http://schemas.microsoft.com/office/powerpoint/2010/main" val="3650867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C5FA32D2-0DB0-1F84-64FA-91A539853B0A}"/>
              </a:ext>
            </a:extLst>
          </p:cNvPr>
          <p:cNvPicPr>
            <a:picLocks noChangeAspect="1"/>
          </p:cNvPicPr>
          <p:nvPr/>
        </p:nvPicPr>
        <p:blipFill>
          <a:blip r:embed="rId5">
            <a:alphaModFix amt="35000"/>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564198" y="763147"/>
            <a:ext cx="5063603" cy="5638800"/>
          </a:xfrm>
          <a:prstGeom prst="rect">
            <a:avLst/>
          </a:prstGeom>
          <a:ln>
            <a:noFill/>
          </a:ln>
        </p:spPr>
      </p:pic>
      <p:sp>
        <p:nvSpPr>
          <p:cNvPr id="4" name="Isosceles Triangle 3">
            <a:extLst>
              <a:ext uri="{FF2B5EF4-FFF2-40B4-BE49-F238E27FC236}">
                <a16:creationId xmlns:a16="http://schemas.microsoft.com/office/drawing/2014/main" id="{7A81027B-076E-BEDB-79FA-F5ACD31B034F}"/>
              </a:ext>
            </a:extLst>
          </p:cNvPr>
          <p:cNvSpPr/>
          <p:nvPr/>
        </p:nvSpPr>
        <p:spPr>
          <a:xfrm rot="5400000">
            <a:off x="2084021" y="2161520"/>
            <a:ext cx="709419" cy="354536"/>
          </a:xfrm>
          <a:prstGeom prs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1F6F4550-BBA1-639A-87CA-1AAA1C6EB3FB}"/>
              </a:ext>
            </a:extLst>
          </p:cNvPr>
          <p:cNvGrpSpPr/>
          <p:nvPr/>
        </p:nvGrpSpPr>
        <p:grpSpPr>
          <a:xfrm>
            <a:off x="8042087" y="1209463"/>
            <a:ext cx="2458683" cy="4751246"/>
            <a:chOff x="6469756" y="1209462"/>
            <a:chExt cx="2458683" cy="5104361"/>
          </a:xfrm>
          <a:solidFill>
            <a:schemeClr val="accent5">
              <a:lumMod val="75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1" name="Freeform: Shape 10">
              <a:extLst>
                <a:ext uri="{FF2B5EF4-FFF2-40B4-BE49-F238E27FC236}">
                  <a16:creationId xmlns:a16="http://schemas.microsoft.com/office/drawing/2014/main" id="{E06F766C-9A75-DA38-3D76-FA6842BF2F64}"/>
                </a:ext>
              </a:extLst>
            </p:cNvPr>
            <p:cNvSpPr/>
            <p:nvPr/>
          </p:nvSpPr>
          <p:spPr>
            <a:xfrm rot="5400000">
              <a:off x="5146917" y="2532301"/>
              <a:ext cx="5104361" cy="2458683"/>
            </a:xfrm>
            <a:custGeom>
              <a:avLst/>
              <a:gdLst>
                <a:gd name="connsiteX0" fmla="*/ 0 w 4419600"/>
                <a:gd name="connsiteY0" fmla="*/ 2249820 h 2249820"/>
                <a:gd name="connsiteX1" fmla="*/ 0 w 4419600"/>
                <a:gd name="connsiteY1" fmla="*/ 324419 h 2249820"/>
                <a:gd name="connsiteX2" fmla="*/ 670699 w 4419600"/>
                <a:gd name="connsiteY2" fmla="*/ 324419 h 2249820"/>
                <a:gd name="connsiteX3" fmla="*/ 977824 w 4419600"/>
                <a:gd name="connsiteY3" fmla="*/ 0 h 2249820"/>
                <a:gd name="connsiteX4" fmla="*/ 1284948 w 4419600"/>
                <a:gd name="connsiteY4" fmla="*/ 324419 h 2249820"/>
                <a:gd name="connsiteX5" fmla="*/ 4419600 w 4419600"/>
                <a:gd name="connsiteY5" fmla="*/ 324419 h 2249820"/>
                <a:gd name="connsiteX6" fmla="*/ 4419600 w 4419600"/>
                <a:gd name="connsiteY6" fmla="*/ 2249820 h 224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20">
                  <a:moveTo>
                    <a:pt x="0" y="2249820"/>
                  </a:moveTo>
                  <a:lnTo>
                    <a:pt x="0" y="324419"/>
                  </a:lnTo>
                  <a:lnTo>
                    <a:pt x="670699" y="324419"/>
                  </a:lnTo>
                  <a:lnTo>
                    <a:pt x="977824" y="0"/>
                  </a:lnTo>
                  <a:lnTo>
                    <a:pt x="1284948" y="324419"/>
                  </a:lnTo>
                  <a:lnTo>
                    <a:pt x="4419600" y="324419"/>
                  </a:lnTo>
                  <a:lnTo>
                    <a:pt x="4419600" y="224982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TextBox 11">
              <a:extLst>
                <a:ext uri="{FF2B5EF4-FFF2-40B4-BE49-F238E27FC236}">
                  <a16:creationId xmlns:a16="http://schemas.microsoft.com/office/drawing/2014/main" id="{66CD082C-CAF6-F5D1-2520-71C37BA41CBB}"/>
                </a:ext>
              </a:extLst>
            </p:cNvPr>
            <p:cNvSpPr txBox="1"/>
            <p:nvPr/>
          </p:nvSpPr>
          <p:spPr>
            <a:xfrm>
              <a:off x="6900991" y="1643555"/>
              <a:ext cx="1655915" cy="1818579"/>
            </a:xfrm>
            <a:prstGeom prst="rect">
              <a:avLst/>
            </a:prstGeom>
            <a:grpFill/>
          </p:spPr>
          <p:txBody>
            <a:bodyPr wrap="square" rtlCol="0">
              <a:spAutoFit/>
            </a:bodyPr>
            <a:lstStyle/>
            <a:p>
              <a:r>
                <a:rPr lang="en-US" sz="2800" b="1" dirty="0">
                  <a:solidFill>
                    <a:schemeClr val="tx1">
                      <a:lumMod val="85000"/>
                      <a:lumOff val="15000"/>
                    </a:schemeClr>
                  </a:solidFill>
                </a:rPr>
                <a:t>Tools</a:t>
              </a:r>
            </a:p>
            <a:p>
              <a:endParaRPr lang="en-US" sz="20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Tools used</a:t>
              </a:r>
            </a:p>
          </p:txBody>
        </p:sp>
      </p:grpSp>
      <p:grpSp>
        <p:nvGrpSpPr>
          <p:cNvPr id="13" name="Group 12">
            <a:extLst>
              <a:ext uri="{FF2B5EF4-FFF2-40B4-BE49-F238E27FC236}">
                <a16:creationId xmlns:a16="http://schemas.microsoft.com/office/drawing/2014/main" id="{15DB2C4C-2690-9CA4-FC02-562A1DC51D9E}"/>
              </a:ext>
            </a:extLst>
          </p:cNvPr>
          <p:cNvGrpSpPr/>
          <p:nvPr/>
        </p:nvGrpSpPr>
        <p:grpSpPr>
          <a:xfrm>
            <a:off x="5987578" y="1209462"/>
            <a:ext cx="2458681" cy="4751247"/>
            <a:chOff x="4365610" y="1209462"/>
            <a:chExt cx="2458681" cy="5104361"/>
          </a:xfrm>
          <a:solidFill>
            <a:schemeClr val="accent5">
              <a:lumMod val="60000"/>
              <a:lumOff val="40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4" name="Freeform: Shape 13">
              <a:extLst>
                <a:ext uri="{FF2B5EF4-FFF2-40B4-BE49-F238E27FC236}">
                  <a16:creationId xmlns:a16="http://schemas.microsoft.com/office/drawing/2014/main" id="{B9D7A433-DB64-84FB-9269-81F663453CCD}"/>
                </a:ext>
              </a:extLst>
            </p:cNvPr>
            <p:cNvSpPr/>
            <p:nvPr/>
          </p:nvSpPr>
          <p:spPr>
            <a:xfrm rot="5400000">
              <a:off x="3042770" y="2532302"/>
              <a:ext cx="5104361" cy="2458681"/>
            </a:xfrm>
            <a:custGeom>
              <a:avLst/>
              <a:gdLst>
                <a:gd name="connsiteX0" fmla="*/ 0 w 4419600"/>
                <a:gd name="connsiteY0" fmla="*/ 2249818 h 2249818"/>
                <a:gd name="connsiteX1" fmla="*/ 0 w 4419600"/>
                <a:gd name="connsiteY1" fmla="*/ 324417 h 2249818"/>
                <a:gd name="connsiteX2" fmla="*/ 670701 w 4419600"/>
                <a:gd name="connsiteY2" fmla="*/ 324417 h 2249818"/>
                <a:gd name="connsiteX3" fmla="*/ 977824 w 4419600"/>
                <a:gd name="connsiteY3" fmla="*/ 0 h 2249818"/>
                <a:gd name="connsiteX4" fmla="*/ 1284946 w 4419600"/>
                <a:gd name="connsiteY4" fmla="*/ 324417 h 2249818"/>
                <a:gd name="connsiteX5" fmla="*/ 4419600 w 4419600"/>
                <a:gd name="connsiteY5" fmla="*/ 324417 h 2249818"/>
                <a:gd name="connsiteX6" fmla="*/ 4419600 w 4419600"/>
                <a:gd name="connsiteY6" fmla="*/ 2249818 h 22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8">
                  <a:moveTo>
                    <a:pt x="0" y="2249818"/>
                  </a:moveTo>
                  <a:lnTo>
                    <a:pt x="0" y="324417"/>
                  </a:lnTo>
                  <a:lnTo>
                    <a:pt x="670701" y="324417"/>
                  </a:lnTo>
                  <a:lnTo>
                    <a:pt x="977824" y="0"/>
                  </a:lnTo>
                  <a:lnTo>
                    <a:pt x="1284946" y="324417"/>
                  </a:lnTo>
                  <a:lnTo>
                    <a:pt x="4419600" y="324417"/>
                  </a:lnTo>
                  <a:lnTo>
                    <a:pt x="4419600" y="224981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5" name="TextBox 14">
              <a:extLst>
                <a:ext uri="{FF2B5EF4-FFF2-40B4-BE49-F238E27FC236}">
                  <a16:creationId xmlns:a16="http://schemas.microsoft.com/office/drawing/2014/main" id="{1AFD8321-90C4-9A61-138F-1BAD605DF155}"/>
                </a:ext>
              </a:extLst>
            </p:cNvPr>
            <p:cNvSpPr txBox="1"/>
            <p:nvPr/>
          </p:nvSpPr>
          <p:spPr>
            <a:xfrm>
              <a:off x="4543521" y="1643555"/>
              <a:ext cx="1921059" cy="3141180"/>
            </a:xfrm>
            <a:prstGeom prst="rect">
              <a:avLst/>
            </a:prstGeom>
            <a:grpFill/>
          </p:spPr>
          <p:txBody>
            <a:bodyPr wrap="square" rtlCol="0">
              <a:spAutoFit/>
            </a:bodyPr>
            <a:lstStyle/>
            <a:p>
              <a:r>
                <a:rPr lang="en-US" sz="2400" b="1" dirty="0">
                  <a:solidFill>
                    <a:schemeClr val="tx1">
                      <a:lumMod val="85000"/>
                      <a:lumOff val="15000"/>
                    </a:schemeClr>
                  </a:solidFill>
                </a:rPr>
                <a:t>Key Points</a:t>
              </a:r>
            </a:p>
            <a:p>
              <a:endParaRPr lang="en-US" sz="24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Key Points on Bookings</a:t>
              </a:r>
            </a:p>
            <a:p>
              <a:pPr marL="342900" indent="-342900">
                <a:buFont typeface="Arial" panose="020B0604020202020204" pitchFamily="34" charset="0"/>
                <a:buChar char="•"/>
              </a:pPr>
              <a:r>
                <a:rPr lang="en-US" sz="2000" dirty="0">
                  <a:solidFill>
                    <a:schemeClr val="tx1">
                      <a:lumMod val="85000"/>
                      <a:lumOff val="15000"/>
                    </a:schemeClr>
                  </a:solidFill>
                </a:rPr>
                <a:t>Key Points on Revenue &amp; Review</a:t>
              </a:r>
            </a:p>
          </p:txBody>
        </p:sp>
      </p:grpSp>
      <p:grpSp>
        <p:nvGrpSpPr>
          <p:cNvPr id="16" name="Group 15">
            <a:extLst>
              <a:ext uri="{FF2B5EF4-FFF2-40B4-BE49-F238E27FC236}">
                <a16:creationId xmlns:a16="http://schemas.microsoft.com/office/drawing/2014/main" id="{DA6F799E-7AB6-1F18-048B-08F609B1CCF2}"/>
              </a:ext>
            </a:extLst>
          </p:cNvPr>
          <p:cNvGrpSpPr/>
          <p:nvPr/>
        </p:nvGrpSpPr>
        <p:grpSpPr>
          <a:xfrm>
            <a:off x="3900426" y="1209462"/>
            <a:ext cx="2458682" cy="4751247"/>
            <a:chOff x="2261463" y="1209462"/>
            <a:chExt cx="2458682" cy="5104361"/>
          </a:xfrm>
          <a:solidFill>
            <a:schemeClr val="accent5">
              <a:lumMod val="40000"/>
              <a:lumOff val="60000"/>
            </a:schemeClr>
          </a:solidFill>
          <a:effectLst>
            <a:glow rad="139700">
              <a:schemeClr val="accent1">
                <a:satMod val="175000"/>
                <a:alpha val="40000"/>
              </a:schemeClr>
            </a:glow>
            <a:outerShdw blurRad="50800" dist="38100" dir="2700000" algn="tl" rotWithShape="0">
              <a:prstClr val="black">
                <a:alpha val="40000"/>
              </a:prstClr>
            </a:outerShdw>
          </a:effectLst>
        </p:grpSpPr>
        <p:sp>
          <p:nvSpPr>
            <p:cNvPr id="17" name="Freeform: Shape 16">
              <a:extLst>
                <a:ext uri="{FF2B5EF4-FFF2-40B4-BE49-F238E27FC236}">
                  <a16:creationId xmlns:a16="http://schemas.microsoft.com/office/drawing/2014/main" id="{563E9042-D0AD-D34B-38C4-E5F57297B622}"/>
                </a:ext>
              </a:extLst>
            </p:cNvPr>
            <p:cNvSpPr/>
            <p:nvPr/>
          </p:nvSpPr>
          <p:spPr>
            <a:xfrm rot="5400000">
              <a:off x="938623" y="2532302"/>
              <a:ext cx="5104361" cy="2458682"/>
            </a:xfrm>
            <a:custGeom>
              <a:avLst/>
              <a:gdLst>
                <a:gd name="connsiteX0" fmla="*/ 0 w 4419600"/>
                <a:gd name="connsiteY0" fmla="*/ 2249819 h 2249819"/>
                <a:gd name="connsiteX1" fmla="*/ 0 w 4419600"/>
                <a:gd name="connsiteY1" fmla="*/ 324418 h 2249819"/>
                <a:gd name="connsiteX2" fmla="*/ 670700 w 4419600"/>
                <a:gd name="connsiteY2" fmla="*/ 324418 h 2249819"/>
                <a:gd name="connsiteX3" fmla="*/ 977824 w 4419600"/>
                <a:gd name="connsiteY3" fmla="*/ 0 h 2249819"/>
                <a:gd name="connsiteX4" fmla="*/ 1284947 w 4419600"/>
                <a:gd name="connsiteY4" fmla="*/ 324418 h 2249819"/>
                <a:gd name="connsiteX5" fmla="*/ 4419600 w 4419600"/>
                <a:gd name="connsiteY5" fmla="*/ 324418 h 2249819"/>
                <a:gd name="connsiteX6" fmla="*/ 4419600 w 4419600"/>
                <a:gd name="connsiteY6" fmla="*/ 2249819 h 224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9">
                  <a:moveTo>
                    <a:pt x="0" y="2249819"/>
                  </a:moveTo>
                  <a:lnTo>
                    <a:pt x="0" y="324418"/>
                  </a:lnTo>
                  <a:lnTo>
                    <a:pt x="670700" y="324418"/>
                  </a:lnTo>
                  <a:lnTo>
                    <a:pt x="977824" y="0"/>
                  </a:lnTo>
                  <a:lnTo>
                    <a:pt x="1284947" y="324418"/>
                  </a:lnTo>
                  <a:lnTo>
                    <a:pt x="4419600" y="324418"/>
                  </a:lnTo>
                  <a:lnTo>
                    <a:pt x="4419600" y="2249819"/>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8" name="TextBox 17">
              <a:extLst>
                <a:ext uri="{FF2B5EF4-FFF2-40B4-BE49-F238E27FC236}">
                  <a16:creationId xmlns:a16="http://schemas.microsoft.com/office/drawing/2014/main" id="{2F01AC64-1F8E-1F2A-CD07-03215A824F4D}"/>
                </a:ext>
              </a:extLst>
            </p:cNvPr>
            <p:cNvSpPr txBox="1"/>
            <p:nvPr/>
          </p:nvSpPr>
          <p:spPr>
            <a:xfrm>
              <a:off x="2637111" y="1643555"/>
              <a:ext cx="1707383" cy="2479879"/>
            </a:xfrm>
            <a:prstGeom prst="rect">
              <a:avLst/>
            </a:prstGeom>
            <a:grpFill/>
          </p:spPr>
          <p:txBody>
            <a:bodyPr wrap="square" rtlCol="0">
              <a:spAutoFit/>
            </a:bodyPr>
            <a:lstStyle/>
            <a:p>
              <a:r>
                <a:rPr lang="en-US" sz="2400" b="1" dirty="0">
                  <a:solidFill>
                    <a:schemeClr val="tx1">
                      <a:lumMod val="85000"/>
                      <a:lumOff val="15000"/>
                    </a:schemeClr>
                  </a:solidFill>
                </a:rPr>
                <a:t>INSIGHTS</a:t>
              </a:r>
            </a:p>
            <a:p>
              <a:endParaRPr lang="en-US" sz="2400" b="1" dirty="0">
                <a:solidFill>
                  <a:schemeClr val="tx1">
                    <a:lumMod val="85000"/>
                    <a:lumOff val="15000"/>
                  </a:schemeClr>
                </a:solidFill>
              </a:endParaRPr>
            </a:p>
            <a:p>
              <a:endParaRPr lang="en-US" b="1" dirty="0">
                <a:solidFill>
                  <a:schemeClr val="tx1">
                    <a:lumMod val="85000"/>
                    <a:lumOff val="15000"/>
                  </a:schemeClr>
                </a:solidFill>
              </a:endParaRPr>
            </a:p>
            <a:p>
              <a:endParaRPr lang="en-US" b="1" dirty="0">
                <a:solidFill>
                  <a:schemeClr val="tx1">
                    <a:lumMod val="85000"/>
                    <a:lumOff val="15000"/>
                  </a:schemeClr>
                </a:solidFill>
              </a:endParaRPr>
            </a:p>
            <a:p>
              <a:pPr marL="342900" indent="-342900">
                <a:buFont typeface="Arial" panose="020B0604020202020204" pitchFamily="34" charset="0"/>
                <a:buChar char="•"/>
              </a:pPr>
              <a:r>
                <a:rPr lang="en-US" sz="2000" dirty="0">
                  <a:solidFill>
                    <a:schemeClr val="tx1">
                      <a:lumMod val="85000"/>
                      <a:lumOff val="15000"/>
                    </a:schemeClr>
                  </a:solidFill>
                </a:rPr>
                <a:t>Bookings</a:t>
              </a:r>
            </a:p>
            <a:p>
              <a:pPr marL="342900" indent="-342900">
                <a:buFont typeface="Arial" panose="020B0604020202020204" pitchFamily="34" charset="0"/>
                <a:buChar char="•"/>
              </a:pPr>
              <a:r>
                <a:rPr lang="en-US" sz="2000" dirty="0">
                  <a:solidFill>
                    <a:schemeClr val="tx1">
                      <a:lumMod val="85000"/>
                      <a:lumOff val="15000"/>
                    </a:schemeClr>
                  </a:solidFill>
                </a:rPr>
                <a:t>Revenue</a:t>
              </a:r>
            </a:p>
            <a:p>
              <a:pPr marL="342900" indent="-342900">
                <a:buFont typeface="Arial" panose="020B0604020202020204" pitchFamily="34" charset="0"/>
                <a:buChar char="•"/>
              </a:pPr>
              <a:r>
                <a:rPr lang="en-US" sz="2000" dirty="0">
                  <a:solidFill>
                    <a:schemeClr val="tx1">
                      <a:lumMod val="85000"/>
                      <a:lumOff val="15000"/>
                    </a:schemeClr>
                  </a:solidFill>
                </a:rPr>
                <a:t>Review</a:t>
              </a:r>
            </a:p>
          </p:txBody>
        </p:sp>
      </p:grpSp>
      <p:grpSp>
        <p:nvGrpSpPr>
          <p:cNvPr id="19" name="Group 18">
            <a:extLst>
              <a:ext uri="{FF2B5EF4-FFF2-40B4-BE49-F238E27FC236}">
                <a16:creationId xmlns:a16="http://schemas.microsoft.com/office/drawing/2014/main" id="{794D8ED0-51AD-F69E-BB51-350C59B4C5D5}"/>
              </a:ext>
            </a:extLst>
          </p:cNvPr>
          <p:cNvGrpSpPr/>
          <p:nvPr/>
        </p:nvGrpSpPr>
        <p:grpSpPr>
          <a:xfrm>
            <a:off x="1806836" y="1209463"/>
            <a:ext cx="2458681" cy="4751246"/>
            <a:chOff x="157316" y="1209462"/>
            <a:chExt cx="2458681" cy="5104361"/>
          </a:xfrm>
          <a:solidFill>
            <a:schemeClr val="accent5">
              <a:lumMod val="20000"/>
              <a:lumOff val="80000"/>
            </a:schemeClr>
          </a:solidFill>
          <a:effectLst>
            <a:glow rad="139700">
              <a:schemeClr val="accent1">
                <a:satMod val="175000"/>
                <a:alpha val="40000"/>
              </a:schemeClr>
            </a:glow>
          </a:effectLst>
        </p:grpSpPr>
        <p:sp>
          <p:nvSpPr>
            <p:cNvPr id="20" name="Freeform: Shape 19">
              <a:extLst>
                <a:ext uri="{FF2B5EF4-FFF2-40B4-BE49-F238E27FC236}">
                  <a16:creationId xmlns:a16="http://schemas.microsoft.com/office/drawing/2014/main" id="{955DBF6E-DAC2-A85A-42C0-E2CD5D3C8A79}"/>
                </a:ext>
              </a:extLst>
            </p:cNvPr>
            <p:cNvSpPr/>
            <p:nvPr/>
          </p:nvSpPr>
          <p:spPr>
            <a:xfrm rot="5400000">
              <a:off x="-1165524" y="2532302"/>
              <a:ext cx="5104361" cy="2458681"/>
            </a:xfrm>
            <a:custGeom>
              <a:avLst/>
              <a:gdLst>
                <a:gd name="connsiteX0" fmla="*/ 0 w 4419600"/>
                <a:gd name="connsiteY0" fmla="*/ 2249818 h 2249818"/>
                <a:gd name="connsiteX1" fmla="*/ 0 w 4419600"/>
                <a:gd name="connsiteY1" fmla="*/ 324417 h 2249818"/>
                <a:gd name="connsiteX2" fmla="*/ 670700 w 4419600"/>
                <a:gd name="connsiteY2" fmla="*/ 324417 h 2249818"/>
                <a:gd name="connsiteX3" fmla="*/ 977823 w 4419600"/>
                <a:gd name="connsiteY3" fmla="*/ 0 h 2249818"/>
                <a:gd name="connsiteX4" fmla="*/ 1284945 w 4419600"/>
                <a:gd name="connsiteY4" fmla="*/ 324417 h 2249818"/>
                <a:gd name="connsiteX5" fmla="*/ 4419600 w 4419600"/>
                <a:gd name="connsiteY5" fmla="*/ 324417 h 2249818"/>
                <a:gd name="connsiteX6" fmla="*/ 4419600 w 4419600"/>
                <a:gd name="connsiteY6" fmla="*/ 2249818 h 22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0" h="2249818">
                  <a:moveTo>
                    <a:pt x="0" y="2249818"/>
                  </a:moveTo>
                  <a:lnTo>
                    <a:pt x="0" y="324417"/>
                  </a:lnTo>
                  <a:lnTo>
                    <a:pt x="670700" y="324417"/>
                  </a:lnTo>
                  <a:lnTo>
                    <a:pt x="977823" y="0"/>
                  </a:lnTo>
                  <a:lnTo>
                    <a:pt x="1284945" y="324417"/>
                  </a:lnTo>
                  <a:lnTo>
                    <a:pt x="4419600" y="324417"/>
                  </a:lnTo>
                  <a:lnTo>
                    <a:pt x="4419600" y="224981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TextBox 20">
              <a:extLst>
                <a:ext uri="{FF2B5EF4-FFF2-40B4-BE49-F238E27FC236}">
                  <a16:creationId xmlns:a16="http://schemas.microsoft.com/office/drawing/2014/main" id="{BD00C693-2147-0F84-DB32-E4DE6FFDFE8C}"/>
                </a:ext>
              </a:extLst>
            </p:cNvPr>
            <p:cNvSpPr txBox="1"/>
            <p:nvPr/>
          </p:nvSpPr>
          <p:spPr>
            <a:xfrm>
              <a:off x="514689" y="1643555"/>
              <a:ext cx="1725659" cy="2083099"/>
            </a:xfrm>
            <a:prstGeom prst="rect">
              <a:avLst/>
            </a:prstGeom>
            <a:grpFill/>
          </p:spPr>
          <p:txBody>
            <a:bodyPr wrap="square" rtlCol="0">
              <a:spAutoFit/>
            </a:bodyPr>
            <a:lstStyle/>
            <a:p>
              <a:r>
                <a:rPr lang="en-US" sz="2400" b="1" dirty="0">
                  <a:solidFill>
                    <a:schemeClr val="bg2">
                      <a:lumMod val="25000"/>
                    </a:schemeClr>
                  </a:solidFill>
                </a:rPr>
                <a:t>ABOUT</a:t>
              </a:r>
            </a:p>
            <a:p>
              <a:endParaRPr lang="en-US" sz="2400" b="1" dirty="0">
                <a:solidFill>
                  <a:schemeClr val="bg2">
                    <a:lumMod val="25000"/>
                  </a:schemeClr>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IN" dirty="0">
                  <a:solidFill>
                    <a:schemeClr val="tx1">
                      <a:lumMod val="85000"/>
                      <a:lumOff val="15000"/>
                    </a:schemeClr>
                  </a:solidFill>
                </a:rPr>
                <a:t>Introduction</a:t>
              </a:r>
            </a:p>
            <a:p>
              <a:pPr marL="285750" indent="-285750">
                <a:buFont typeface="Arial" panose="020B0604020202020204" pitchFamily="34" charset="0"/>
                <a:buChar char="•"/>
              </a:pPr>
              <a:r>
                <a:rPr lang="en-IN" dirty="0">
                  <a:solidFill>
                    <a:schemeClr val="tx1">
                      <a:lumMod val="85000"/>
                      <a:lumOff val="15000"/>
                    </a:schemeClr>
                  </a:solidFill>
                </a:rPr>
                <a:t>Objective</a:t>
              </a:r>
            </a:p>
          </p:txBody>
        </p:sp>
      </p:grpSp>
      <p:sp>
        <p:nvSpPr>
          <p:cNvPr id="3" name="TextBox 2">
            <a:extLst>
              <a:ext uri="{FF2B5EF4-FFF2-40B4-BE49-F238E27FC236}">
                <a16:creationId xmlns:a16="http://schemas.microsoft.com/office/drawing/2014/main" id="{F20A4D4F-49DC-D5E2-7AAA-B4C36BF16A58}"/>
              </a:ext>
            </a:extLst>
          </p:cNvPr>
          <p:cNvSpPr txBox="1"/>
          <p:nvPr/>
        </p:nvSpPr>
        <p:spPr>
          <a:xfrm>
            <a:off x="86645" y="122964"/>
            <a:ext cx="2680069" cy="859020"/>
          </a:xfrm>
          <a:prstGeom prst="rect">
            <a:avLst/>
          </a:prstGeom>
          <a:noFill/>
        </p:spPr>
        <p:txBody>
          <a:bodyPr wrap="square" rtlCol="0">
            <a:spAutoFit/>
          </a:bodyPr>
          <a:lstStyle/>
          <a:p>
            <a:r>
              <a:rPr lang="en-IN" sz="4800" b="1" dirty="0">
                <a:solidFill>
                  <a:schemeClr val="bg1"/>
                </a:solidFill>
              </a:rPr>
              <a:t>Content</a:t>
            </a:r>
          </a:p>
        </p:txBody>
      </p:sp>
    </p:spTree>
    <p:extLst>
      <p:ext uri="{BB962C8B-B14F-4D97-AF65-F5344CB8AC3E}">
        <p14:creationId xmlns:p14="http://schemas.microsoft.com/office/powerpoint/2010/main" val="3258258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2094875" y="2914173"/>
            <a:ext cx="8002250" cy="1029653"/>
          </a:xfrm>
        </p:spPr>
        <p:txBody>
          <a:bodyPr>
            <a:noAutofit/>
          </a:bodyPr>
          <a:lstStyle/>
          <a:p>
            <a:r>
              <a:rPr lang="en-IN" sz="6600" b="1" dirty="0">
                <a:solidFill>
                  <a:schemeClr val="bg1"/>
                </a:solidFill>
                <a:latin typeface="Amasis MT Pro Black" panose="02040A04050005020304" pitchFamily="18" charset="0"/>
              </a:rPr>
              <a:t>Tools</a:t>
            </a:r>
          </a:p>
        </p:txBody>
      </p:sp>
    </p:spTree>
    <p:extLst>
      <p:ext uri="{BB962C8B-B14F-4D97-AF65-F5344CB8AC3E}">
        <p14:creationId xmlns:p14="http://schemas.microsoft.com/office/powerpoint/2010/main" val="230470075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ubtitle 3">
            <a:extLst>
              <a:ext uri="{FF2B5EF4-FFF2-40B4-BE49-F238E27FC236}">
                <a16:creationId xmlns:a16="http://schemas.microsoft.com/office/drawing/2014/main" id="{3B629DA2-7A29-9EF7-6BF8-D356D50513A0}"/>
              </a:ext>
            </a:extLst>
          </p:cNvPr>
          <p:cNvSpPr>
            <a:spLocks noGrp="1"/>
          </p:cNvSpPr>
          <p:nvPr>
            <p:ph type="subTitle" idx="1"/>
          </p:nvPr>
        </p:nvSpPr>
        <p:spPr>
          <a:xfrm>
            <a:off x="833073" y="1344312"/>
            <a:ext cx="4706220" cy="4985368"/>
          </a:xfrm>
        </p:spPr>
        <p:txBody>
          <a:bodyPr>
            <a:normAutofit fontScale="47500" lnSpcReduction="20000"/>
          </a:bodyPr>
          <a:lstStyle/>
          <a:p>
            <a:pPr algn="l"/>
            <a:r>
              <a:rPr lang="en-US" sz="9000" b="1" dirty="0">
                <a:solidFill>
                  <a:schemeClr val="bg1"/>
                </a:solidFill>
              </a:rPr>
              <a:t>Python </a:t>
            </a:r>
          </a:p>
          <a:p>
            <a:pPr algn="l"/>
            <a:endParaRPr lang="en-US" sz="9000" dirty="0">
              <a:solidFill>
                <a:schemeClr val="bg1"/>
              </a:solidFill>
            </a:endParaRPr>
          </a:p>
          <a:p>
            <a:pPr algn="l"/>
            <a:r>
              <a:rPr lang="en-US" sz="7600" dirty="0">
                <a:solidFill>
                  <a:schemeClr val="bg1"/>
                </a:solidFill>
              </a:rPr>
              <a:t>Employed for data exploration, cleaning, transformation, and uncovering insights through pandas, showcasing its multifunctional prowess in diverse data-centric operations</a:t>
            </a:r>
            <a:r>
              <a:rPr lang="en-US" sz="7600" dirty="0"/>
              <a:t>.</a:t>
            </a:r>
          </a:p>
          <a:p>
            <a:endParaRPr lang="en-IN" dirty="0">
              <a:solidFill>
                <a:schemeClr val="bg1"/>
              </a:solidFill>
            </a:endParaRPr>
          </a:p>
        </p:txBody>
      </p:sp>
      <p:sp>
        <p:nvSpPr>
          <p:cNvPr id="6" name="Title 5">
            <a:extLst>
              <a:ext uri="{FF2B5EF4-FFF2-40B4-BE49-F238E27FC236}">
                <a16:creationId xmlns:a16="http://schemas.microsoft.com/office/drawing/2014/main" id="{DC57C215-D217-F85C-227C-CA56460AC5CF}"/>
              </a:ext>
            </a:extLst>
          </p:cNvPr>
          <p:cNvSpPr txBox="1">
            <a:spLocks/>
          </p:cNvSpPr>
          <p:nvPr/>
        </p:nvSpPr>
        <p:spPr>
          <a:xfrm>
            <a:off x="477979" y="126447"/>
            <a:ext cx="2498901" cy="7249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bg1"/>
                </a:solidFill>
              </a:rPr>
              <a:t>Tools Used</a:t>
            </a:r>
          </a:p>
        </p:txBody>
      </p:sp>
      <p:sp>
        <p:nvSpPr>
          <p:cNvPr id="8" name="Subtitle 3">
            <a:extLst>
              <a:ext uri="{FF2B5EF4-FFF2-40B4-BE49-F238E27FC236}">
                <a16:creationId xmlns:a16="http://schemas.microsoft.com/office/drawing/2014/main" id="{D0F5FA27-6F35-56C3-B1C2-58FB9C14E237}"/>
              </a:ext>
            </a:extLst>
          </p:cNvPr>
          <p:cNvSpPr txBox="1">
            <a:spLocks/>
          </p:cNvSpPr>
          <p:nvPr/>
        </p:nvSpPr>
        <p:spPr>
          <a:xfrm>
            <a:off x="6747286" y="1344312"/>
            <a:ext cx="4236720" cy="462976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400" b="1" dirty="0">
                <a:solidFill>
                  <a:schemeClr val="bg1"/>
                </a:solidFill>
              </a:rPr>
              <a:t>Excel</a:t>
            </a:r>
          </a:p>
          <a:p>
            <a:pPr algn="l"/>
            <a:endParaRPr lang="en-US" sz="4400" dirty="0">
              <a:solidFill>
                <a:schemeClr val="bg1"/>
              </a:solidFill>
            </a:endParaRPr>
          </a:p>
          <a:p>
            <a:pPr algn="l"/>
            <a:r>
              <a:rPr lang="en-US" sz="3900" dirty="0">
                <a:solidFill>
                  <a:schemeClr val="bg1"/>
                </a:solidFill>
              </a:rPr>
              <a:t>It was employed for crafting diverse charts – bar, column, line, funnel, and pie charts – showcasing its versatile visualization capabilities.</a:t>
            </a:r>
            <a:endParaRPr lang="en-IN" sz="3900" dirty="0">
              <a:solidFill>
                <a:schemeClr val="bg1"/>
              </a:solidFill>
            </a:endParaRPr>
          </a:p>
          <a:p>
            <a:endParaRPr lang="en-IN" dirty="0">
              <a:solidFill>
                <a:schemeClr val="bg1"/>
              </a:solidFill>
            </a:endParaRPr>
          </a:p>
        </p:txBody>
      </p:sp>
      <p:pic>
        <p:nvPicPr>
          <p:cNvPr id="10" name="Picture 9" descr="A blue and yellow snake logo&#10;&#10;Description automatically generated">
            <a:extLst>
              <a:ext uri="{FF2B5EF4-FFF2-40B4-BE49-F238E27FC236}">
                <a16:creationId xmlns:a16="http://schemas.microsoft.com/office/drawing/2014/main" id="{7033F50B-D218-743C-C7DD-13755F3CE75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796039" y="1217516"/>
            <a:ext cx="780288" cy="780288"/>
          </a:xfrm>
          <a:prstGeom prst="rect">
            <a:avLst/>
          </a:prstGeom>
        </p:spPr>
      </p:pic>
      <p:pic>
        <p:nvPicPr>
          <p:cNvPr id="13" name="Picture 12" descr="A green square with a white x on it&#10;&#10;Description automatically generated">
            <a:extLst>
              <a:ext uri="{FF2B5EF4-FFF2-40B4-BE49-F238E27FC236}">
                <a16:creationId xmlns:a16="http://schemas.microsoft.com/office/drawing/2014/main" id="{3177ABD3-C7C3-8EAF-13CD-4B0E61A8A53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197663" y="1217516"/>
            <a:ext cx="836023" cy="780288"/>
          </a:xfrm>
          <a:prstGeom prst="rect">
            <a:avLst/>
          </a:prstGeom>
        </p:spPr>
      </p:pic>
    </p:spTree>
    <p:extLst>
      <p:ext uri="{BB962C8B-B14F-4D97-AF65-F5344CB8AC3E}">
        <p14:creationId xmlns:p14="http://schemas.microsoft.com/office/powerpoint/2010/main" val="3064687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2094875" y="2558860"/>
            <a:ext cx="8002250" cy="1740279"/>
          </a:xfrm>
        </p:spPr>
        <p:txBody>
          <a:bodyPr>
            <a:noAutofit/>
          </a:bodyPr>
          <a:lstStyle/>
          <a:p>
            <a:pPr algn="l"/>
            <a:r>
              <a:rPr lang="en-US" sz="9600" b="1" dirty="0">
                <a:solidFill>
                  <a:schemeClr val="bg1"/>
                </a:solidFill>
                <a:latin typeface="Amasis MT Pro Black" panose="02040A04050005020304" pitchFamily="18" charset="0"/>
              </a:rPr>
              <a:t>THANK YOU</a:t>
            </a:r>
            <a:endParaRPr lang="en-IN" sz="9600" b="1" dirty="0">
              <a:solidFill>
                <a:schemeClr val="bg1"/>
              </a:solidFill>
              <a:latin typeface="Amasis MT Pro Black" panose="02040A04050005020304" pitchFamily="18" charset="0"/>
            </a:endParaRPr>
          </a:p>
        </p:txBody>
      </p:sp>
    </p:spTree>
    <p:extLst>
      <p:ext uri="{BB962C8B-B14F-4D97-AF65-F5344CB8AC3E}">
        <p14:creationId xmlns:p14="http://schemas.microsoft.com/office/powerpoint/2010/main" val="280036252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4415660" y="2859310"/>
            <a:ext cx="3360680" cy="1139380"/>
          </a:xfrm>
        </p:spPr>
        <p:txBody>
          <a:bodyPr>
            <a:noAutofit/>
          </a:bodyPr>
          <a:lstStyle/>
          <a:p>
            <a:pPr algn="l"/>
            <a:r>
              <a:rPr lang="en-IN" sz="6600" b="1" dirty="0">
                <a:solidFill>
                  <a:schemeClr val="bg1"/>
                </a:solidFill>
                <a:latin typeface="Amasis MT Pro Black" panose="02040A04050005020304" pitchFamily="18" charset="0"/>
              </a:rPr>
              <a:t>ABOUT</a:t>
            </a:r>
          </a:p>
        </p:txBody>
      </p:sp>
    </p:spTree>
    <p:extLst>
      <p:ext uri="{BB962C8B-B14F-4D97-AF65-F5344CB8AC3E}">
        <p14:creationId xmlns:p14="http://schemas.microsoft.com/office/powerpoint/2010/main" val="82856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828515" y="1636908"/>
            <a:ext cx="11123470" cy="3584183"/>
          </a:xfrm>
        </p:spPr>
        <p:txBody>
          <a:bodyPr anchor="b">
            <a:normAutofit/>
          </a:bodyPr>
          <a:lstStyle/>
          <a:p>
            <a:pPr algn="l"/>
            <a:r>
              <a:rPr lang="en-US" sz="4800" b="1" dirty="0" err="1">
                <a:solidFill>
                  <a:schemeClr val="bg1"/>
                </a:solidFill>
              </a:rPr>
              <a:t>AtliQ</a:t>
            </a:r>
            <a:r>
              <a:rPr lang="en-US" sz="4800" b="1" dirty="0">
                <a:solidFill>
                  <a:schemeClr val="bg1"/>
                </a:solidFill>
              </a:rPr>
              <a:t> Grands</a:t>
            </a:r>
            <a:r>
              <a:rPr lang="en-US" sz="4400" dirty="0">
                <a:solidFill>
                  <a:schemeClr val="bg1"/>
                </a:solidFill>
              </a:rPr>
              <a:t>, a leading figure in the hospitality sector, boasts a rich two-decade history overseeing numerous five-star hotels throughout India.</a:t>
            </a:r>
            <a:br>
              <a:rPr lang="en-US" sz="4400" dirty="0">
                <a:solidFill>
                  <a:schemeClr val="bg1"/>
                </a:solidFill>
              </a:rPr>
            </a:br>
            <a:endParaRPr lang="en-IN" sz="4400" dirty="0">
              <a:solidFill>
                <a:schemeClr val="bg1"/>
              </a:solidFill>
            </a:endParaRPr>
          </a:p>
        </p:txBody>
      </p:sp>
      <p:sp>
        <p:nvSpPr>
          <p:cNvPr id="4" name="Title 5">
            <a:extLst>
              <a:ext uri="{FF2B5EF4-FFF2-40B4-BE49-F238E27FC236}">
                <a16:creationId xmlns:a16="http://schemas.microsoft.com/office/drawing/2014/main" id="{3CCA40A2-9314-14E9-0607-5C246902925E}"/>
              </a:ext>
            </a:extLst>
          </p:cNvPr>
          <p:cNvSpPr txBox="1">
            <a:spLocks/>
          </p:cNvSpPr>
          <p:nvPr/>
        </p:nvSpPr>
        <p:spPr>
          <a:xfrm>
            <a:off x="477980" y="126447"/>
            <a:ext cx="2766665"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Introduction</a:t>
            </a:r>
            <a:endParaRPr lang="en-IN" sz="4000" b="1" dirty="0">
              <a:solidFill>
                <a:schemeClr val="bg1"/>
              </a:solidFill>
            </a:endParaRPr>
          </a:p>
        </p:txBody>
      </p:sp>
    </p:spTree>
    <p:extLst>
      <p:ext uri="{BB962C8B-B14F-4D97-AF65-F5344CB8AC3E}">
        <p14:creationId xmlns:p14="http://schemas.microsoft.com/office/powerpoint/2010/main" val="289262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828515" y="1636908"/>
            <a:ext cx="11123470" cy="3584183"/>
          </a:xfrm>
        </p:spPr>
        <p:txBody>
          <a:bodyPr anchor="b">
            <a:normAutofit/>
          </a:bodyPr>
          <a:lstStyle/>
          <a:p>
            <a:pPr algn="l"/>
            <a:r>
              <a:rPr lang="en-US" sz="4000" dirty="0" err="1">
                <a:solidFill>
                  <a:schemeClr val="bg1"/>
                </a:solidFill>
              </a:rPr>
              <a:t>AtliQ</a:t>
            </a:r>
            <a:r>
              <a:rPr lang="en-US" sz="4000" dirty="0">
                <a:solidFill>
                  <a:schemeClr val="bg1"/>
                </a:solidFill>
              </a:rPr>
              <a:t> Grands aimed to reintegrate "</a:t>
            </a:r>
            <a:r>
              <a:rPr lang="en-US" sz="4000" b="1" dirty="0">
                <a:solidFill>
                  <a:schemeClr val="bg1"/>
                </a:solidFill>
              </a:rPr>
              <a:t>Business and Data Intelligence</a:t>
            </a:r>
            <a:r>
              <a:rPr lang="en-US" sz="4000" dirty="0">
                <a:solidFill>
                  <a:schemeClr val="bg1"/>
                </a:solidFill>
              </a:rPr>
              <a:t>" to recover their market share and boost revenue. They sought to leverage data analytics to gain valuable insights that would contribute to this objective.</a:t>
            </a:r>
            <a:br>
              <a:rPr lang="en-US" sz="4400" dirty="0">
                <a:solidFill>
                  <a:schemeClr val="bg1"/>
                </a:solidFill>
              </a:rPr>
            </a:br>
            <a:endParaRPr lang="en-IN" sz="4400" dirty="0">
              <a:solidFill>
                <a:schemeClr val="bg1"/>
              </a:solidFill>
            </a:endParaRPr>
          </a:p>
        </p:txBody>
      </p:sp>
      <p:sp>
        <p:nvSpPr>
          <p:cNvPr id="4" name="Title 5">
            <a:extLst>
              <a:ext uri="{FF2B5EF4-FFF2-40B4-BE49-F238E27FC236}">
                <a16:creationId xmlns:a16="http://schemas.microsoft.com/office/drawing/2014/main" id="{3CCA40A2-9314-14E9-0607-5C246902925E}"/>
              </a:ext>
            </a:extLst>
          </p:cNvPr>
          <p:cNvSpPr txBox="1">
            <a:spLocks/>
          </p:cNvSpPr>
          <p:nvPr/>
        </p:nvSpPr>
        <p:spPr>
          <a:xfrm>
            <a:off x="477980" y="126447"/>
            <a:ext cx="2668343" cy="83141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solidFill>
                  <a:schemeClr val="bg1"/>
                </a:solidFill>
              </a:rPr>
              <a:t>Objective</a:t>
            </a:r>
            <a:endParaRPr lang="en-IN" sz="4000" b="1" dirty="0">
              <a:solidFill>
                <a:schemeClr val="bg1"/>
              </a:solidFill>
            </a:endParaRPr>
          </a:p>
        </p:txBody>
      </p:sp>
      <p:pic>
        <p:nvPicPr>
          <p:cNvPr id="2" name="Picture 1" descr="A red dart hitting a target&#10;&#10;Description automatically generated">
            <a:extLst>
              <a:ext uri="{FF2B5EF4-FFF2-40B4-BE49-F238E27FC236}">
                <a16:creationId xmlns:a16="http://schemas.microsoft.com/office/drawing/2014/main" id="{4D531389-1F8E-063C-525C-78ECE227C3C7}"/>
              </a:ext>
            </a:extLst>
          </p:cNvPr>
          <p:cNvPicPr>
            <a:picLocks noChangeAspect="1"/>
          </p:cNvPicPr>
          <p:nvPr/>
        </p:nvPicPr>
        <p:blipFill>
          <a:blip r:embed="rId5">
            <a:alphaModFix/>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429909" y="4021248"/>
            <a:ext cx="3034466" cy="3341614"/>
          </a:xfrm>
          <a:prstGeom prst="rect">
            <a:avLst/>
          </a:prstGeom>
        </p:spPr>
      </p:pic>
    </p:spTree>
    <p:extLst>
      <p:ext uri="{BB962C8B-B14F-4D97-AF65-F5344CB8AC3E}">
        <p14:creationId xmlns:p14="http://schemas.microsoft.com/office/powerpoint/2010/main" val="1926096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ubtitle 2">
            <a:extLst>
              <a:ext uri="{FF2B5EF4-FFF2-40B4-BE49-F238E27FC236}">
                <a16:creationId xmlns:a16="http://schemas.microsoft.com/office/drawing/2014/main" id="{6DC256C2-7AF0-7ADA-D588-466ED148C1A6}"/>
              </a:ext>
            </a:extLst>
          </p:cNvPr>
          <p:cNvSpPr>
            <a:spLocks noGrp="1"/>
          </p:cNvSpPr>
          <p:nvPr>
            <p:ph type="subTitle" idx="1"/>
          </p:nvPr>
        </p:nvSpPr>
        <p:spPr>
          <a:xfrm>
            <a:off x="2094875" y="2859310"/>
            <a:ext cx="8002250" cy="1139380"/>
          </a:xfrm>
        </p:spPr>
        <p:txBody>
          <a:bodyPr>
            <a:noAutofit/>
          </a:bodyPr>
          <a:lstStyle/>
          <a:p>
            <a:r>
              <a:rPr lang="en-IN" sz="6600" b="1" dirty="0">
                <a:solidFill>
                  <a:schemeClr val="bg1"/>
                </a:solidFill>
                <a:latin typeface="Amasis MT Pro Black" panose="02040A04050005020304" pitchFamily="18" charset="0"/>
              </a:rPr>
              <a:t>INSIGHTS</a:t>
            </a:r>
          </a:p>
        </p:txBody>
      </p:sp>
    </p:spTree>
    <p:extLst>
      <p:ext uri="{BB962C8B-B14F-4D97-AF65-F5344CB8AC3E}">
        <p14:creationId xmlns:p14="http://schemas.microsoft.com/office/powerpoint/2010/main" val="221908116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396310" y="1457096"/>
            <a:ext cx="3441290" cy="3942152"/>
          </a:xfrm>
        </p:spPr>
        <p:txBody>
          <a:bodyPr>
            <a:noAutofit/>
          </a:bodyPr>
          <a:lstStyle/>
          <a:p>
            <a:pPr algn="l"/>
            <a:r>
              <a:rPr lang="en-IN" sz="4800" dirty="0">
                <a:solidFill>
                  <a:schemeClr val="bg1"/>
                </a:solidFill>
              </a:rPr>
              <a:t>Total Bookings per platforms.</a:t>
            </a:r>
          </a:p>
        </p:txBody>
      </p:sp>
      <p:pic>
        <p:nvPicPr>
          <p:cNvPr id="9" name="Picture 8">
            <a:extLst>
              <a:ext uri="{FF2B5EF4-FFF2-40B4-BE49-F238E27FC236}">
                <a16:creationId xmlns:a16="http://schemas.microsoft.com/office/drawing/2014/main" id="{EE583EAC-03B6-CE14-8920-164B0189C632}"/>
              </a:ext>
            </a:extLst>
          </p:cNvPr>
          <p:cNvPicPr>
            <a:picLocks noChangeAspect="1"/>
          </p:cNvPicPr>
          <p:nvPr/>
        </p:nvPicPr>
        <p:blipFill>
          <a:blip r:embed="rId5">
            <a:extLst>
              <a:ext uri="{28A0092B-C50C-407E-A947-70E740481C1C}">
                <a14:useLocalDpi xmlns:a14="http://schemas.microsoft.com/office/drawing/2010/main" val="0"/>
              </a:ext>
            </a:extLst>
          </a:blip>
          <a:srcRect l="609" r="609"/>
          <a:stretch/>
        </p:blipFill>
        <p:spPr>
          <a:xfrm>
            <a:off x="4151711" y="1029528"/>
            <a:ext cx="7609984" cy="4627908"/>
          </a:xfrm>
          <a:prstGeom prst="rect">
            <a:avLst/>
          </a:prstGeom>
        </p:spPr>
      </p:pic>
    </p:spTree>
    <p:extLst>
      <p:ext uri="{BB962C8B-B14F-4D97-AF65-F5344CB8AC3E}">
        <p14:creationId xmlns:p14="http://schemas.microsoft.com/office/powerpoint/2010/main" val="1865534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hotel building with black background&#10;&#10;Description automatically generated">
            <a:extLst>
              <a:ext uri="{FF2B5EF4-FFF2-40B4-BE49-F238E27FC236}">
                <a16:creationId xmlns:a16="http://schemas.microsoft.com/office/drawing/2014/main" id="{C80744D1-3F88-16D4-66D5-7D9B5F440782}"/>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439" r="7510"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E0E00CC-6528-2B53-9FC5-4E6CFA77702C}"/>
              </a:ext>
            </a:extLst>
          </p:cNvPr>
          <p:cNvSpPr/>
          <p:nvPr/>
        </p:nvSpPr>
        <p:spPr>
          <a:xfrm>
            <a:off x="0" y="0"/>
            <a:ext cx="344129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F4E70CB8-A657-270D-D028-CFFFBD047348}"/>
              </a:ext>
            </a:extLst>
          </p:cNvPr>
          <p:cNvSpPr>
            <a:spLocks noGrp="1"/>
          </p:cNvSpPr>
          <p:nvPr>
            <p:ph type="ctrTitle"/>
          </p:nvPr>
        </p:nvSpPr>
        <p:spPr>
          <a:xfrm>
            <a:off x="477980" y="126447"/>
            <a:ext cx="2668343" cy="831413"/>
          </a:xfrm>
        </p:spPr>
        <p:txBody>
          <a:bodyPr anchor="b">
            <a:normAutofit/>
          </a:bodyPr>
          <a:lstStyle/>
          <a:p>
            <a:pPr algn="l"/>
            <a:r>
              <a:rPr lang="en-IN" sz="4000" b="1" dirty="0">
                <a:solidFill>
                  <a:schemeClr val="bg1"/>
                </a:solidFill>
              </a:rPr>
              <a:t>Bookings</a:t>
            </a:r>
          </a:p>
        </p:txBody>
      </p:sp>
      <p:sp>
        <p:nvSpPr>
          <p:cNvPr id="3" name="Subtitle 2">
            <a:extLst>
              <a:ext uri="{FF2B5EF4-FFF2-40B4-BE49-F238E27FC236}">
                <a16:creationId xmlns:a16="http://schemas.microsoft.com/office/drawing/2014/main" id="{A3035640-F4C0-0668-F15E-D734ABEB4A24}"/>
              </a:ext>
            </a:extLst>
          </p:cNvPr>
          <p:cNvSpPr>
            <a:spLocks noGrp="1"/>
          </p:cNvSpPr>
          <p:nvPr>
            <p:ph type="subTitle" idx="1"/>
          </p:nvPr>
        </p:nvSpPr>
        <p:spPr>
          <a:xfrm>
            <a:off x="355211" y="1194974"/>
            <a:ext cx="4380398" cy="1446819"/>
          </a:xfrm>
        </p:spPr>
        <p:txBody>
          <a:bodyPr>
            <a:noAutofit/>
          </a:bodyPr>
          <a:lstStyle/>
          <a:p>
            <a:pPr algn="l"/>
            <a:r>
              <a:rPr lang="en-US" sz="4800" dirty="0">
                <a:solidFill>
                  <a:schemeClr val="bg1"/>
                </a:solidFill>
              </a:rPr>
              <a:t> What is an average occupancy rate in each of the room categories?</a:t>
            </a:r>
            <a:endParaRPr lang="en-IN" sz="4800" dirty="0">
              <a:solidFill>
                <a:schemeClr val="bg1"/>
              </a:solidFill>
            </a:endParaRPr>
          </a:p>
        </p:txBody>
      </p:sp>
      <p:pic>
        <p:nvPicPr>
          <p:cNvPr id="4" name="Picture 3">
            <a:extLst>
              <a:ext uri="{FF2B5EF4-FFF2-40B4-BE49-F238E27FC236}">
                <a16:creationId xmlns:a16="http://schemas.microsoft.com/office/drawing/2014/main" id="{34E999CA-668A-5390-B7B4-754CE6F49AE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17807" y="1391261"/>
            <a:ext cx="6784255" cy="4075478"/>
          </a:xfrm>
          <a:prstGeom prst="rect">
            <a:avLst/>
          </a:prstGeom>
        </p:spPr>
      </p:pic>
    </p:spTree>
    <p:extLst>
      <p:ext uri="{BB962C8B-B14F-4D97-AF65-F5344CB8AC3E}">
        <p14:creationId xmlns:p14="http://schemas.microsoft.com/office/powerpoint/2010/main" val="2380617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1154</Words>
  <Application>Microsoft Office PowerPoint</Application>
  <PresentationFormat>Widescreen</PresentationFormat>
  <Paragraphs>178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Amasis MT Pro Black</vt:lpstr>
      <vt:lpstr>Arial</vt:lpstr>
      <vt:lpstr>Calibri</vt:lpstr>
      <vt:lpstr>Calibri Light</vt:lpstr>
      <vt:lpstr>Office Theme</vt:lpstr>
      <vt:lpstr>HOSPITALITY DOMAIN  INSIGHTS</vt:lpstr>
      <vt:lpstr>PowerPoint Presentation</vt:lpstr>
      <vt:lpstr>PowerPoint Presentation</vt:lpstr>
      <vt:lpstr>PowerPoint Presentation</vt:lpstr>
      <vt:lpstr>AtliQ Grands, a leading figure in the hospitality sector, boasts a rich two-decade history overseeing numerous five-star hotels throughout India. </vt:lpstr>
      <vt:lpstr>AtliQ Grands aimed to reintegrate "Business and Data Intelligence" to recover their market share and boost revenue. They sought to leverage data analytics to gain valuable insights that would contribute to this objective. </vt:lpstr>
      <vt:lpstr>PowerPoint Presentation</vt:lpstr>
      <vt:lpstr>Bookings</vt:lpstr>
      <vt:lpstr>Bookings</vt:lpstr>
      <vt:lpstr>Bookings</vt:lpstr>
      <vt:lpstr>When was the occupancy better? </vt:lpstr>
      <vt:lpstr>In the month of June, what is the occupancy for different cities ?</vt:lpstr>
      <vt:lpstr>Revenue realized per city</vt:lpstr>
      <vt:lpstr>Revenue month by month.</vt:lpstr>
      <vt:lpstr>Revenue realized per hotel type.</vt:lpstr>
      <vt:lpstr>Revenue realized per booking platform</vt:lpstr>
      <vt:lpstr>Average rating per city</vt:lpstr>
      <vt:lpstr>PowerPoint Presentation</vt:lpstr>
      <vt:lpstr>Bookings</vt:lpstr>
      <vt:lpstr>Bookings</vt:lpstr>
      <vt:lpstr>Bookings</vt:lpstr>
      <vt:lpstr>Bookings</vt:lpstr>
      <vt:lpstr>Bookings</vt:lpstr>
      <vt:lpstr>Bookings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Thakur</dc:creator>
  <cp:lastModifiedBy>Vishal Thakur</cp:lastModifiedBy>
  <cp:revision>39</cp:revision>
  <dcterms:created xsi:type="dcterms:W3CDTF">2024-01-08T18:51:23Z</dcterms:created>
  <dcterms:modified xsi:type="dcterms:W3CDTF">2024-01-12T18:01:54Z</dcterms:modified>
</cp:coreProperties>
</file>