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d2c95f07f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2c95f07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d2c95f07f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d2c95f07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d2c95f07f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d2c95f07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2c95f07f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2c95f07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2c95f07f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2c95f07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2c95f07f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2c95f07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d2c95f07f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d2c95f07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foodfornet.com/13-spots-third-wave-coffee/" TargetMode="External"/><Relationship Id="rId4" Type="http://schemas.openxmlformats.org/officeDocument/2006/relationships/hyperlink" Target="https://www.yelp.com/search?find_desc=coffee%20shops&amp;find_loc=Napa%2C%20CA&amp;cflt=coffe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upgrade or not to Third Wave Coffee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Coursera Capstone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294275"/>
            <a:ext cx="7455000" cy="95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Correlation Heatmap</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92" name="Google Shape;192;p22"/>
          <p:cNvSpPr txBox="1"/>
          <p:nvPr>
            <p:ph idx="1" type="body"/>
          </p:nvPr>
        </p:nvSpPr>
        <p:spPr>
          <a:xfrm>
            <a:off x="4745650" y="994500"/>
            <a:ext cx="4006800" cy="2869200"/>
          </a:xfrm>
          <a:prstGeom prst="rect">
            <a:avLst/>
          </a:prstGeom>
        </p:spPr>
        <p:txBody>
          <a:bodyPr anchorCtr="0" anchor="t" bIns="91425" lIns="91425" spcFirstLastPara="1" rIns="91425" wrap="square" tIns="91425">
            <a:noAutofit/>
          </a:bodyPr>
          <a:lstStyle/>
          <a:p>
            <a:pPr indent="0" lvl="0" marL="228600" rtl="0" algn="just">
              <a:spcBef>
                <a:spcPts val="1200"/>
              </a:spcBef>
              <a:spcAft>
                <a:spcPts val="0"/>
              </a:spcAft>
              <a:buNone/>
            </a:pPr>
            <a:r>
              <a:rPr lang="en" sz="2000">
                <a:latin typeface="Times New Roman"/>
                <a:ea typeface="Times New Roman"/>
                <a:cs typeface="Times New Roman"/>
                <a:sym typeface="Times New Roman"/>
              </a:rPr>
              <a:t>Based on above observations, following independent variables are to be taken into consideration for predicting dependent variable "Upgrade".</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rPr lang="en" sz="2000">
                <a:latin typeface="Times New Roman"/>
                <a:ea typeface="Times New Roman"/>
                <a:cs typeface="Times New Roman"/>
                <a:sym typeface="Times New Roman"/>
              </a:rPr>
              <a:t>•    Likes</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rPr lang="en" sz="2000">
                <a:latin typeface="Times New Roman"/>
                <a:ea typeface="Times New Roman"/>
                <a:cs typeface="Times New Roman"/>
                <a:sym typeface="Times New Roman"/>
              </a:rPr>
              <a:t>•    Rating</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rPr lang="en" sz="2000">
                <a:latin typeface="Times New Roman"/>
                <a:ea typeface="Times New Roman"/>
                <a:cs typeface="Times New Roman"/>
                <a:sym typeface="Times New Roman"/>
              </a:rPr>
              <a:t>•    1st NextVenue</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rPr lang="en" sz="2000">
                <a:latin typeface="Times New Roman"/>
                <a:ea typeface="Times New Roman"/>
                <a:cs typeface="Times New Roman"/>
                <a:sym typeface="Times New Roman"/>
              </a:rPr>
              <a:t>•    5th NextVenue</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600"/>
              </a:spcBef>
              <a:spcAft>
                <a:spcPts val="1600"/>
              </a:spcAft>
              <a:buNone/>
            </a:pPr>
            <a:r>
              <a:rPr lang="en"/>
              <a:t>I</a:t>
            </a:r>
            <a:endParaRPr/>
          </a:p>
        </p:txBody>
      </p:sp>
      <p:pic>
        <p:nvPicPr>
          <p:cNvPr id="193" name="Google Shape;193;p22"/>
          <p:cNvPicPr preferRelativeResize="0"/>
          <p:nvPr/>
        </p:nvPicPr>
        <p:blipFill>
          <a:blip r:embed="rId3">
            <a:alphaModFix/>
          </a:blip>
          <a:stretch>
            <a:fillRect/>
          </a:stretch>
        </p:blipFill>
        <p:spPr>
          <a:xfrm>
            <a:off x="1047525" y="970225"/>
            <a:ext cx="3698125" cy="39911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1249225"/>
            <a:ext cx="8520600" cy="18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63%</a:t>
            </a:r>
            <a:endParaRPr/>
          </a:p>
        </p:txBody>
      </p:sp>
      <p:sp>
        <p:nvSpPr>
          <p:cNvPr id="199" name="Google Shape;199;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Rating’s correlation with Upgrade Feature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094050" y="1558875"/>
            <a:ext cx="32397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is the best Algorithm</a:t>
            </a:r>
            <a:endParaRPr/>
          </a:p>
        </p:txBody>
      </p:sp>
      <p:sp>
        <p:nvSpPr>
          <p:cNvPr id="210" name="Google Shape;210;p25"/>
          <p:cNvSpPr txBox="1"/>
          <p:nvPr>
            <p:ph idx="1" type="subTitle"/>
          </p:nvPr>
        </p:nvSpPr>
        <p:spPr>
          <a:xfrm>
            <a:off x="1094050" y="3594825"/>
            <a:ext cx="3036300" cy="8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an return similar numbers when large testsets are given unlike KNN</a:t>
            </a:r>
            <a:r>
              <a:rPr lang="en"/>
              <a:t>, which wouldn't be able to do if the instances aren't similar to each other.</a:t>
            </a:r>
            <a:endParaRPr/>
          </a:p>
        </p:txBody>
      </p:sp>
      <p:pic>
        <p:nvPicPr>
          <p:cNvPr id="211" name="Google Shape;211;p25"/>
          <p:cNvPicPr preferRelativeResize="0"/>
          <p:nvPr/>
        </p:nvPicPr>
        <p:blipFill>
          <a:blip r:embed="rId3">
            <a:alphaModFix/>
          </a:blip>
          <a:stretch>
            <a:fillRect/>
          </a:stretch>
        </p:blipFill>
        <p:spPr>
          <a:xfrm>
            <a:off x="4333750" y="2065650"/>
            <a:ext cx="4148050" cy="167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The top five venues visited after having a coffee is a important feature</a:t>
            </a:r>
            <a:r>
              <a:rPr lang="en" sz="4800"/>
              <a:t>.</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294275"/>
            <a:ext cx="7455000" cy="95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Conclusion</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222" name="Google Shape;222;p27"/>
          <p:cNvSpPr txBox="1"/>
          <p:nvPr>
            <p:ph idx="1" type="body"/>
          </p:nvPr>
        </p:nvSpPr>
        <p:spPr>
          <a:xfrm>
            <a:off x="363300" y="1249175"/>
            <a:ext cx="8780700" cy="3566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2000">
                <a:latin typeface="Times New Roman"/>
                <a:ea typeface="Times New Roman"/>
                <a:cs typeface="Times New Roman"/>
                <a:sym typeface="Times New Roman"/>
              </a:rPr>
              <a:t>Although certain models shows a 100% accuracy, the training dataset doesn’t have as many instances as required than required but the above observations are relevant and can be backed even better using larger datasets. It would also increase the relevance of the top five NextVenues relationship with target feature.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More features like user check-ins could help in making models more effective as it could present different scenarios which, at the end of the day is important to generate trustworthy results and in general understand the Third-wave coffee scene in USA.</a:t>
            </a:r>
            <a:endParaRPr sz="2000">
              <a:latin typeface="Times New Roman"/>
              <a:ea typeface="Times New Roman"/>
              <a:cs typeface="Times New Roman"/>
              <a:sym typeface="Times New Roman"/>
            </a:endParaRPr>
          </a:p>
          <a:p>
            <a:pPr indent="0" lvl="0" marL="0" rtl="0" algn="just">
              <a:spcBef>
                <a:spcPts val="1200"/>
              </a:spcBef>
              <a:spcAft>
                <a:spcPts val="0"/>
              </a:spcAft>
              <a:buNone/>
            </a:pPr>
            <a:r>
              <a:t/>
            </a:r>
            <a:endParaRPr sz="2000">
              <a:latin typeface="Times New Roman"/>
              <a:ea typeface="Times New Roman"/>
              <a:cs typeface="Times New Roman"/>
              <a:sym typeface="Times New Roman"/>
            </a:endParaRPr>
          </a:p>
          <a:p>
            <a:pPr indent="0" lvl="0" marL="0" rtl="0" algn="just">
              <a:spcBef>
                <a:spcPts val="1200"/>
              </a:spcBef>
              <a:spcAft>
                <a:spcPts val="0"/>
              </a:spcAft>
              <a:buNone/>
            </a:pPr>
            <a:r>
              <a:t/>
            </a:r>
            <a:endParaRPr sz="2000">
              <a:latin typeface="Times New Roman"/>
              <a:ea typeface="Times New Roman"/>
              <a:cs typeface="Times New Roman"/>
              <a:sym typeface="Times New Roman"/>
            </a:endParaRPr>
          </a:p>
          <a:p>
            <a:pPr indent="0" lvl="0" marL="0" rtl="0" algn="just">
              <a:spcBef>
                <a:spcPts val="1200"/>
              </a:spcBef>
              <a:spcAft>
                <a:spcPts val="0"/>
              </a:spcAft>
              <a:buNone/>
            </a:pPr>
            <a:r>
              <a:t/>
            </a:r>
            <a:endParaRPr sz="2000">
              <a:latin typeface="Times New Roman"/>
              <a:ea typeface="Times New Roman"/>
              <a:cs typeface="Times New Roman"/>
              <a:sym typeface="Times New Roman"/>
            </a:endParaRPr>
          </a:p>
          <a:p>
            <a:pPr indent="0" lvl="0" marL="0" rtl="0" algn="just">
              <a:spcBef>
                <a:spcPts val="1200"/>
              </a:spcBef>
              <a:spcAft>
                <a:spcPts val="0"/>
              </a:spcAft>
              <a:buNone/>
            </a:pPr>
            <a:r>
              <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600"/>
              </a:spcBef>
              <a:spcAft>
                <a:spcPts val="1600"/>
              </a:spcAft>
              <a:buNone/>
            </a:pPr>
            <a:r>
              <a:rPr lang="en"/>
              <a:t>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“Life is opinion</a:t>
            </a:r>
            <a:r>
              <a:rPr lang="en">
                <a:solidFill>
                  <a:schemeClr val="lt2"/>
                </a:solidFill>
              </a:rPr>
              <a:t>”</a:t>
            </a:r>
            <a:endParaRPr>
              <a:solidFill>
                <a:schemeClr val="lt2"/>
              </a:solidFill>
            </a:endParaRPr>
          </a:p>
        </p:txBody>
      </p:sp>
      <p:cxnSp>
        <p:nvCxnSpPr>
          <p:cNvPr id="228" name="Google Shape;228;p28"/>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229" name="Google Shape;229;p28"/>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 Marcus Aurelius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235" name="Google Shape;235;p2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endParaRPr sz="1400"/>
          </a:p>
        </p:txBody>
      </p:sp>
      <p:pic>
        <p:nvPicPr>
          <p:cNvPr descr="Black and white upward shot of Golden Gate Bridge" id="236" name="Google Shape;236;p29"/>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228600" rtl="0" algn="just">
              <a:spcBef>
                <a:spcPts val="1200"/>
              </a:spcBef>
              <a:spcAft>
                <a:spcPts val="0"/>
              </a:spcAft>
              <a:buNone/>
            </a:pPr>
            <a:r>
              <a:rPr lang="en" sz="2000">
                <a:latin typeface="Times New Roman"/>
                <a:ea typeface="Times New Roman"/>
                <a:cs typeface="Times New Roman"/>
                <a:sym typeface="Times New Roman"/>
              </a:rPr>
              <a:t>As third-wave of coffee is gathering steam all around the world and new ventures in Bengaluru are starting to offer it, which coffee shops in Kengeri (an area in Bengaluru) should or shouldn’t upgrade to offer third wave coffee?</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rPr lang="en" sz="2000">
                <a:latin typeface="Times New Roman"/>
                <a:ea typeface="Times New Roman"/>
                <a:cs typeface="Times New Roman"/>
                <a:sym typeface="Times New Roman"/>
              </a:rPr>
              <a:t>Investors, knowing the Third Wave Coffee revolution in US and its potential in Bengaluru would be curious to know which ones to invest in.  </a:t>
            </a:r>
            <a:endParaRPr sz="2000">
              <a:latin typeface="Times New Roman"/>
              <a:ea typeface="Times New Roman"/>
              <a:cs typeface="Times New Roman"/>
              <a:sym typeface="Times New Roman"/>
            </a:endParaRPr>
          </a:p>
          <a:p>
            <a:pPr indent="0" lvl="0" marL="228600" rtl="0" algn="just">
              <a:spcBef>
                <a:spcPts val="1200"/>
              </a:spcBef>
              <a:spcAft>
                <a:spcPts val="0"/>
              </a:spcAft>
              <a:buNone/>
            </a:pPr>
            <a:r>
              <a:t/>
            </a:r>
            <a:endParaRPr sz="2000">
              <a:latin typeface="Times New Roman"/>
              <a:ea typeface="Times New Roman"/>
              <a:cs typeface="Times New Roman"/>
              <a:sym typeface="Times New Roman"/>
            </a:endParaRPr>
          </a:p>
          <a:p>
            <a:pPr indent="0" lvl="0" marL="0" rtl="0" algn="l">
              <a:spcBef>
                <a:spcPts val="1200"/>
              </a:spcBef>
              <a:spcAft>
                <a:spcPts val="1600"/>
              </a:spcAft>
              <a:buNone/>
            </a:pPr>
            <a:r>
              <a:t/>
            </a:r>
            <a:endParaRPr sz="1500"/>
          </a:p>
        </p:txBody>
      </p:sp>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Acquisition</a:t>
            </a:r>
            <a:r>
              <a:rPr lang="en"/>
              <a:t> and Cleaning</a:t>
            </a:r>
            <a:endParaRPr/>
          </a:p>
        </p:txBody>
      </p:sp>
      <p:sp>
        <p:nvSpPr>
          <p:cNvPr id="152" name="Google Shape;152;p16"/>
          <p:cNvSpPr txBox="1"/>
          <p:nvPr>
            <p:ph idx="1" type="body"/>
          </p:nvPr>
        </p:nvSpPr>
        <p:spPr>
          <a:xfrm>
            <a:off x="1297500" y="1567550"/>
            <a:ext cx="68298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u="sng">
                <a:solidFill>
                  <a:schemeClr val="hlink"/>
                </a:solidFill>
                <a:latin typeface="Times New Roman"/>
                <a:ea typeface="Times New Roman"/>
                <a:cs typeface="Times New Roman"/>
                <a:sym typeface="Times New Roman"/>
                <a:hlinkClick r:id="rId3"/>
              </a:rPr>
              <a:t>Third Wave Coffee Shops</a:t>
            </a:r>
            <a:r>
              <a:rPr lang="en" sz="2000">
                <a:latin typeface="Times New Roman"/>
                <a:ea typeface="Times New Roman"/>
                <a:cs typeface="Times New Roman"/>
                <a:sym typeface="Times New Roman"/>
              </a:rPr>
              <a:t>  in US data  was scraped from the food for net website.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a:t>
            </a:r>
            <a:r>
              <a:rPr lang="en" sz="2000" u="sng">
                <a:solidFill>
                  <a:schemeClr val="hlink"/>
                </a:solidFill>
                <a:latin typeface="Times New Roman"/>
                <a:ea typeface="Times New Roman"/>
                <a:cs typeface="Times New Roman"/>
                <a:sym typeface="Times New Roman"/>
                <a:hlinkClick r:id="rId4"/>
              </a:rPr>
              <a:t>Non Third Wave Coffee Shops</a:t>
            </a:r>
            <a:r>
              <a:rPr lang="en" sz="2000">
                <a:latin typeface="Times New Roman"/>
                <a:ea typeface="Times New Roman"/>
                <a:cs typeface="Times New Roman"/>
                <a:sym typeface="Times New Roman"/>
              </a:rPr>
              <a:t> in US data was scraped from Yelp.</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Details of the venues were obtained using FourSquare API</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Instances in which  details were incomplete  were dropped from the dataset.</a:t>
            </a:r>
            <a:endParaRPr sz="2000">
              <a:latin typeface="Times New Roman"/>
              <a:ea typeface="Times New Roman"/>
              <a:cs typeface="Times New Roman"/>
              <a:sym typeface="Times New Roman"/>
            </a:endParaRPr>
          </a:p>
        </p:txBody>
      </p:sp>
      <p:sp>
        <p:nvSpPr>
          <p:cNvPr id="153" name="Google Shape;153;p1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294275"/>
            <a:ext cx="7455000" cy="95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Relationship between Ratings and Upgrade feature</a:t>
            </a:r>
            <a:endParaRPr/>
          </a:p>
          <a:p>
            <a:pPr indent="0" lvl="0" marL="0" rtl="0" algn="l">
              <a:spcBef>
                <a:spcPts val="1200"/>
              </a:spcBef>
              <a:spcAft>
                <a:spcPts val="0"/>
              </a:spcAft>
              <a:buNone/>
            </a:pPr>
            <a:r>
              <a:t/>
            </a:r>
            <a:endParaRPr/>
          </a:p>
        </p:txBody>
      </p:sp>
      <p:sp>
        <p:nvSpPr>
          <p:cNvPr id="164" name="Google Shape;164;p18"/>
          <p:cNvSpPr txBox="1"/>
          <p:nvPr>
            <p:ph idx="1" type="body"/>
          </p:nvPr>
        </p:nvSpPr>
        <p:spPr>
          <a:xfrm>
            <a:off x="5612375" y="1654863"/>
            <a:ext cx="3054900" cy="2443800"/>
          </a:xfrm>
          <a:prstGeom prst="rect">
            <a:avLst/>
          </a:prstGeom>
        </p:spPr>
        <p:txBody>
          <a:bodyPr anchorCtr="0" anchor="t" bIns="91425" lIns="91425" spcFirstLastPara="1" rIns="91425" wrap="square" tIns="91425">
            <a:noAutofit/>
          </a:bodyPr>
          <a:lstStyle/>
          <a:p>
            <a:pPr indent="0" lvl="0" marL="228600" rtl="0" algn="just">
              <a:spcBef>
                <a:spcPts val="1200"/>
              </a:spcBef>
              <a:spcAft>
                <a:spcPts val="0"/>
              </a:spcAft>
              <a:buNone/>
            </a:pPr>
            <a:r>
              <a:rPr lang="en" sz="2000">
                <a:latin typeface="Times New Roman"/>
                <a:ea typeface="Times New Roman"/>
                <a:cs typeface="Times New Roman"/>
                <a:sym typeface="Times New Roman"/>
              </a:rPr>
              <a:t>Coffee Shops with high ratings are most likely to be serving third-wave coffee when compared to ones which do not serve third-wave coffee.</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600"/>
              </a:spcBef>
              <a:spcAft>
                <a:spcPts val="1600"/>
              </a:spcAft>
              <a:buNone/>
            </a:pPr>
            <a:r>
              <a:rPr lang="en"/>
              <a:t>I</a:t>
            </a:r>
            <a:endParaRPr/>
          </a:p>
        </p:txBody>
      </p:sp>
      <p:pic>
        <p:nvPicPr>
          <p:cNvPr id="165" name="Google Shape;165;p18"/>
          <p:cNvPicPr preferRelativeResize="0"/>
          <p:nvPr/>
        </p:nvPicPr>
        <p:blipFill>
          <a:blip r:embed="rId3">
            <a:alphaModFix/>
          </a:blip>
          <a:stretch>
            <a:fillRect/>
          </a:stretch>
        </p:blipFill>
        <p:spPr>
          <a:xfrm>
            <a:off x="1391800" y="1420850"/>
            <a:ext cx="3806625" cy="291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294275"/>
            <a:ext cx="7455000" cy="95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Relationship between Likes and Upgrade feature</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71" name="Google Shape;171;p19"/>
          <p:cNvSpPr txBox="1"/>
          <p:nvPr>
            <p:ph idx="1" type="body"/>
          </p:nvPr>
        </p:nvSpPr>
        <p:spPr>
          <a:xfrm>
            <a:off x="5417500" y="1360700"/>
            <a:ext cx="3637500" cy="3196800"/>
          </a:xfrm>
          <a:prstGeom prst="rect">
            <a:avLst/>
          </a:prstGeom>
        </p:spPr>
        <p:txBody>
          <a:bodyPr anchorCtr="0" anchor="t" bIns="91425" lIns="91425" spcFirstLastPara="1" rIns="91425" wrap="square" tIns="91425">
            <a:noAutofit/>
          </a:bodyPr>
          <a:lstStyle/>
          <a:p>
            <a:pPr indent="0" lvl="0" marL="228600" rtl="0" algn="just">
              <a:spcBef>
                <a:spcPts val="1200"/>
              </a:spcBef>
              <a:spcAft>
                <a:spcPts val="0"/>
              </a:spcAft>
              <a:buNone/>
            </a:pPr>
            <a:r>
              <a:rPr lang="en" sz="2000">
                <a:latin typeface="Times New Roman"/>
                <a:ea typeface="Times New Roman"/>
                <a:cs typeface="Times New Roman"/>
                <a:sym typeface="Times New Roman"/>
              </a:rPr>
              <a:t>Coffee Shops</a:t>
            </a:r>
            <a:r>
              <a:rPr lang="en" sz="2000">
                <a:latin typeface="Times New Roman"/>
                <a:ea typeface="Times New Roman"/>
                <a:cs typeface="Times New Roman"/>
                <a:sym typeface="Times New Roman"/>
              </a:rPr>
              <a:t> with</a:t>
            </a:r>
            <a:r>
              <a:rPr lang="en" sz="2000">
                <a:latin typeface="Times New Roman"/>
                <a:ea typeface="Times New Roman"/>
                <a:cs typeface="Times New Roman"/>
                <a:sym typeface="Times New Roman"/>
              </a:rPr>
              <a:t> huge number of Likes are most likely to be serving third-wave coffee when compared to ones which do not serve third-wave coffee.</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600"/>
              </a:spcBef>
              <a:spcAft>
                <a:spcPts val="1600"/>
              </a:spcAft>
              <a:buNone/>
            </a:pPr>
            <a:r>
              <a:rPr lang="en"/>
              <a:t>I</a:t>
            </a:r>
            <a:endParaRPr/>
          </a:p>
        </p:txBody>
      </p:sp>
      <p:pic>
        <p:nvPicPr>
          <p:cNvPr id="172" name="Google Shape;172;p19"/>
          <p:cNvPicPr preferRelativeResize="0"/>
          <p:nvPr/>
        </p:nvPicPr>
        <p:blipFill>
          <a:blip r:embed="rId3">
            <a:alphaModFix/>
          </a:blip>
          <a:stretch>
            <a:fillRect/>
          </a:stretch>
        </p:blipFill>
        <p:spPr>
          <a:xfrm>
            <a:off x="1420850" y="1585600"/>
            <a:ext cx="3996650" cy="274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294275"/>
            <a:ext cx="7455000" cy="95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Relationship between 1st NextVenue and Upgrade feature</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78" name="Google Shape;178;p20"/>
          <p:cNvSpPr txBox="1"/>
          <p:nvPr>
            <p:ph idx="1" type="body"/>
          </p:nvPr>
        </p:nvSpPr>
        <p:spPr>
          <a:xfrm>
            <a:off x="4313100" y="1290000"/>
            <a:ext cx="4830900" cy="3420000"/>
          </a:xfrm>
          <a:prstGeom prst="rect">
            <a:avLst/>
          </a:prstGeom>
        </p:spPr>
        <p:txBody>
          <a:bodyPr anchorCtr="0" anchor="t" bIns="91425" lIns="91425" spcFirstLastPara="1" rIns="91425" wrap="square" tIns="91425">
            <a:noAutofit/>
          </a:bodyPr>
          <a:lstStyle/>
          <a:p>
            <a:pPr indent="0" lvl="0" marL="228600" rtl="0" algn="just">
              <a:spcBef>
                <a:spcPts val="1200"/>
              </a:spcBef>
              <a:spcAft>
                <a:spcPts val="0"/>
              </a:spcAft>
              <a:buNone/>
            </a:pPr>
            <a:r>
              <a:rPr lang="en" sz="2000">
                <a:latin typeface="Times New Roman"/>
                <a:ea typeface="Times New Roman"/>
                <a:cs typeface="Times New Roman"/>
                <a:sym typeface="Times New Roman"/>
              </a:rPr>
              <a:t>If the most visited venue after coffee is a Shopping activity then it’s mostly likely to be done after having coffee from a Non Third-wave coffee shop.</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600"/>
              </a:spcBef>
              <a:spcAft>
                <a:spcPts val="1600"/>
              </a:spcAft>
              <a:buNone/>
            </a:pPr>
            <a:r>
              <a:rPr lang="en"/>
              <a:t>I</a:t>
            </a:r>
            <a:endParaRPr/>
          </a:p>
        </p:txBody>
      </p:sp>
      <p:pic>
        <p:nvPicPr>
          <p:cNvPr id="179" name="Google Shape;179;p20"/>
          <p:cNvPicPr preferRelativeResize="0"/>
          <p:nvPr/>
        </p:nvPicPr>
        <p:blipFill>
          <a:blip r:embed="rId3">
            <a:alphaModFix/>
          </a:blip>
          <a:stretch>
            <a:fillRect/>
          </a:stretch>
        </p:blipFill>
        <p:spPr>
          <a:xfrm>
            <a:off x="1396975" y="1405700"/>
            <a:ext cx="3044600" cy="303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294275"/>
            <a:ext cx="7455000" cy="95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Relationship between 5th NextVenue and Upgrade feature</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85" name="Google Shape;185;p21"/>
          <p:cNvSpPr txBox="1"/>
          <p:nvPr>
            <p:ph idx="1" type="body"/>
          </p:nvPr>
        </p:nvSpPr>
        <p:spPr>
          <a:xfrm>
            <a:off x="3935775" y="1487850"/>
            <a:ext cx="4887600" cy="3024300"/>
          </a:xfrm>
          <a:prstGeom prst="rect">
            <a:avLst/>
          </a:prstGeom>
        </p:spPr>
        <p:txBody>
          <a:bodyPr anchorCtr="0" anchor="t" bIns="91425" lIns="91425" spcFirstLastPara="1" rIns="91425" wrap="square" tIns="91425">
            <a:noAutofit/>
          </a:bodyPr>
          <a:lstStyle/>
          <a:p>
            <a:pPr indent="0" lvl="0" marL="228600" rtl="0" algn="just">
              <a:spcBef>
                <a:spcPts val="1200"/>
              </a:spcBef>
              <a:spcAft>
                <a:spcPts val="0"/>
              </a:spcAft>
              <a:buNone/>
            </a:pPr>
            <a:r>
              <a:rPr lang="en" sz="2000">
                <a:latin typeface="Times New Roman"/>
                <a:ea typeface="Times New Roman"/>
                <a:cs typeface="Times New Roman"/>
                <a:sym typeface="Times New Roman"/>
              </a:rPr>
              <a:t>If the fifth most visited venue after coffee is a Non-Shopping activity then it’s mostly likely to be done after having coffee from a Non Third-wave coffee shop.</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600"/>
              </a:spcBef>
              <a:spcAft>
                <a:spcPts val="1600"/>
              </a:spcAft>
              <a:buNone/>
            </a:pPr>
            <a:r>
              <a:rPr lang="en"/>
              <a:t>I</a:t>
            </a:r>
            <a:endParaRPr/>
          </a:p>
        </p:txBody>
      </p:sp>
      <p:pic>
        <p:nvPicPr>
          <p:cNvPr id="186" name="Google Shape;186;p21"/>
          <p:cNvPicPr preferRelativeResize="0"/>
          <p:nvPr/>
        </p:nvPicPr>
        <p:blipFill>
          <a:blip r:embed="rId3">
            <a:alphaModFix/>
          </a:blip>
          <a:stretch>
            <a:fillRect/>
          </a:stretch>
        </p:blipFill>
        <p:spPr>
          <a:xfrm>
            <a:off x="1411175" y="1685550"/>
            <a:ext cx="2695100" cy="262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