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70" r:id="rId2"/>
    <p:sldId id="271" r:id="rId3"/>
    <p:sldId id="374" r:id="rId4"/>
    <p:sldId id="375" r:id="rId5"/>
    <p:sldId id="272" r:id="rId6"/>
    <p:sldId id="376" r:id="rId7"/>
    <p:sldId id="334" r:id="rId8"/>
    <p:sldId id="377" r:id="rId9"/>
    <p:sldId id="378" r:id="rId10"/>
    <p:sldId id="379" r:id="rId11"/>
    <p:sldId id="392" r:id="rId12"/>
    <p:sldId id="380" r:id="rId13"/>
    <p:sldId id="394" r:id="rId14"/>
    <p:sldId id="395" r:id="rId15"/>
    <p:sldId id="391" r:id="rId16"/>
    <p:sldId id="381" r:id="rId17"/>
    <p:sldId id="384" r:id="rId18"/>
    <p:sldId id="385" r:id="rId19"/>
    <p:sldId id="382" r:id="rId20"/>
    <p:sldId id="383" r:id="rId21"/>
    <p:sldId id="390" r:id="rId22"/>
    <p:sldId id="386" r:id="rId23"/>
    <p:sldId id="387" r:id="rId24"/>
    <p:sldId id="388" r:id="rId25"/>
    <p:sldId id="389" r:id="rId26"/>
    <p:sldId id="393"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rat Kothari" initials="VK" lastIdx="1" clrIdx="0">
    <p:extLst>
      <p:ext uri="{19B8F6BF-5375-455C-9EA6-DF929625EA0E}">
        <p15:presenceInfo xmlns:p15="http://schemas.microsoft.com/office/powerpoint/2012/main" userId="55d34f1d8967d1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81DEFF"/>
    <a:srgbClr val="FFFFCC"/>
    <a:srgbClr val="FFFF66"/>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Qiskit</c:v>
                </c:pt>
                <c:pt idx="1">
                  <c:v>TensorFlow/Cirq</c:v>
                </c:pt>
                <c:pt idx="2">
                  <c:v>PennyLane</c:v>
                </c:pt>
              </c:strCache>
            </c:strRef>
          </c:cat>
          <c:val>
            <c:numRef>
              <c:f>Sheet1!$B$2:$B$4</c:f>
              <c:numCache>
                <c:formatCode>0.00%</c:formatCode>
                <c:ptCount val="3"/>
                <c:pt idx="0">
                  <c:v>0.83399999999999996</c:v>
                </c:pt>
                <c:pt idx="1">
                  <c:v>0.67110000000000003</c:v>
                </c:pt>
                <c:pt idx="2">
                  <c:v>0.58530000000000004</c:v>
                </c:pt>
              </c:numCache>
            </c:numRef>
          </c:val>
          <c:extLst>
            <c:ext xmlns:c16="http://schemas.microsoft.com/office/drawing/2014/chart" uri="{C3380CC4-5D6E-409C-BE32-E72D297353CC}">
              <c16:uniqueId val="{00000000-E523-4AD8-A456-4FAA04C40308}"/>
            </c:ext>
          </c:extLst>
        </c:ser>
        <c:dLbls>
          <c:showLegendKey val="0"/>
          <c:showVal val="0"/>
          <c:showCatName val="0"/>
          <c:showSerName val="0"/>
          <c:showPercent val="0"/>
          <c:showBubbleSize val="0"/>
        </c:dLbls>
        <c:gapWidth val="219"/>
        <c:overlap val="-27"/>
        <c:axId val="239608879"/>
        <c:axId val="239595983"/>
      </c:barChart>
      <c:catAx>
        <c:axId val="239608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9595983"/>
        <c:crosses val="autoZero"/>
        <c:auto val="1"/>
        <c:lblAlgn val="ctr"/>
        <c:lblOffset val="100"/>
        <c:noMultiLvlLbl val="0"/>
      </c:catAx>
      <c:valAx>
        <c:axId val="2395959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9608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7FC3D1-11E1-458D-B218-413A352B47CC}" type="doc">
      <dgm:prSet loTypeId="urn:microsoft.com/office/officeart/2005/8/layout/chevron1" loCatId="process" qsTypeId="urn:microsoft.com/office/officeart/2005/8/quickstyle/simple1" qsCatId="simple" csTypeId="urn:microsoft.com/office/officeart/2005/8/colors/accent1_2" csCatId="accent1" phldr="1"/>
      <dgm:spPr/>
    </dgm:pt>
    <dgm:pt modelId="{5C5BCB21-19C9-4839-B9E6-1827A36EDB7E}">
      <dgm:prSet phldrT="[Text]"/>
      <dgm:spPr>
        <a:solidFill>
          <a:schemeClr val="accent1">
            <a:lumMod val="75000"/>
          </a:schemeClr>
        </a:solidFill>
        <a:effectLst/>
      </dgm:spPr>
      <dgm:t>
        <a:bodyPr/>
        <a:lstStyle/>
        <a:p>
          <a:r>
            <a:rPr lang="en-US" b="1" dirty="0" err="1"/>
            <a:t>Qiskit</a:t>
          </a:r>
          <a:endParaRPr lang="en-US" b="1" dirty="0"/>
        </a:p>
      </dgm:t>
    </dgm:pt>
    <dgm:pt modelId="{8D4FED6F-4FF2-4AC6-BC33-A9883B8059F1}" type="parTrans" cxnId="{C8FC1F3E-9CA7-4761-8B7E-5D09945F40E3}">
      <dgm:prSet/>
      <dgm:spPr/>
      <dgm:t>
        <a:bodyPr/>
        <a:lstStyle/>
        <a:p>
          <a:endParaRPr lang="en-US"/>
        </a:p>
      </dgm:t>
    </dgm:pt>
    <dgm:pt modelId="{1E932AB6-B87A-4B1B-AD52-BC8F2FF3673B}" type="sibTrans" cxnId="{C8FC1F3E-9CA7-4761-8B7E-5D09945F40E3}">
      <dgm:prSet/>
      <dgm:spPr/>
      <dgm:t>
        <a:bodyPr/>
        <a:lstStyle/>
        <a:p>
          <a:endParaRPr lang="en-US"/>
        </a:p>
      </dgm:t>
    </dgm:pt>
    <dgm:pt modelId="{3631C0DA-7159-4968-9C55-211C7D808641}">
      <dgm:prSet phldrT="[Text]"/>
      <dgm:spPr>
        <a:solidFill>
          <a:schemeClr val="accent5">
            <a:lumMod val="75000"/>
          </a:schemeClr>
        </a:solidFill>
      </dgm:spPr>
      <dgm:t>
        <a:bodyPr/>
        <a:lstStyle/>
        <a:p>
          <a:r>
            <a:rPr lang="en-US" b="1" dirty="0"/>
            <a:t>TensorFlow / </a:t>
          </a:r>
          <a:r>
            <a:rPr lang="en-US" b="1" dirty="0" err="1"/>
            <a:t>Cirq</a:t>
          </a:r>
          <a:endParaRPr lang="en-US" b="1" dirty="0"/>
        </a:p>
      </dgm:t>
    </dgm:pt>
    <dgm:pt modelId="{B94B20CB-AE43-40FA-87D8-582883B8B0B7}" type="parTrans" cxnId="{5EAE30C3-B6C8-4EF5-BE76-9EED22A403EE}">
      <dgm:prSet/>
      <dgm:spPr/>
      <dgm:t>
        <a:bodyPr/>
        <a:lstStyle/>
        <a:p>
          <a:endParaRPr lang="en-US"/>
        </a:p>
      </dgm:t>
    </dgm:pt>
    <dgm:pt modelId="{E25C74A1-AD18-42BB-AAB0-C5C1E8972D36}" type="sibTrans" cxnId="{5EAE30C3-B6C8-4EF5-BE76-9EED22A403EE}">
      <dgm:prSet/>
      <dgm:spPr/>
      <dgm:t>
        <a:bodyPr/>
        <a:lstStyle/>
        <a:p>
          <a:endParaRPr lang="en-US"/>
        </a:p>
      </dgm:t>
    </dgm:pt>
    <dgm:pt modelId="{6FC63889-E810-486C-AD26-F0AD3CDEC41E}">
      <dgm:prSet phldrT="[Text]"/>
      <dgm:spPr>
        <a:solidFill>
          <a:schemeClr val="accent5">
            <a:lumMod val="75000"/>
          </a:schemeClr>
        </a:solidFill>
      </dgm:spPr>
      <dgm:t>
        <a:bodyPr/>
        <a:lstStyle/>
        <a:p>
          <a:r>
            <a:rPr lang="en-US" b="1" dirty="0" err="1"/>
            <a:t>PennyLane</a:t>
          </a:r>
          <a:endParaRPr lang="en-US" b="1" dirty="0"/>
        </a:p>
      </dgm:t>
    </dgm:pt>
    <dgm:pt modelId="{1A932EDA-23CF-41F3-B49D-A0A0143277FC}" type="parTrans" cxnId="{FCBE400A-C651-47CF-9822-3A0A3AD3FDD4}">
      <dgm:prSet/>
      <dgm:spPr/>
      <dgm:t>
        <a:bodyPr/>
        <a:lstStyle/>
        <a:p>
          <a:endParaRPr lang="en-US"/>
        </a:p>
      </dgm:t>
    </dgm:pt>
    <dgm:pt modelId="{9F01520D-9A37-46D0-AEA9-F5668B2BC168}" type="sibTrans" cxnId="{FCBE400A-C651-47CF-9822-3A0A3AD3FDD4}">
      <dgm:prSet/>
      <dgm:spPr/>
      <dgm:t>
        <a:bodyPr/>
        <a:lstStyle/>
        <a:p>
          <a:endParaRPr lang="en-US"/>
        </a:p>
      </dgm:t>
    </dgm:pt>
    <dgm:pt modelId="{65AB3C69-4CD3-4B33-81D0-C29E92F93840}">
      <dgm:prSet phldrT="[Text]"/>
      <dgm:spPr>
        <a:solidFill>
          <a:schemeClr val="accent5">
            <a:lumMod val="75000"/>
          </a:schemeClr>
        </a:solidFill>
      </dgm:spPr>
      <dgm:t>
        <a:bodyPr/>
        <a:lstStyle/>
        <a:p>
          <a:r>
            <a:rPr lang="en-US" b="1" dirty="0"/>
            <a:t>Transfer Learning</a:t>
          </a:r>
        </a:p>
      </dgm:t>
    </dgm:pt>
    <dgm:pt modelId="{31F0F495-F725-4E8C-83F7-E50860B875E8}" type="parTrans" cxnId="{96BC3263-EA86-4AF4-8769-7271B73A603D}">
      <dgm:prSet/>
      <dgm:spPr/>
      <dgm:t>
        <a:bodyPr/>
        <a:lstStyle/>
        <a:p>
          <a:endParaRPr lang="en-US"/>
        </a:p>
      </dgm:t>
    </dgm:pt>
    <dgm:pt modelId="{CD2DE126-1470-4357-9BA3-00DF3DDADF93}" type="sibTrans" cxnId="{96BC3263-EA86-4AF4-8769-7271B73A603D}">
      <dgm:prSet/>
      <dgm:spPr/>
      <dgm:t>
        <a:bodyPr/>
        <a:lstStyle/>
        <a:p>
          <a:endParaRPr lang="en-US"/>
        </a:p>
      </dgm:t>
    </dgm:pt>
    <dgm:pt modelId="{CC85C1DD-E069-46C1-BD64-7BA7D4AF1039}" type="pres">
      <dgm:prSet presAssocID="{C07FC3D1-11E1-458D-B218-413A352B47CC}" presName="Name0" presStyleCnt="0">
        <dgm:presLayoutVars>
          <dgm:dir/>
          <dgm:animLvl val="lvl"/>
          <dgm:resizeHandles val="exact"/>
        </dgm:presLayoutVars>
      </dgm:prSet>
      <dgm:spPr/>
    </dgm:pt>
    <dgm:pt modelId="{6F7AD222-18E5-440B-B5D1-3966B3F6AA25}" type="pres">
      <dgm:prSet presAssocID="{5C5BCB21-19C9-4839-B9E6-1827A36EDB7E}" presName="parTxOnly" presStyleLbl="node1" presStyleIdx="0" presStyleCnt="4" custScaleY="134893">
        <dgm:presLayoutVars>
          <dgm:chMax val="0"/>
          <dgm:chPref val="0"/>
          <dgm:bulletEnabled val="1"/>
        </dgm:presLayoutVars>
      </dgm:prSet>
      <dgm:spPr/>
    </dgm:pt>
    <dgm:pt modelId="{E3828829-9CA1-441F-B8DC-B6FC0AC58893}" type="pres">
      <dgm:prSet presAssocID="{1E932AB6-B87A-4B1B-AD52-BC8F2FF3673B}" presName="parTxOnlySpace" presStyleCnt="0"/>
      <dgm:spPr/>
    </dgm:pt>
    <dgm:pt modelId="{C364C41F-5273-4D8C-A6E6-5A92E69F0FBD}" type="pres">
      <dgm:prSet presAssocID="{3631C0DA-7159-4968-9C55-211C7D808641}" presName="parTxOnly" presStyleLbl="node1" presStyleIdx="1" presStyleCnt="4" custScaleY="134893">
        <dgm:presLayoutVars>
          <dgm:chMax val="0"/>
          <dgm:chPref val="0"/>
          <dgm:bulletEnabled val="1"/>
        </dgm:presLayoutVars>
      </dgm:prSet>
      <dgm:spPr/>
    </dgm:pt>
    <dgm:pt modelId="{053F6091-0AD9-4463-B376-DB5C087B91D3}" type="pres">
      <dgm:prSet presAssocID="{E25C74A1-AD18-42BB-AAB0-C5C1E8972D36}" presName="parTxOnlySpace" presStyleCnt="0"/>
      <dgm:spPr/>
    </dgm:pt>
    <dgm:pt modelId="{AF7DF6EA-42AC-427C-B139-A7462720467F}" type="pres">
      <dgm:prSet presAssocID="{6FC63889-E810-486C-AD26-F0AD3CDEC41E}" presName="parTxOnly" presStyleLbl="node1" presStyleIdx="2" presStyleCnt="4" custScaleY="134893">
        <dgm:presLayoutVars>
          <dgm:chMax val="0"/>
          <dgm:chPref val="0"/>
          <dgm:bulletEnabled val="1"/>
        </dgm:presLayoutVars>
      </dgm:prSet>
      <dgm:spPr/>
    </dgm:pt>
    <dgm:pt modelId="{7BF57FE1-BA6F-4456-AFD2-FF15A2CF24C4}" type="pres">
      <dgm:prSet presAssocID="{9F01520D-9A37-46D0-AEA9-F5668B2BC168}" presName="parTxOnlySpace" presStyleCnt="0"/>
      <dgm:spPr/>
    </dgm:pt>
    <dgm:pt modelId="{93519D5D-EFAA-4F23-98FA-AE89C6E407B5}" type="pres">
      <dgm:prSet presAssocID="{65AB3C69-4CD3-4B33-81D0-C29E92F93840}" presName="parTxOnly" presStyleLbl="node1" presStyleIdx="3" presStyleCnt="4" custScaleY="127840">
        <dgm:presLayoutVars>
          <dgm:chMax val="0"/>
          <dgm:chPref val="0"/>
          <dgm:bulletEnabled val="1"/>
        </dgm:presLayoutVars>
      </dgm:prSet>
      <dgm:spPr/>
    </dgm:pt>
  </dgm:ptLst>
  <dgm:cxnLst>
    <dgm:cxn modelId="{FCBE400A-C651-47CF-9822-3A0A3AD3FDD4}" srcId="{C07FC3D1-11E1-458D-B218-413A352B47CC}" destId="{6FC63889-E810-486C-AD26-F0AD3CDEC41E}" srcOrd="2" destOrd="0" parTransId="{1A932EDA-23CF-41F3-B49D-A0A0143277FC}" sibTransId="{9F01520D-9A37-46D0-AEA9-F5668B2BC168}"/>
    <dgm:cxn modelId="{427E6E36-A443-492F-B4C1-E53D6B337AF1}" type="presOf" srcId="{C07FC3D1-11E1-458D-B218-413A352B47CC}" destId="{CC85C1DD-E069-46C1-BD64-7BA7D4AF1039}" srcOrd="0" destOrd="0" presId="urn:microsoft.com/office/officeart/2005/8/layout/chevron1"/>
    <dgm:cxn modelId="{C8FC1F3E-9CA7-4761-8B7E-5D09945F40E3}" srcId="{C07FC3D1-11E1-458D-B218-413A352B47CC}" destId="{5C5BCB21-19C9-4839-B9E6-1827A36EDB7E}" srcOrd="0" destOrd="0" parTransId="{8D4FED6F-4FF2-4AC6-BC33-A9883B8059F1}" sibTransId="{1E932AB6-B87A-4B1B-AD52-BC8F2FF3673B}"/>
    <dgm:cxn modelId="{96BC3263-EA86-4AF4-8769-7271B73A603D}" srcId="{C07FC3D1-11E1-458D-B218-413A352B47CC}" destId="{65AB3C69-4CD3-4B33-81D0-C29E92F93840}" srcOrd="3" destOrd="0" parTransId="{31F0F495-F725-4E8C-83F7-E50860B875E8}" sibTransId="{CD2DE126-1470-4357-9BA3-00DF3DDADF93}"/>
    <dgm:cxn modelId="{1FF89844-A954-4943-AFD3-50584C6865BB}" type="presOf" srcId="{65AB3C69-4CD3-4B33-81D0-C29E92F93840}" destId="{93519D5D-EFAA-4F23-98FA-AE89C6E407B5}" srcOrd="0" destOrd="0" presId="urn:microsoft.com/office/officeart/2005/8/layout/chevron1"/>
    <dgm:cxn modelId="{68697145-1D93-4A74-8743-F0203D3C8C63}" type="presOf" srcId="{5C5BCB21-19C9-4839-B9E6-1827A36EDB7E}" destId="{6F7AD222-18E5-440B-B5D1-3966B3F6AA25}" srcOrd="0" destOrd="0" presId="urn:microsoft.com/office/officeart/2005/8/layout/chevron1"/>
    <dgm:cxn modelId="{2E90DE76-52EB-4450-9D26-7EFDCECAF461}" type="presOf" srcId="{3631C0DA-7159-4968-9C55-211C7D808641}" destId="{C364C41F-5273-4D8C-A6E6-5A92E69F0FBD}" srcOrd="0" destOrd="0" presId="urn:microsoft.com/office/officeart/2005/8/layout/chevron1"/>
    <dgm:cxn modelId="{F2C3D7AC-CBEB-4AC4-911E-D9A388D6862F}" type="presOf" srcId="{6FC63889-E810-486C-AD26-F0AD3CDEC41E}" destId="{AF7DF6EA-42AC-427C-B139-A7462720467F}" srcOrd="0" destOrd="0" presId="urn:microsoft.com/office/officeart/2005/8/layout/chevron1"/>
    <dgm:cxn modelId="{5EAE30C3-B6C8-4EF5-BE76-9EED22A403EE}" srcId="{C07FC3D1-11E1-458D-B218-413A352B47CC}" destId="{3631C0DA-7159-4968-9C55-211C7D808641}" srcOrd="1" destOrd="0" parTransId="{B94B20CB-AE43-40FA-87D8-582883B8B0B7}" sibTransId="{E25C74A1-AD18-42BB-AAB0-C5C1E8972D36}"/>
    <dgm:cxn modelId="{5073A5AA-A041-46D9-9831-AEDC88D2FB8A}" type="presParOf" srcId="{CC85C1DD-E069-46C1-BD64-7BA7D4AF1039}" destId="{6F7AD222-18E5-440B-B5D1-3966B3F6AA25}" srcOrd="0" destOrd="0" presId="urn:microsoft.com/office/officeart/2005/8/layout/chevron1"/>
    <dgm:cxn modelId="{A8017AE4-E2D8-4A00-81EB-1274E6521274}" type="presParOf" srcId="{CC85C1DD-E069-46C1-BD64-7BA7D4AF1039}" destId="{E3828829-9CA1-441F-B8DC-B6FC0AC58893}" srcOrd="1" destOrd="0" presId="urn:microsoft.com/office/officeart/2005/8/layout/chevron1"/>
    <dgm:cxn modelId="{1E2ED0FE-FBC4-4422-BFFE-162204613F0D}" type="presParOf" srcId="{CC85C1DD-E069-46C1-BD64-7BA7D4AF1039}" destId="{C364C41F-5273-4D8C-A6E6-5A92E69F0FBD}" srcOrd="2" destOrd="0" presId="urn:microsoft.com/office/officeart/2005/8/layout/chevron1"/>
    <dgm:cxn modelId="{E7ECE104-D623-45E4-B496-AED4FCA93341}" type="presParOf" srcId="{CC85C1DD-E069-46C1-BD64-7BA7D4AF1039}" destId="{053F6091-0AD9-4463-B376-DB5C087B91D3}" srcOrd="3" destOrd="0" presId="urn:microsoft.com/office/officeart/2005/8/layout/chevron1"/>
    <dgm:cxn modelId="{9D9571DB-06ED-4F2C-88C9-0882918B950E}" type="presParOf" srcId="{CC85C1DD-E069-46C1-BD64-7BA7D4AF1039}" destId="{AF7DF6EA-42AC-427C-B139-A7462720467F}" srcOrd="4" destOrd="0" presId="urn:microsoft.com/office/officeart/2005/8/layout/chevron1"/>
    <dgm:cxn modelId="{67EBA211-2DE4-4A82-8381-8476D08BFDCF}" type="presParOf" srcId="{CC85C1DD-E069-46C1-BD64-7BA7D4AF1039}" destId="{7BF57FE1-BA6F-4456-AFD2-FF15A2CF24C4}" srcOrd="5" destOrd="0" presId="urn:microsoft.com/office/officeart/2005/8/layout/chevron1"/>
    <dgm:cxn modelId="{C7B2BD23-CA7F-43A7-AA0A-32DF746DB577}" type="presParOf" srcId="{CC85C1DD-E069-46C1-BD64-7BA7D4AF1039}" destId="{93519D5D-EFAA-4F23-98FA-AE89C6E407B5}" srcOrd="6" destOrd="0" presId="urn:microsoft.com/office/officeart/2005/8/layout/chevron1"/>
  </dgm:cxnLst>
  <dgm:bg>
    <a:effectLst>
      <a:glow rad="101600">
        <a:schemeClr val="accent3">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7FC3D1-11E1-458D-B218-413A352B47CC}" type="doc">
      <dgm:prSet loTypeId="urn:microsoft.com/office/officeart/2005/8/layout/chevron1" loCatId="process" qsTypeId="urn:microsoft.com/office/officeart/2005/8/quickstyle/simple1" qsCatId="simple" csTypeId="urn:microsoft.com/office/officeart/2005/8/colors/accent1_2" csCatId="accent1" phldr="1"/>
      <dgm:spPr/>
    </dgm:pt>
    <dgm:pt modelId="{5C5BCB21-19C9-4839-B9E6-1827A36EDB7E}">
      <dgm:prSet phldrT="[Text]"/>
      <dgm:spPr>
        <a:solidFill>
          <a:schemeClr val="accent5">
            <a:lumMod val="75000"/>
          </a:schemeClr>
        </a:solidFill>
        <a:effectLst/>
      </dgm:spPr>
      <dgm:t>
        <a:bodyPr/>
        <a:lstStyle/>
        <a:p>
          <a:r>
            <a:rPr lang="en-US" b="1" dirty="0" err="1"/>
            <a:t>Qiskit</a:t>
          </a:r>
          <a:endParaRPr lang="en-US" b="1" dirty="0"/>
        </a:p>
      </dgm:t>
    </dgm:pt>
    <dgm:pt modelId="{8D4FED6F-4FF2-4AC6-BC33-A9883B8059F1}" type="parTrans" cxnId="{C8FC1F3E-9CA7-4761-8B7E-5D09945F40E3}">
      <dgm:prSet/>
      <dgm:spPr/>
      <dgm:t>
        <a:bodyPr/>
        <a:lstStyle/>
        <a:p>
          <a:endParaRPr lang="en-US"/>
        </a:p>
      </dgm:t>
    </dgm:pt>
    <dgm:pt modelId="{1E932AB6-B87A-4B1B-AD52-BC8F2FF3673B}" type="sibTrans" cxnId="{C8FC1F3E-9CA7-4761-8B7E-5D09945F40E3}">
      <dgm:prSet/>
      <dgm:spPr/>
      <dgm:t>
        <a:bodyPr/>
        <a:lstStyle/>
        <a:p>
          <a:endParaRPr lang="en-US"/>
        </a:p>
      </dgm:t>
    </dgm:pt>
    <dgm:pt modelId="{3631C0DA-7159-4968-9C55-211C7D808641}">
      <dgm:prSet phldrT="[Text]"/>
      <dgm:spPr>
        <a:solidFill>
          <a:schemeClr val="accent1">
            <a:lumMod val="75000"/>
          </a:schemeClr>
        </a:solidFill>
      </dgm:spPr>
      <dgm:t>
        <a:bodyPr/>
        <a:lstStyle/>
        <a:p>
          <a:r>
            <a:rPr lang="en-US" b="1" dirty="0"/>
            <a:t>TensorFlow / </a:t>
          </a:r>
          <a:r>
            <a:rPr lang="en-US" b="1" dirty="0" err="1"/>
            <a:t>Cirq</a:t>
          </a:r>
          <a:endParaRPr lang="en-US" b="1" dirty="0"/>
        </a:p>
      </dgm:t>
    </dgm:pt>
    <dgm:pt modelId="{B94B20CB-AE43-40FA-87D8-582883B8B0B7}" type="parTrans" cxnId="{5EAE30C3-B6C8-4EF5-BE76-9EED22A403EE}">
      <dgm:prSet/>
      <dgm:spPr/>
      <dgm:t>
        <a:bodyPr/>
        <a:lstStyle/>
        <a:p>
          <a:endParaRPr lang="en-US"/>
        </a:p>
      </dgm:t>
    </dgm:pt>
    <dgm:pt modelId="{E25C74A1-AD18-42BB-AAB0-C5C1E8972D36}" type="sibTrans" cxnId="{5EAE30C3-B6C8-4EF5-BE76-9EED22A403EE}">
      <dgm:prSet/>
      <dgm:spPr/>
      <dgm:t>
        <a:bodyPr/>
        <a:lstStyle/>
        <a:p>
          <a:endParaRPr lang="en-US"/>
        </a:p>
      </dgm:t>
    </dgm:pt>
    <dgm:pt modelId="{6FC63889-E810-486C-AD26-F0AD3CDEC41E}">
      <dgm:prSet phldrT="[Text]"/>
      <dgm:spPr>
        <a:solidFill>
          <a:schemeClr val="accent5">
            <a:lumMod val="75000"/>
          </a:schemeClr>
        </a:solidFill>
      </dgm:spPr>
      <dgm:t>
        <a:bodyPr/>
        <a:lstStyle/>
        <a:p>
          <a:r>
            <a:rPr lang="en-US" b="1" dirty="0" err="1"/>
            <a:t>PennyLane</a:t>
          </a:r>
          <a:endParaRPr lang="en-US" b="1" dirty="0"/>
        </a:p>
      </dgm:t>
    </dgm:pt>
    <dgm:pt modelId="{1A932EDA-23CF-41F3-B49D-A0A0143277FC}" type="parTrans" cxnId="{FCBE400A-C651-47CF-9822-3A0A3AD3FDD4}">
      <dgm:prSet/>
      <dgm:spPr/>
      <dgm:t>
        <a:bodyPr/>
        <a:lstStyle/>
        <a:p>
          <a:endParaRPr lang="en-US"/>
        </a:p>
      </dgm:t>
    </dgm:pt>
    <dgm:pt modelId="{9F01520D-9A37-46D0-AEA9-F5668B2BC168}" type="sibTrans" cxnId="{FCBE400A-C651-47CF-9822-3A0A3AD3FDD4}">
      <dgm:prSet/>
      <dgm:spPr/>
      <dgm:t>
        <a:bodyPr/>
        <a:lstStyle/>
        <a:p>
          <a:endParaRPr lang="en-US"/>
        </a:p>
      </dgm:t>
    </dgm:pt>
    <dgm:pt modelId="{65AB3C69-4CD3-4B33-81D0-C29E92F93840}">
      <dgm:prSet phldrT="[Text]"/>
      <dgm:spPr>
        <a:solidFill>
          <a:schemeClr val="accent5">
            <a:lumMod val="75000"/>
          </a:schemeClr>
        </a:solidFill>
      </dgm:spPr>
      <dgm:t>
        <a:bodyPr/>
        <a:lstStyle/>
        <a:p>
          <a:r>
            <a:rPr lang="en-US" b="1" dirty="0"/>
            <a:t>Transfer Learning</a:t>
          </a:r>
        </a:p>
      </dgm:t>
    </dgm:pt>
    <dgm:pt modelId="{31F0F495-F725-4E8C-83F7-E50860B875E8}" type="parTrans" cxnId="{96BC3263-EA86-4AF4-8769-7271B73A603D}">
      <dgm:prSet/>
      <dgm:spPr/>
      <dgm:t>
        <a:bodyPr/>
        <a:lstStyle/>
        <a:p>
          <a:endParaRPr lang="en-US"/>
        </a:p>
      </dgm:t>
    </dgm:pt>
    <dgm:pt modelId="{CD2DE126-1470-4357-9BA3-00DF3DDADF93}" type="sibTrans" cxnId="{96BC3263-EA86-4AF4-8769-7271B73A603D}">
      <dgm:prSet/>
      <dgm:spPr/>
      <dgm:t>
        <a:bodyPr/>
        <a:lstStyle/>
        <a:p>
          <a:endParaRPr lang="en-US"/>
        </a:p>
      </dgm:t>
    </dgm:pt>
    <dgm:pt modelId="{CC85C1DD-E069-46C1-BD64-7BA7D4AF1039}" type="pres">
      <dgm:prSet presAssocID="{C07FC3D1-11E1-458D-B218-413A352B47CC}" presName="Name0" presStyleCnt="0">
        <dgm:presLayoutVars>
          <dgm:dir/>
          <dgm:animLvl val="lvl"/>
          <dgm:resizeHandles val="exact"/>
        </dgm:presLayoutVars>
      </dgm:prSet>
      <dgm:spPr/>
    </dgm:pt>
    <dgm:pt modelId="{6F7AD222-18E5-440B-B5D1-3966B3F6AA25}" type="pres">
      <dgm:prSet presAssocID="{5C5BCB21-19C9-4839-B9E6-1827A36EDB7E}" presName="parTxOnly" presStyleLbl="node1" presStyleIdx="0" presStyleCnt="4" custScaleY="134893">
        <dgm:presLayoutVars>
          <dgm:chMax val="0"/>
          <dgm:chPref val="0"/>
          <dgm:bulletEnabled val="1"/>
        </dgm:presLayoutVars>
      </dgm:prSet>
      <dgm:spPr/>
    </dgm:pt>
    <dgm:pt modelId="{E3828829-9CA1-441F-B8DC-B6FC0AC58893}" type="pres">
      <dgm:prSet presAssocID="{1E932AB6-B87A-4B1B-AD52-BC8F2FF3673B}" presName="parTxOnlySpace" presStyleCnt="0"/>
      <dgm:spPr/>
    </dgm:pt>
    <dgm:pt modelId="{C364C41F-5273-4D8C-A6E6-5A92E69F0FBD}" type="pres">
      <dgm:prSet presAssocID="{3631C0DA-7159-4968-9C55-211C7D808641}" presName="parTxOnly" presStyleLbl="node1" presStyleIdx="1" presStyleCnt="4" custScaleY="134893">
        <dgm:presLayoutVars>
          <dgm:chMax val="0"/>
          <dgm:chPref val="0"/>
          <dgm:bulletEnabled val="1"/>
        </dgm:presLayoutVars>
      </dgm:prSet>
      <dgm:spPr/>
    </dgm:pt>
    <dgm:pt modelId="{053F6091-0AD9-4463-B376-DB5C087B91D3}" type="pres">
      <dgm:prSet presAssocID="{E25C74A1-AD18-42BB-AAB0-C5C1E8972D36}" presName="parTxOnlySpace" presStyleCnt="0"/>
      <dgm:spPr/>
    </dgm:pt>
    <dgm:pt modelId="{AF7DF6EA-42AC-427C-B139-A7462720467F}" type="pres">
      <dgm:prSet presAssocID="{6FC63889-E810-486C-AD26-F0AD3CDEC41E}" presName="parTxOnly" presStyleLbl="node1" presStyleIdx="2" presStyleCnt="4" custScaleY="134893">
        <dgm:presLayoutVars>
          <dgm:chMax val="0"/>
          <dgm:chPref val="0"/>
          <dgm:bulletEnabled val="1"/>
        </dgm:presLayoutVars>
      </dgm:prSet>
      <dgm:spPr/>
    </dgm:pt>
    <dgm:pt modelId="{7BF57FE1-BA6F-4456-AFD2-FF15A2CF24C4}" type="pres">
      <dgm:prSet presAssocID="{9F01520D-9A37-46D0-AEA9-F5668B2BC168}" presName="parTxOnlySpace" presStyleCnt="0"/>
      <dgm:spPr/>
    </dgm:pt>
    <dgm:pt modelId="{93519D5D-EFAA-4F23-98FA-AE89C6E407B5}" type="pres">
      <dgm:prSet presAssocID="{65AB3C69-4CD3-4B33-81D0-C29E92F93840}" presName="parTxOnly" presStyleLbl="node1" presStyleIdx="3" presStyleCnt="4" custScaleY="127840">
        <dgm:presLayoutVars>
          <dgm:chMax val="0"/>
          <dgm:chPref val="0"/>
          <dgm:bulletEnabled val="1"/>
        </dgm:presLayoutVars>
      </dgm:prSet>
      <dgm:spPr/>
    </dgm:pt>
  </dgm:ptLst>
  <dgm:cxnLst>
    <dgm:cxn modelId="{FCBE400A-C651-47CF-9822-3A0A3AD3FDD4}" srcId="{C07FC3D1-11E1-458D-B218-413A352B47CC}" destId="{6FC63889-E810-486C-AD26-F0AD3CDEC41E}" srcOrd="2" destOrd="0" parTransId="{1A932EDA-23CF-41F3-B49D-A0A0143277FC}" sibTransId="{9F01520D-9A37-46D0-AEA9-F5668B2BC168}"/>
    <dgm:cxn modelId="{427E6E36-A443-492F-B4C1-E53D6B337AF1}" type="presOf" srcId="{C07FC3D1-11E1-458D-B218-413A352B47CC}" destId="{CC85C1DD-E069-46C1-BD64-7BA7D4AF1039}" srcOrd="0" destOrd="0" presId="urn:microsoft.com/office/officeart/2005/8/layout/chevron1"/>
    <dgm:cxn modelId="{C8FC1F3E-9CA7-4761-8B7E-5D09945F40E3}" srcId="{C07FC3D1-11E1-458D-B218-413A352B47CC}" destId="{5C5BCB21-19C9-4839-B9E6-1827A36EDB7E}" srcOrd="0" destOrd="0" parTransId="{8D4FED6F-4FF2-4AC6-BC33-A9883B8059F1}" sibTransId="{1E932AB6-B87A-4B1B-AD52-BC8F2FF3673B}"/>
    <dgm:cxn modelId="{96BC3263-EA86-4AF4-8769-7271B73A603D}" srcId="{C07FC3D1-11E1-458D-B218-413A352B47CC}" destId="{65AB3C69-4CD3-4B33-81D0-C29E92F93840}" srcOrd="3" destOrd="0" parTransId="{31F0F495-F725-4E8C-83F7-E50860B875E8}" sibTransId="{CD2DE126-1470-4357-9BA3-00DF3DDADF93}"/>
    <dgm:cxn modelId="{1FF89844-A954-4943-AFD3-50584C6865BB}" type="presOf" srcId="{65AB3C69-4CD3-4B33-81D0-C29E92F93840}" destId="{93519D5D-EFAA-4F23-98FA-AE89C6E407B5}" srcOrd="0" destOrd="0" presId="urn:microsoft.com/office/officeart/2005/8/layout/chevron1"/>
    <dgm:cxn modelId="{68697145-1D93-4A74-8743-F0203D3C8C63}" type="presOf" srcId="{5C5BCB21-19C9-4839-B9E6-1827A36EDB7E}" destId="{6F7AD222-18E5-440B-B5D1-3966B3F6AA25}" srcOrd="0" destOrd="0" presId="urn:microsoft.com/office/officeart/2005/8/layout/chevron1"/>
    <dgm:cxn modelId="{2E90DE76-52EB-4450-9D26-7EFDCECAF461}" type="presOf" srcId="{3631C0DA-7159-4968-9C55-211C7D808641}" destId="{C364C41F-5273-4D8C-A6E6-5A92E69F0FBD}" srcOrd="0" destOrd="0" presId="urn:microsoft.com/office/officeart/2005/8/layout/chevron1"/>
    <dgm:cxn modelId="{F2C3D7AC-CBEB-4AC4-911E-D9A388D6862F}" type="presOf" srcId="{6FC63889-E810-486C-AD26-F0AD3CDEC41E}" destId="{AF7DF6EA-42AC-427C-B139-A7462720467F}" srcOrd="0" destOrd="0" presId="urn:microsoft.com/office/officeart/2005/8/layout/chevron1"/>
    <dgm:cxn modelId="{5EAE30C3-B6C8-4EF5-BE76-9EED22A403EE}" srcId="{C07FC3D1-11E1-458D-B218-413A352B47CC}" destId="{3631C0DA-7159-4968-9C55-211C7D808641}" srcOrd="1" destOrd="0" parTransId="{B94B20CB-AE43-40FA-87D8-582883B8B0B7}" sibTransId="{E25C74A1-AD18-42BB-AAB0-C5C1E8972D36}"/>
    <dgm:cxn modelId="{5073A5AA-A041-46D9-9831-AEDC88D2FB8A}" type="presParOf" srcId="{CC85C1DD-E069-46C1-BD64-7BA7D4AF1039}" destId="{6F7AD222-18E5-440B-B5D1-3966B3F6AA25}" srcOrd="0" destOrd="0" presId="urn:microsoft.com/office/officeart/2005/8/layout/chevron1"/>
    <dgm:cxn modelId="{A8017AE4-E2D8-4A00-81EB-1274E6521274}" type="presParOf" srcId="{CC85C1DD-E069-46C1-BD64-7BA7D4AF1039}" destId="{E3828829-9CA1-441F-B8DC-B6FC0AC58893}" srcOrd="1" destOrd="0" presId="urn:microsoft.com/office/officeart/2005/8/layout/chevron1"/>
    <dgm:cxn modelId="{1E2ED0FE-FBC4-4422-BFFE-162204613F0D}" type="presParOf" srcId="{CC85C1DD-E069-46C1-BD64-7BA7D4AF1039}" destId="{C364C41F-5273-4D8C-A6E6-5A92E69F0FBD}" srcOrd="2" destOrd="0" presId="urn:microsoft.com/office/officeart/2005/8/layout/chevron1"/>
    <dgm:cxn modelId="{E7ECE104-D623-45E4-B496-AED4FCA93341}" type="presParOf" srcId="{CC85C1DD-E069-46C1-BD64-7BA7D4AF1039}" destId="{053F6091-0AD9-4463-B376-DB5C087B91D3}" srcOrd="3" destOrd="0" presId="urn:microsoft.com/office/officeart/2005/8/layout/chevron1"/>
    <dgm:cxn modelId="{9D9571DB-06ED-4F2C-88C9-0882918B950E}" type="presParOf" srcId="{CC85C1DD-E069-46C1-BD64-7BA7D4AF1039}" destId="{AF7DF6EA-42AC-427C-B139-A7462720467F}" srcOrd="4" destOrd="0" presId="urn:microsoft.com/office/officeart/2005/8/layout/chevron1"/>
    <dgm:cxn modelId="{67EBA211-2DE4-4A82-8381-8476D08BFDCF}" type="presParOf" srcId="{CC85C1DD-E069-46C1-BD64-7BA7D4AF1039}" destId="{7BF57FE1-BA6F-4456-AFD2-FF15A2CF24C4}" srcOrd="5" destOrd="0" presId="urn:microsoft.com/office/officeart/2005/8/layout/chevron1"/>
    <dgm:cxn modelId="{C7B2BD23-CA7F-43A7-AA0A-32DF746DB577}" type="presParOf" srcId="{CC85C1DD-E069-46C1-BD64-7BA7D4AF1039}" destId="{93519D5D-EFAA-4F23-98FA-AE89C6E407B5}" srcOrd="6" destOrd="0" presId="urn:microsoft.com/office/officeart/2005/8/layout/chevron1"/>
  </dgm:cxnLst>
  <dgm:bg>
    <a:effectLst>
      <a:glow rad="101600">
        <a:schemeClr val="accent3">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7FC3D1-11E1-458D-B218-413A352B47CC}" type="doc">
      <dgm:prSet loTypeId="urn:microsoft.com/office/officeart/2005/8/layout/chevron1" loCatId="process" qsTypeId="urn:microsoft.com/office/officeart/2005/8/quickstyle/simple1" qsCatId="simple" csTypeId="urn:microsoft.com/office/officeart/2005/8/colors/accent1_2" csCatId="accent1" phldr="1"/>
      <dgm:spPr/>
    </dgm:pt>
    <dgm:pt modelId="{5C5BCB21-19C9-4839-B9E6-1827A36EDB7E}">
      <dgm:prSet phldrT="[Text]"/>
      <dgm:spPr>
        <a:solidFill>
          <a:schemeClr val="accent5">
            <a:lumMod val="75000"/>
          </a:schemeClr>
        </a:solidFill>
        <a:effectLst/>
      </dgm:spPr>
      <dgm:t>
        <a:bodyPr/>
        <a:lstStyle/>
        <a:p>
          <a:r>
            <a:rPr lang="en-US" b="1" dirty="0" err="1"/>
            <a:t>Qiskit</a:t>
          </a:r>
          <a:endParaRPr lang="en-US" b="1" dirty="0"/>
        </a:p>
      </dgm:t>
    </dgm:pt>
    <dgm:pt modelId="{8D4FED6F-4FF2-4AC6-BC33-A9883B8059F1}" type="parTrans" cxnId="{C8FC1F3E-9CA7-4761-8B7E-5D09945F40E3}">
      <dgm:prSet/>
      <dgm:spPr/>
      <dgm:t>
        <a:bodyPr/>
        <a:lstStyle/>
        <a:p>
          <a:endParaRPr lang="en-US"/>
        </a:p>
      </dgm:t>
    </dgm:pt>
    <dgm:pt modelId="{1E932AB6-B87A-4B1B-AD52-BC8F2FF3673B}" type="sibTrans" cxnId="{C8FC1F3E-9CA7-4761-8B7E-5D09945F40E3}">
      <dgm:prSet/>
      <dgm:spPr/>
      <dgm:t>
        <a:bodyPr/>
        <a:lstStyle/>
        <a:p>
          <a:endParaRPr lang="en-US"/>
        </a:p>
      </dgm:t>
    </dgm:pt>
    <dgm:pt modelId="{3631C0DA-7159-4968-9C55-211C7D808641}">
      <dgm:prSet phldrT="[Text]"/>
      <dgm:spPr>
        <a:solidFill>
          <a:schemeClr val="accent5">
            <a:lumMod val="75000"/>
          </a:schemeClr>
        </a:solidFill>
      </dgm:spPr>
      <dgm:t>
        <a:bodyPr/>
        <a:lstStyle/>
        <a:p>
          <a:r>
            <a:rPr lang="en-US" b="1" dirty="0"/>
            <a:t>TensorFlow / </a:t>
          </a:r>
          <a:r>
            <a:rPr lang="en-US" b="1" dirty="0" err="1"/>
            <a:t>Cirq</a:t>
          </a:r>
          <a:endParaRPr lang="en-US" b="1" dirty="0"/>
        </a:p>
      </dgm:t>
    </dgm:pt>
    <dgm:pt modelId="{B94B20CB-AE43-40FA-87D8-582883B8B0B7}" type="parTrans" cxnId="{5EAE30C3-B6C8-4EF5-BE76-9EED22A403EE}">
      <dgm:prSet/>
      <dgm:spPr/>
      <dgm:t>
        <a:bodyPr/>
        <a:lstStyle/>
        <a:p>
          <a:endParaRPr lang="en-US"/>
        </a:p>
      </dgm:t>
    </dgm:pt>
    <dgm:pt modelId="{E25C74A1-AD18-42BB-AAB0-C5C1E8972D36}" type="sibTrans" cxnId="{5EAE30C3-B6C8-4EF5-BE76-9EED22A403EE}">
      <dgm:prSet/>
      <dgm:spPr/>
      <dgm:t>
        <a:bodyPr/>
        <a:lstStyle/>
        <a:p>
          <a:endParaRPr lang="en-US"/>
        </a:p>
      </dgm:t>
    </dgm:pt>
    <dgm:pt modelId="{6FC63889-E810-486C-AD26-F0AD3CDEC41E}">
      <dgm:prSet phldrT="[Text]"/>
      <dgm:spPr>
        <a:solidFill>
          <a:schemeClr val="accent1">
            <a:lumMod val="75000"/>
          </a:schemeClr>
        </a:solidFill>
      </dgm:spPr>
      <dgm:t>
        <a:bodyPr/>
        <a:lstStyle/>
        <a:p>
          <a:r>
            <a:rPr lang="en-US" b="1" dirty="0" err="1"/>
            <a:t>PennyLane</a:t>
          </a:r>
          <a:endParaRPr lang="en-US" b="1" dirty="0"/>
        </a:p>
      </dgm:t>
    </dgm:pt>
    <dgm:pt modelId="{1A932EDA-23CF-41F3-B49D-A0A0143277FC}" type="parTrans" cxnId="{FCBE400A-C651-47CF-9822-3A0A3AD3FDD4}">
      <dgm:prSet/>
      <dgm:spPr/>
      <dgm:t>
        <a:bodyPr/>
        <a:lstStyle/>
        <a:p>
          <a:endParaRPr lang="en-US"/>
        </a:p>
      </dgm:t>
    </dgm:pt>
    <dgm:pt modelId="{9F01520D-9A37-46D0-AEA9-F5668B2BC168}" type="sibTrans" cxnId="{FCBE400A-C651-47CF-9822-3A0A3AD3FDD4}">
      <dgm:prSet/>
      <dgm:spPr/>
      <dgm:t>
        <a:bodyPr/>
        <a:lstStyle/>
        <a:p>
          <a:endParaRPr lang="en-US"/>
        </a:p>
      </dgm:t>
    </dgm:pt>
    <dgm:pt modelId="{65AB3C69-4CD3-4B33-81D0-C29E92F93840}">
      <dgm:prSet phldrT="[Text]"/>
      <dgm:spPr>
        <a:solidFill>
          <a:schemeClr val="accent5">
            <a:lumMod val="75000"/>
          </a:schemeClr>
        </a:solidFill>
      </dgm:spPr>
      <dgm:t>
        <a:bodyPr/>
        <a:lstStyle/>
        <a:p>
          <a:r>
            <a:rPr lang="en-US" b="1" dirty="0"/>
            <a:t>Transfer Learning</a:t>
          </a:r>
        </a:p>
      </dgm:t>
    </dgm:pt>
    <dgm:pt modelId="{31F0F495-F725-4E8C-83F7-E50860B875E8}" type="parTrans" cxnId="{96BC3263-EA86-4AF4-8769-7271B73A603D}">
      <dgm:prSet/>
      <dgm:spPr/>
      <dgm:t>
        <a:bodyPr/>
        <a:lstStyle/>
        <a:p>
          <a:endParaRPr lang="en-US"/>
        </a:p>
      </dgm:t>
    </dgm:pt>
    <dgm:pt modelId="{CD2DE126-1470-4357-9BA3-00DF3DDADF93}" type="sibTrans" cxnId="{96BC3263-EA86-4AF4-8769-7271B73A603D}">
      <dgm:prSet/>
      <dgm:spPr/>
      <dgm:t>
        <a:bodyPr/>
        <a:lstStyle/>
        <a:p>
          <a:endParaRPr lang="en-US"/>
        </a:p>
      </dgm:t>
    </dgm:pt>
    <dgm:pt modelId="{CC85C1DD-E069-46C1-BD64-7BA7D4AF1039}" type="pres">
      <dgm:prSet presAssocID="{C07FC3D1-11E1-458D-B218-413A352B47CC}" presName="Name0" presStyleCnt="0">
        <dgm:presLayoutVars>
          <dgm:dir/>
          <dgm:animLvl val="lvl"/>
          <dgm:resizeHandles val="exact"/>
        </dgm:presLayoutVars>
      </dgm:prSet>
      <dgm:spPr/>
    </dgm:pt>
    <dgm:pt modelId="{6F7AD222-18E5-440B-B5D1-3966B3F6AA25}" type="pres">
      <dgm:prSet presAssocID="{5C5BCB21-19C9-4839-B9E6-1827A36EDB7E}" presName="parTxOnly" presStyleLbl="node1" presStyleIdx="0" presStyleCnt="4" custScaleY="134893">
        <dgm:presLayoutVars>
          <dgm:chMax val="0"/>
          <dgm:chPref val="0"/>
          <dgm:bulletEnabled val="1"/>
        </dgm:presLayoutVars>
      </dgm:prSet>
      <dgm:spPr/>
    </dgm:pt>
    <dgm:pt modelId="{E3828829-9CA1-441F-B8DC-B6FC0AC58893}" type="pres">
      <dgm:prSet presAssocID="{1E932AB6-B87A-4B1B-AD52-BC8F2FF3673B}" presName="parTxOnlySpace" presStyleCnt="0"/>
      <dgm:spPr/>
    </dgm:pt>
    <dgm:pt modelId="{C364C41F-5273-4D8C-A6E6-5A92E69F0FBD}" type="pres">
      <dgm:prSet presAssocID="{3631C0DA-7159-4968-9C55-211C7D808641}" presName="parTxOnly" presStyleLbl="node1" presStyleIdx="1" presStyleCnt="4" custScaleY="134893">
        <dgm:presLayoutVars>
          <dgm:chMax val="0"/>
          <dgm:chPref val="0"/>
          <dgm:bulletEnabled val="1"/>
        </dgm:presLayoutVars>
      </dgm:prSet>
      <dgm:spPr/>
    </dgm:pt>
    <dgm:pt modelId="{053F6091-0AD9-4463-B376-DB5C087B91D3}" type="pres">
      <dgm:prSet presAssocID="{E25C74A1-AD18-42BB-AAB0-C5C1E8972D36}" presName="parTxOnlySpace" presStyleCnt="0"/>
      <dgm:spPr/>
    </dgm:pt>
    <dgm:pt modelId="{AF7DF6EA-42AC-427C-B139-A7462720467F}" type="pres">
      <dgm:prSet presAssocID="{6FC63889-E810-486C-AD26-F0AD3CDEC41E}" presName="parTxOnly" presStyleLbl="node1" presStyleIdx="2" presStyleCnt="4" custScaleY="134893">
        <dgm:presLayoutVars>
          <dgm:chMax val="0"/>
          <dgm:chPref val="0"/>
          <dgm:bulletEnabled val="1"/>
        </dgm:presLayoutVars>
      </dgm:prSet>
      <dgm:spPr/>
    </dgm:pt>
    <dgm:pt modelId="{7BF57FE1-BA6F-4456-AFD2-FF15A2CF24C4}" type="pres">
      <dgm:prSet presAssocID="{9F01520D-9A37-46D0-AEA9-F5668B2BC168}" presName="parTxOnlySpace" presStyleCnt="0"/>
      <dgm:spPr/>
    </dgm:pt>
    <dgm:pt modelId="{93519D5D-EFAA-4F23-98FA-AE89C6E407B5}" type="pres">
      <dgm:prSet presAssocID="{65AB3C69-4CD3-4B33-81D0-C29E92F93840}" presName="parTxOnly" presStyleLbl="node1" presStyleIdx="3" presStyleCnt="4" custScaleY="127840">
        <dgm:presLayoutVars>
          <dgm:chMax val="0"/>
          <dgm:chPref val="0"/>
          <dgm:bulletEnabled val="1"/>
        </dgm:presLayoutVars>
      </dgm:prSet>
      <dgm:spPr/>
    </dgm:pt>
  </dgm:ptLst>
  <dgm:cxnLst>
    <dgm:cxn modelId="{FCBE400A-C651-47CF-9822-3A0A3AD3FDD4}" srcId="{C07FC3D1-11E1-458D-B218-413A352B47CC}" destId="{6FC63889-E810-486C-AD26-F0AD3CDEC41E}" srcOrd="2" destOrd="0" parTransId="{1A932EDA-23CF-41F3-B49D-A0A0143277FC}" sibTransId="{9F01520D-9A37-46D0-AEA9-F5668B2BC168}"/>
    <dgm:cxn modelId="{427E6E36-A443-492F-B4C1-E53D6B337AF1}" type="presOf" srcId="{C07FC3D1-11E1-458D-B218-413A352B47CC}" destId="{CC85C1DD-E069-46C1-BD64-7BA7D4AF1039}" srcOrd="0" destOrd="0" presId="urn:microsoft.com/office/officeart/2005/8/layout/chevron1"/>
    <dgm:cxn modelId="{C8FC1F3E-9CA7-4761-8B7E-5D09945F40E3}" srcId="{C07FC3D1-11E1-458D-B218-413A352B47CC}" destId="{5C5BCB21-19C9-4839-B9E6-1827A36EDB7E}" srcOrd="0" destOrd="0" parTransId="{8D4FED6F-4FF2-4AC6-BC33-A9883B8059F1}" sibTransId="{1E932AB6-B87A-4B1B-AD52-BC8F2FF3673B}"/>
    <dgm:cxn modelId="{96BC3263-EA86-4AF4-8769-7271B73A603D}" srcId="{C07FC3D1-11E1-458D-B218-413A352B47CC}" destId="{65AB3C69-4CD3-4B33-81D0-C29E92F93840}" srcOrd="3" destOrd="0" parTransId="{31F0F495-F725-4E8C-83F7-E50860B875E8}" sibTransId="{CD2DE126-1470-4357-9BA3-00DF3DDADF93}"/>
    <dgm:cxn modelId="{1FF89844-A954-4943-AFD3-50584C6865BB}" type="presOf" srcId="{65AB3C69-4CD3-4B33-81D0-C29E92F93840}" destId="{93519D5D-EFAA-4F23-98FA-AE89C6E407B5}" srcOrd="0" destOrd="0" presId="urn:microsoft.com/office/officeart/2005/8/layout/chevron1"/>
    <dgm:cxn modelId="{68697145-1D93-4A74-8743-F0203D3C8C63}" type="presOf" srcId="{5C5BCB21-19C9-4839-B9E6-1827A36EDB7E}" destId="{6F7AD222-18E5-440B-B5D1-3966B3F6AA25}" srcOrd="0" destOrd="0" presId="urn:microsoft.com/office/officeart/2005/8/layout/chevron1"/>
    <dgm:cxn modelId="{2E90DE76-52EB-4450-9D26-7EFDCECAF461}" type="presOf" srcId="{3631C0DA-7159-4968-9C55-211C7D808641}" destId="{C364C41F-5273-4D8C-A6E6-5A92E69F0FBD}" srcOrd="0" destOrd="0" presId="urn:microsoft.com/office/officeart/2005/8/layout/chevron1"/>
    <dgm:cxn modelId="{F2C3D7AC-CBEB-4AC4-911E-D9A388D6862F}" type="presOf" srcId="{6FC63889-E810-486C-AD26-F0AD3CDEC41E}" destId="{AF7DF6EA-42AC-427C-B139-A7462720467F}" srcOrd="0" destOrd="0" presId="urn:microsoft.com/office/officeart/2005/8/layout/chevron1"/>
    <dgm:cxn modelId="{5EAE30C3-B6C8-4EF5-BE76-9EED22A403EE}" srcId="{C07FC3D1-11E1-458D-B218-413A352B47CC}" destId="{3631C0DA-7159-4968-9C55-211C7D808641}" srcOrd="1" destOrd="0" parTransId="{B94B20CB-AE43-40FA-87D8-582883B8B0B7}" sibTransId="{E25C74A1-AD18-42BB-AAB0-C5C1E8972D36}"/>
    <dgm:cxn modelId="{5073A5AA-A041-46D9-9831-AEDC88D2FB8A}" type="presParOf" srcId="{CC85C1DD-E069-46C1-BD64-7BA7D4AF1039}" destId="{6F7AD222-18E5-440B-B5D1-3966B3F6AA25}" srcOrd="0" destOrd="0" presId="urn:microsoft.com/office/officeart/2005/8/layout/chevron1"/>
    <dgm:cxn modelId="{A8017AE4-E2D8-4A00-81EB-1274E6521274}" type="presParOf" srcId="{CC85C1DD-E069-46C1-BD64-7BA7D4AF1039}" destId="{E3828829-9CA1-441F-B8DC-B6FC0AC58893}" srcOrd="1" destOrd="0" presId="urn:microsoft.com/office/officeart/2005/8/layout/chevron1"/>
    <dgm:cxn modelId="{1E2ED0FE-FBC4-4422-BFFE-162204613F0D}" type="presParOf" srcId="{CC85C1DD-E069-46C1-BD64-7BA7D4AF1039}" destId="{C364C41F-5273-4D8C-A6E6-5A92E69F0FBD}" srcOrd="2" destOrd="0" presId="urn:microsoft.com/office/officeart/2005/8/layout/chevron1"/>
    <dgm:cxn modelId="{E7ECE104-D623-45E4-B496-AED4FCA93341}" type="presParOf" srcId="{CC85C1DD-E069-46C1-BD64-7BA7D4AF1039}" destId="{053F6091-0AD9-4463-B376-DB5C087B91D3}" srcOrd="3" destOrd="0" presId="urn:microsoft.com/office/officeart/2005/8/layout/chevron1"/>
    <dgm:cxn modelId="{9D9571DB-06ED-4F2C-88C9-0882918B950E}" type="presParOf" srcId="{CC85C1DD-E069-46C1-BD64-7BA7D4AF1039}" destId="{AF7DF6EA-42AC-427C-B139-A7462720467F}" srcOrd="4" destOrd="0" presId="urn:microsoft.com/office/officeart/2005/8/layout/chevron1"/>
    <dgm:cxn modelId="{67EBA211-2DE4-4A82-8381-8476D08BFDCF}" type="presParOf" srcId="{CC85C1DD-E069-46C1-BD64-7BA7D4AF1039}" destId="{7BF57FE1-BA6F-4456-AFD2-FF15A2CF24C4}" srcOrd="5" destOrd="0" presId="urn:microsoft.com/office/officeart/2005/8/layout/chevron1"/>
    <dgm:cxn modelId="{C7B2BD23-CA7F-43A7-AA0A-32DF746DB577}" type="presParOf" srcId="{CC85C1DD-E069-46C1-BD64-7BA7D4AF1039}" destId="{93519D5D-EFAA-4F23-98FA-AE89C6E407B5}" srcOrd="6" destOrd="0" presId="urn:microsoft.com/office/officeart/2005/8/layout/chevron1"/>
  </dgm:cxnLst>
  <dgm:bg>
    <a:effectLst>
      <a:glow rad="101600">
        <a:schemeClr val="accent3">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7FC3D1-11E1-458D-B218-413A352B47CC}" type="doc">
      <dgm:prSet loTypeId="urn:microsoft.com/office/officeart/2005/8/layout/chevron1" loCatId="process" qsTypeId="urn:microsoft.com/office/officeart/2005/8/quickstyle/simple1" qsCatId="simple" csTypeId="urn:microsoft.com/office/officeart/2005/8/colors/accent1_2" csCatId="accent1" phldr="1"/>
      <dgm:spPr/>
    </dgm:pt>
    <dgm:pt modelId="{5C5BCB21-19C9-4839-B9E6-1827A36EDB7E}">
      <dgm:prSet phldrT="[Text]"/>
      <dgm:spPr>
        <a:solidFill>
          <a:schemeClr val="accent5">
            <a:lumMod val="75000"/>
          </a:schemeClr>
        </a:solidFill>
        <a:effectLst/>
      </dgm:spPr>
      <dgm:t>
        <a:bodyPr/>
        <a:lstStyle/>
        <a:p>
          <a:r>
            <a:rPr lang="en-US" b="1" dirty="0" err="1"/>
            <a:t>Qiskit</a:t>
          </a:r>
          <a:endParaRPr lang="en-US" b="1" dirty="0"/>
        </a:p>
      </dgm:t>
    </dgm:pt>
    <dgm:pt modelId="{8D4FED6F-4FF2-4AC6-BC33-A9883B8059F1}" type="parTrans" cxnId="{C8FC1F3E-9CA7-4761-8B7E-5D09945F40E3}">
      <dgm:prSet/>
      <dgm:spPr/>
      <dgm:t>
        <a:bodyPr/>
        <a:lstStyle/>
        <a:p>
          <a:endParaRPr lang="en-US"/>
        </a:p>
      </dgm:t>
    </dgm:pt>
    <dgm:pt modelId="{1E932AB6-B87A-4B1B-AD52-BC8F2FF3673B}" type="sibTrans" cxnId="{C8FC1F3E-9CA7-4761-8B7E-5D09945F40E3}">
      <dgm:prSet/>
      <dgm:spPr/>
      <dgm:t>
        <a:bodyPr/>
        <a:lstStyle/>
        <a:p>
          <a:endParaRPr lang="en-US"/>
        </a:p>
      </dgm:t>
    </dgm:pt>
    <dgm:pt modelId="{3631C0DA-7159-4968-9C55-211C7D808641}">
      <dgm:prSet phldrT="[Text]"/>
      <dgm:spPr>
        <a:solidFill>
          <a:schemeClr val="accent5">
            <a:lumMod val="75000"/>
          </a:schemeClr>
        </a:solidFill>
      </dgm:spPr>
      <dgm:t>
        <a:bodyPr/>
        <a:lstStyle/>
        <a:p>
          <a:r>
            <a:rPr lang="en-US" b="1" dirty="0"/>
            <a:t>TensorFlow / </a:t>
          </a:r>
          <a:r>
            <a:rPr lang="en-US" b="1" dirty="0" err="1"/>
            <a:t>Cirq</a:t>
          </a:r>
          <a:endParaRPr lang="en-US" b="1" dirty="0"/>
        </a:p>
      </dgm:t>
    </dgm:pt>
    <dgm:pt modelId="{B94B20CB-AE43-40FA-87D8-582883B8B0B7}" type="parTrans" cxnId="{5EAE30C3-B6C8-4EF5-BE76-9EED22A403EE}">
      <dgm:prSet/>
      <dgm:spPr/>
      <dgm:t>
        <a:bodyPr/>
        <a:lstStyle/>
        <a:p>
          <a:endParaRPr lang="en-US"/>
        </a:p>
      </dgm:t>
    </dgm:pt>
    <dgm:pt modelId="{E25C74A1-AD18-42BB-AAB0-C5C1E8972D36}" type="sibTrans" cxnId="{5EAE30C3-B6C8-4EF5-BE76-9EED22A403EE}">
      <dgm:prSet/>
      <dgm:spPr/>
      <dgm:t>
        <a:bodyPr/>
        <a:lstStyle/>
        <a:p>
          <a:endParaRPr lang="en-US"/>
        </a:p>
      </dgm:t>
    </dgm:pt>
    <dgm:pt modelId="{6FC63889-E810-486C-AD26-F0AD3CDEC41E}">
      <dgm:prSet phldrT="[Text]"/>
      <dgm:spPr>
        <a:solidFill>
          <a:schemeClr val="accent5">
            <a:lumMod val="75000"/>
          </a:schemeClr>
        </a:solidFill>
      </dgm:spPr>
      <dgm:t>
        <a:bodyPr/>
        <a:lstStyle/>
        <a:p>
          <a:r>
            <a:rPr lang="en-US" b="1" dirty="0" err="1"/>
            <a:t>PennyLane</a:t>
          </a:r>
          <a:endParaRPr lang="en-US" b="1" dirty="0"/>
        </a:p>
      </dgm:t>
    </dgm:pt>
    <dgm:pt modelId="{1A932EDA-23CF-41F3-B49D-A0A0143277FC}" type="parTrans" cxnId="{FCBE400A-C651-47CF-9822-3A0A3AD3FDD4}">
      <dgm:prSet/>
      <dgm:spPr/>
      <dgm:t>
        <a:bodyPr/>
        <a:lstStyle/>
        <a:p>
          <a:endParaRPr lang="en-US"/>
        </a:p>
      </dgm:t>
    </dgm:pt>
    <dgm:pt modelId="{9F01520D-9A37-46D0-AEA9-F5668B2BC168}" type="sibTrans" cxnId="{FCBE400A-C651-47CF-9822-3A0A3AD3FDD4}">
      <dgm:prSet/>
      <dgm:spPr/>
      <dgm:t>
        <a:bodyPr/>
        <a:lstStyle/>
        <a:p>
          <a:endParaRPr lang="en-US"/>
        </a:p>
      </dgm:t>
    </dgm:pt>
    <dgm:pt modelId="{65AB3C69-4CD3-4B33-81D0-C29E92F93840}">
      <dgm:prSet phldrT="[Text]"/>
      <dgm:spPr>
        <a:solidFill>
          <a:schemeClr val="accent1">
            <a:lumMod val="75000"/>
          </a:schemeClr>
        </a:solidFill>
      </dgm:spPr>
      <dgm:t>
        <a:bodyPr/>
        <a:lstStyle/>
        <a:p>
          <a:r>
            <a:rPr lang="en-US" b="1" dirty="0"/>
            <a:t>Transfer Learning</a:t>
          </a:r>
        </a:p>
      </dgm:t>
    </dgm:pt>
    <dgm:pt modelId="{31F0F495-F725-4E8C-83F7-E50860B875E8}" type="parTrans" cxnId="{96BC3263-EA86-4AF4-8769-7271B73A603D}">
      <dgm:prSet/>
      <dgm:spPr/>
      <dgm:t>
        <a:bodyPr/>
        <a:lstStyle/>
        <a:p>
          <a:endParaRPr lang="en-US"/>
        </a:p>
      </dgm:t>
    </dgm:pt>
    <dgm:pt modelId="{CD2DE126-1470-4357-9BA3-00DF3DDADF93}" type="sibTrans" cxnId="{96BC3263-EA86-4AF4-8769-7271B73A603D}">
      <dgm:prSet/>
      <dgm:spPr/>
      <dgm:t>
        <a:bodyPr/>
        <a:lstStyle/>
        <a:p>
          <a:endParaRPr lang="en-US"/>
        </a:p>
      </dgm:t>
    </dgm:pt>
    <dgm:pt modelId="{CC85C1DD-E069-46C1-BD64-7BA7D4AF1039}" type="pres">
      <dgm:prSet presAssocID="{C07FC3D1-11E1-458D-B218-413A352B47CC}" presName="Name0" presStyleCnt="0">
        <dgm:presLayoutVars>
          <dgm:dir/>
          <dgm:animLvl val="lvl"/>
          <dgm:resizeHandles val="exact"/>
        </dgm:presLayoutVars>
      </dgm:prSet>
      <dgm:spPr/>
    </dgm:pt>
    <dgm:pt modelId="{6F7AD222-18E5-440B-B5D1-3966B3F6AA25}" type="pres">
      <dgm:prSet presAssocID="{5C5BCB21-19C9-4839-B9E6-1827A36EDB7E}" presName="parTxOnly" presStyleLbl="node1" presStyleIdx="0" presStyleCnt="4" custScaleY="134893">
        <dgm:presLayoutVars>
          <dgm:chMax val="0"/>
          <dgm:chPref val="0"/>
          <dgm:bulletEnabled val="1"/>
        </dgm:presLayoutVars>
      </dgm:prSet>
      <dgm:spPr/>
    </dgm:pt>
    <dgm:pt modelId="{E3828829-9CA1-441F-B8DC-B6FC0AC58893}" type="pres">
      <dgm:prSet presAssocID="{1E932AB6-B87A-4B1B-AD52-BC8F2FF3673B}" presName="parTxOnlySpace" presStyleCnt="0"/>
      <dgm:spPr/>
    </dgm:pt>
    <dgm:pt modelId="{C364C41F-5273-4D8C-A6E6-5A92E69F0FBD}" type="pres">
      <dgm:prSet presAssocID="{3631C0DA-7159-4968-9C55-211C7D808641}" presName="parTxOnly" presStyleLbl="node1" presStyleIdx="1" presStyleCnt="4" custScaleY="134893">
        <dgm:presLayoutVars>
          <dgm:chMax val="0"/>
          <dgm:chPref val="0"/>
          <dgm:bulletEnabled val="1"/>
        </dgm:presLayoutVars>
      </dgm:prSet>
      <dgm:spPr/>
    </dgm:pt>
    <dgm:pt modelId="{053F6091-0AD9-4463-B376-DB5C087B91D3}" type="pres">
      <dgm:prSet presAssocID="{E25C74A1-AD18-42BB-AAB0-C5C1E8972D36}" presName="parTxOnlySpace" presStyleCnt="0"/>
      <dgm:spPr/>
    </dgm:pt>
    <dgm:pt modelId="{AF7DF6EA-42AC-427C-B139-A7462720467F}" type="pres">
      <dgm:prSet presAssocID="{6FC63889-E810-486C-AD26-F0AD3CDEC41E}" presName="parTxOnly" presStyleLbl="node1" presStyleIdx="2" presStyleCnt="4" custScaleY="134893">
        <dgm:presLayoutVars>
          <dgm:chMax val="0"/>
          <dgm:chPref val="0"/>
          <dgm:bulletEnabled val="1"/>
        </dgm:presLayoutVars>
      </dgm:prSet>
      <dgm:spPr/>
    </dgm:pt>
    <dgm:pt modelId="{7BF57FE1-BA6F-4456-AFD2-FF15A2CF24C4}" type="pres">
      <dgm:prSet presAssocID="{9F01520D-9A37-46D0-AEA9-F5668B2BC168}" presName="parTxOnlySpace" presStyleCnt="0"/>
      <dgm:spPr/>
    </dgm:pt>
    <dgm:pt modelId="{93519D5D-EFAA-4F23-98FA-AE89C6E407B5}" type="pres">
      <dgm:prSet presAssocID="{65AB3C69-4CD3-4B33-81D0-C29E92F93840}" presName="parTxOnly" presStyleLbl="node1" presStyleIdx="3" presStyleCnt="4" custScaleY="127840">
        <dgm:presLayoutVars>
          <dgm:chMax val="0"/>
          <dgm:chPref val="0"/>
          <dgm:bulletEnabled val="1"/>
        </dgm:presLayoutVars>
      </dgm:prSet>
      <dgm:spPr/>
    </dgm:pt>
  </dgm:ptLst>
  <dgm:cxnLst>
    <dgm:cxn modelId="{FCBE400A-C651-47CF-9822-3A0A3AD3FDD4}" srcId="{C07FC3D1-11E1-458D-B218-413A352B47CC}" destId="{6FC63889-E810-486C-AD26-F0AD3CDEC41E}" srcOrd="2" destOrd="0" parTransId="{1A932EDA-23CF-41F3-B49D-A0A0143277FC}" sibTransId="{9F01520D-9A37-46D0-AEA9-F5668B2BC168}"/>
    <dgm:cxn modelId="{427E6E36-A443-492F-B4C1-E53D6B337AF1}" type="presOf" srcId="{C07FC3D1-11E1-458D-B218-413A352B47CC}" destId="{CC85C1DD-E069-46C1-BD64-7BA7D4AF1039}" srcOrd="0" destOrd="0" presId="urn:microsoft.com/office/officeart/2005/8/layout/chevron1"/>
    <dgm:cxn modelId="{C8FC1F3E-9CA7-4761-8B7E-5D09945F40E3}" srcId="{C07FC3D1-11E1-458D-B218-413A352B47CC}" destId="{5C5BCB21-19C9-4839-B9E6-1827A36EDB7E}" srcOrd="0" destOrd="0" parTransId="{8D4FED6F-4FF2-4AC6-BC33-A9883B8059F1}" sibTransId="{1E932AB6-B87A-4B1B-AD52-BC8F2FF3673B}"/>
    <dgm:cxn modelId="{96BC3263-EA86-4AF4-8769-7271B73A603D}" srcId="{C07FC3D1-11E1-458D-B218-413A352B47CC}" destId="{65AB3C69-4CD3-4B33-81D0-C29E92F93840}" srcOrd="3" destOrd="0" parTransId="{31F0F495-F725-4E8C-83F7-E50860B875E8}" sibTransId="{CD2DE126-1470-4357-9BA3-00DF3DDADF93}"/>
    <dgm:cxn modelId="{1FF89844-A954-4943-AFD3-50584C6865BB}" type="presOf" srcId="{65AB3C69-4CD3-4B33-81D0-C29E92F93840}" destId="{93519D5D-EFAA-4F23-98FA-AE89C6E407B5}" srcOrd="0" destOrd="0" presId="urn:microsoft.com/office/officeart/2005/8/layout/chevron1"/>
    <dgm:cxn modelId="{68697145-1D93-4A74-8743-F0203D3C8C63}" type="presOf" srcId="{5C5BCB21-19C9-4839-B9E6-1827A36EDB7E}" destId="{6F7AD222-18E5-440B-B5D1-3966B3F6AA25}" srcOrd="0" destOrd="0" presId="urn:microsoft.com/office/officeart/2005/8/layout/chevron1"/>
    <dgm:cxn modelId="{2E90DE76-52EB-4450-9D26-7EFDCECAF461}" type="presOf" srcId="{3631C0DA-7159-4968-9C55-211C7D808641}" destId="{C364C41F-5273-4D8C-A6E6-5A92E69F0FBD}" srcOrd="0" destOrd="0" presId="urn:microsoft.com/office/officeart/2005/8/layout/chevron1"/>
    <dgm:cxn modelId="{F2C3D7AC-CBEB-4AC4-911E-D9A388D6862F}" type="presOf" srcId="{6FC63889-E810-486C-AD26-F0AD3CDEC41E}" destId="{AF7DF6EA-42AC-427C-B139-A7462720467F}" srcOrd="0" destOrd="0" presId="urn:microsoft.com/office/officeart/2005/8/layout/chevron1"/>
    <dgm:cxn modelId="{5EAE30C3-B6C8-4EF5-BE76-9EED22A403EE}" srcId="{C07FC3D1-11E1-458D-B218-413A352B47CC}" destId="{3631C0DA-7159-4968-9C55-211C7D808641}" srcOrd="1" destOrd="0" parTransId="{B94B20CB-AE43-40FA-87D8-582883B8B0B7}" sibTransId="{E25C74A1-AD18-42BB-AAB0-C5C1E8972D36}"/>
    <dgm:cxn modelId="{5073A5AA-A041-46D9-9831-AEDC88D2FB8A}" type="presParOf" srcId="{CC85C1DD-E069-46C1-BD64-7BA7D4AF1039}" destId="{6F7AD222-18E5-440B-B5D1-3966B3F6AA25}" srcOrd="0" destOrd="0" presId="urn:microsoft.com/office/officeart/2005/8/layout/chevron1"/>
    <dgm:cxn modelId="{A8017AE4-E2D8-4A00-81EB-1274E6521274}" type="presParOf" srcId="{CC85C1DD-E069-46C1-BD64-7BA7D4AF1039}" destId="{E3828829-9CA1-441F-B8DC-B6FC0AC58893}" srcOrd="1" destOrd="0" presId="urn:microsoft.com/office/officeart/2005/8/layout/chevron1"/>
    <dgm:cxn modelId="{1E2ED0FE-FBC4-4422-BFFE-162204613F0D}" type="presParOf" srcId="{CC85C1DD-E069-46C1-BD64-7BA7D4AF1039}" destId="{C364C41F-5273-4D8C-A6E6-5A92E69F0FBD}" srcOrd="2" destOrd="0" presId="urn:microsoft.com/office/officeart/2005/8/layout/chevron1"/>
    <dgm:cxn modelId="{E7ECE104-D623-45E4-B496-AED4FCA93341}" type="presParOf" srcId="{CC85C1DD-E069-46C1-BD64-7BA7D4AF1039}" destId="{053F6091-0AD9-4463-B376-DB5C087B91D3}" srcOrd="3" destOrd="0" presId="urn:microsoft.com/office/officeart/2005/8/layout/chevron1"/>
    <dgm:cxn modelId="{9D9571DB-06ED-4F2C-88C9-0882918B950E}" type="presParOf" srcId="{CC85C1DD-E069-46C1-BD64-7BA7D4AF1039}" destId="{AF7DF6EA-42AC-427C-B139-A7462720467F}" srcOrd="4" destOrd="0" presId="urn:microsoft.com/office/officeart/2005/8/layout/chevron1"/>
    <dgm:cxn modelId="{67EBA211-2DE4-4A82-8381-8476D08BFDCF}" type="presParOf" srcId="{CC85C1DD-E069-46C1-BD64-7BA7D4AF1039}" destId="{7BF57FE1-BA6F-4456-AFD2-FF15A2CF24C4}" srcOrd="5" destOrd="0" presId="urn:microsoft.com/office/officeart/2005/8/layout/chevron1"/>
    <dgm:cxn modelId="{C7B2BD23-CA7F-43A7-AA0A-32DF746DB577}" type="presParOf" srcId="{CC85C1DD-E069-46C1-BD64-7BA7D4AF1039}" destId="{93519D5D-EFAA-4F23-98FA-AE89C6E407B5}" srcOrd="6" destOrd="0" presId="urn:microsoft.com/office/officeart/2005/8/layout/chevron1"/>
  </dgm:cxnLst>
  <dgm:bg>
    <a:effectLst>
      <a:glow rad="101600">
        <a:schemeClr val="accent3">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AD222-18E5-440B-B5D1-3966B3F6AA25}">
      <dsp:nvSpPr>
        <dsp:cNvPr id="0" name=""/>
        <dsp:cNvSpPr/>
      </dsp:nvSpPr>
      <dsp:spPr>
        <a:xfrm>
          <a:off x="5408" y="408000"/>
          <a:ext cx="3148049" cy="1698599"/>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Qiskit</a:t>
          </a:r>
          <a:endParaRPr lang="en-US" sz="2100" b="1" kern="1200" dirty="0"/>
        </a:p>
      </dsp:txBody>
      <dsp:txXfrm>
        <a:off x="854708" y="408000"/>
        <a:ext cx="1449450" cy="1698599"/>
      </dsp:txXfrm>
    </dsp:sp>
    <dsp:sp modelId="{C364C41F-5273-4D8C-A6E6-5A92E69F0FBD}">
      <dsp:nvSpPr>
        <dsp:cNvPr id="0" name=""/>
        <dsp:cNvSpPr/>
      </dsp:nvSpPr>
      <dsp:spPr>
        <a:xfrm>
          <a:off x="2838652"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TensorFlow / </a:t>
          </a:r>
          <a:r>
            <a:rPr lang="en-US" sz="2100" b="1" kern="1200" dirty="0" err="1"/>
            <a:t>Cirq</a:t>
          </a:r>
          <a:endParaRPr lang="en-US" sz="2100" b="1" kern="1200" dirty="0"/>
        </a:p>
      </dsp:txBody>
      <dsp:txXfrm>
        <a:off x="3687952" y="408000"/>
        <a:ext cx="1449450" cy="1698599"/>
      </dsp:txXfrm>
    </dsp:sp>
    <dsp:sp modelId="{AF7DF6EA-42AC-427C-B139-A7462720467F}">
      <dsp:nvSpPr>
        <dsp:cNvPr id="0" name=""/>
        <dsp:cNvSpPr/>
      </dsp:nvSpPr>
      <dsp:spPr>
        <a:xfrm>
          <a:off x="5671897"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PennyLane</a:t>
          </a:r>
          <a:endParaRPr lang="en-US" sz="2100" b="1" kern="1200" dirty="0"/>
        </a:p>
      </dsp:txBody>
      <dsp:txXfrm>
        <a:off x="6521197" y="408000"/>
        <a:ext cx="1449450" cy="1698599"/>
      </dsp:txXfrm>
    </dsp:sp>
    <dsp:sp modelId="{93519D5D-EFAA-4F23-98FA-AE89C6E407B5}">
      <dsp:nvSpPr>
        <dsp:cNvPr id="0" name=""/>
        <dsp:cNvSpPr/>
      </dsp:nvSpPr>
      <dsp:spPr>
        <a:xfrm>
          <a:off x="8505142" y="452406"/>
          <a:ext cx="3148049" cy="1609786"/>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Transfer Learning</a:t>
          </a:r>
        </a:p>
      </dsp:txBody>
      <dsp:txXfrm>
        <a:off x="9310035" y="452406"/>
        <a:ext cx="1538263" cy="1609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AD222-18E5-440B-B5D1-3966B3F6AA25}">
      <dsp:nvSpPr>
        <dsp:cNvPr id="0" name=""/>
        <dsp:cNvSpPr/>
      </dsp:nvSpPr>
      <dsp:spPr>
        <a:xfrm>
          <a:off x="5408"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Qiskit</a:t>
          </a:r>
          <a:endParaRPr lang="en-US" sz="2100" b="1" kern="1200" dirty="0"/>
        </a:p>
      </dsp:txBody>
      <dsp:txXfrm>
        <a:off x="854708" y="408000"/>
        <a:ext cx="1449450" cy="1698599"/>
      </dsp:txXfrm>
    </dsp:sp>
    <dsp:sp modelId="{C364C41F-5273-4D8C-A6E6-5A92E69F0FBD}">
      <dsp:nvSpPr>
        <dsp:cNvPr id="0" name=""/>
        <dsp:cNvSpPr/>
      </dsp:nvSpPr>
      <dsp:spPr>
        <a:xfrm>
          <a:off x="2838652" y="408000"/>
          <a:ext cx="3148049" cy="1698599"/>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TensorFlow / </a:t>
          </a:r>
          <a:r>
            <a:rPr lang="en-US" sz="2100" b="1" kern="1200" dirty="0" err="1"/>
            <a:t>Cirq</a:t>
          </a:r>
          <a:endParaRPr lang="en-US" sz="2100" b="1" kern="1200" dirty="0"/>
        </a:p>
      </dsp:txBody>
      <dsp:txXfrm>
        <a:off x="3687952" y="408000"/>
        <a:ext cx="1449450" cy="1698599"/>
      </dsp:txXfrm>
    </dsp:sp>
    <dsp:sp modelId="{AF7DF6EA-42AC-427C-B139-A7462720467F}">
      <dsp:nvSpPr>
        <dsp:cNvPr id="0" name=""/>
        <dsp:cNvSpPr/>
      </dsp:nvSpPr>
      <dsp:spPr>
        <a:xfrm>
          <a:off x="5671897"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PennyLane</a:t>
          </a:r>
          <a:endParaRPr lang="en-US" sz="2100" b="1" kern="1200" dirty="0"/>
        </a:p>
      </dsp:txBody>
      <dsp:txXfrm>
        <a:off x="6521197" y="408000"/>
        <a:ext cx="1449450" cy="1698599"/>
      </dsp:txXfrm>
    </dsp:sp>
    <dsp:sp modelId="{93519D5D-EFAA-4F23-98FA-AE89C6E407B5}">
      <dsp:nvSpPr>
        <dsp:cNvPr id="0" name=""/>
        <dsp:cNvSpPr/>
      </dsp:nvSpPr>
      <dsp:spPr>
        <a:xfrm>
          <a:off x="8505142" y="452406"/>
          <a:ext cx="3148049" cy="1609786"/>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Transfer Learning</a:t>
          </a:r>
        </a:p>
      </dsp:txBody>
      <dsp:txXfrm>
        <a:off x="9310035" y="452406"/>
        <a:ext cx="1538263" cy="1609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AD222-18E5-440B-B5D1-3966B3F6AA25}">
      <dsp:nvSpPr>
        <dsp:cNvPr id="0" name=""/>
        <dsp:cNvSpPr/>
      </dsp:nvSpPr>
      <dsp:spPr>
        <a:xfrm>
          <a:off x="5408"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Qiskit</a:t>
          </a:r>
          <a:endParaRPr lang="en-US" sz="2100" b="1" kern="1200" dirty="0"/>
        </a:p>
      </dsp:txBody>
      <dsp:txXfrm>
        <a:off x="854708" y="408000"/>
        <a:ext cx="1449450" cy="1698599"/>
      </dsp:txXfrm>
    </dsp:sp>
    <dsp:sp modelId="{C364C41F-5273-4D8C-A6E6-5A92E69F0FBD}">
      <dsp:nvSpPr>
        <dsp:cNvPr id="0" name=""/>
        <dsp:cNvSpPr/>
      </dsp:nvSpPr>
      <dsp:spPr>
        <a:xfrm>
          <a:off x="2838652"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TensorFlow / </a:t>
          </a:r>
          <a:r>
            <a:rPr lang="en-US" sz="2100" b="1" kern="1200" dirty="0" err="1"/>
            <a:t>Cirq</a:t>
          </a:r>
          <a:endParaRPr lang="en-US" sz="2100" b="1" kern="1200" dirty="0"/>
        </a:p>
      </dsp:txBody>
      <dsp:txXfrm>
        <a:off x="3687952" y="408000"/>
        <a:ext cx="1449450" cy="1698599"/>
      </dsp:txXfrm>
    </dsp:sp>
    <dsp:sp modelId="{AF7DF6EA-42AC-427C-B139-A7462720467F}">
      <dsp:nvSpPr>
        <dsp:cNvPr id="0" name=""/>
        <dsp:cNvSpPr/>
      </dsp:nvSpPr>
      <dsp:spPr>
        <a:xfrm>
          <a:off x="5671897" y="408000"/>
          <a:ext cx="3148049" cy="1698599"/>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PennyLane</a:t>
          </a:r>
          <a:endParaRPr lang="en-US" sz="2100" b="1" kern="1200" dirty="0"/>
        </a:p>
      </dsp:txBody>
      <dsp:txXfrm>
        <a:off x="6521197" y="408000"/>
        <a:ext cx="1449450" cy="1698599"/>
      </dsp:txXfrm>
    </dsp:sp>
    <dsp:sp modelId="{93519D5D-EFAA-4F23-98FA-AE89C6E407B5}">
      <dsp:nvSpPr>
        <dsp:cNvPr id="0" name=""/>
        <dsp:cNvSpPr/>
      </dsp:nvSpPr>
      <dsp:spPr>
        <a:xfrm>
          <a:off x="8505142" y="452406"/>
          <a:ext cx="3148049" cy="1609786"/>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Transfer Learning</a:t>
          </a:r>
        </a:p>
      </dsp:txBody>
      <dsp:txXfrm>
        <a:off x="9310035" y="452406"/>
        <a:ext cx="1538263" cy="1609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AD222-18E5-440B-B5D1-3966B3F6AA25}">
      <dsp:nvSpPr>
        <dsp:cNvPr id="0" name=""/>
        <dsp:cNvSpPr/>
      </dsp:nvSpPr>
      <dsp:spPr>
        <a:xfrm>
          <a:off x="5408"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Qiskit</a:t>
          </a:r>
          <a:endParaRPr lang="en-US" sz="2100" b="1" kern="1200" dirty="0"/>
        </a:p>
      </dsp:txBody>
      <dsp:txXfrm>
        <a:off x="854708" y="408000"/>
        <a:ext cx="1449450" cy="1698599"/>
      </dsp:txXfrm>
    </dsp:sp>
    <dsp:sp modelId="{C364C41F-5273-4D8C-A6E6-5A92E69F0FBD}">
      <dsp:nvSpPr>
        <dsp:cNvPr id="0" name=""/>
        <dsp:cNvSpPr/>
      </dsp:nvSpPr>
      <dsp:spPr>
        <a:xfrm>
          <a:off x="2838652"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TensorFlow / </a:t>
          </a:r>
          <a:r>
            <a:rPr lang="en-US" sz="2100" b="1" kern="1200" dirty="0" err="1"/>
            <a:t>Cirq</a:t>
          </a:r>
          <a:endParaRPr lang="en-US" sz="2100" b="1" kern="1200" dirty="0"/>
        </a:p>
      </dsp:txBody>
      <dsp:txXfrm>
        <a:off x="3687952" y="408000"/>
        <a:ext cx="1449450" cy="1698599"/>
      </dsp:txXfrm>
    </dsp:sp>
    <dsp:sp modelId="{AF7DF6EA-42AC-427C-B139-A7462720467F}">
      <dsp:nvSpPr>
        <dsp:cNvPr id="0" name=""/>
        <dsp:cNvSpPr/>
      </dsp:nvSpPr>
      <dsp:spPr>
        <a:xfrm>
          <a:off x="5671897" y="408000"/>
          <a:ext cx="3148049" cy="1698599"/>
        </a:xfrm>
        <a:prstGeom prst="chevr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err="1"/>
            <a:t>PennyLane</a:t>
          </a:r>
          <a:endParaRPr lang="en-US" sz="2100" b="1" kern="1200" dirty="0"/>
        </a:p>
      </dsp:txBody>
      <dsp:txXfrm>
        <a:off x="6521197" y="408000"/>
        <a:ext cx="1449450" cy="1698599"/>
      </dsp:txXfrm>
    </dsp:sp>
    <dsp:sp modelId="{93519D5D-EFAA-4F23-98FA-AE89C6E407B5}">
      <dsp:nvSpPr>
        <dsp:cNvPr id="0" name=""/>
        <dsp:cNvSpPr/>
      </dsp:nvSpPr>
      <dsp:spPr>
        <a:xfrm>
          <a:off x="8505142" y="452406"/>
          <a:ext cx="3148049" cy="1609786"/>
        </a:xfrm>
        <a:prstGeom prst="chevron">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t>Transfer Learning</a:t>
          </a:r>
        </a:p>
      </dsp:txBody>
      <dsp:txXfrm>
        <a:off x="9310035" y="452406"/>
        <a:ext cx="1538263" cy="16097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8/21/2021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8/21/2021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8/21/2021</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8/21/2021</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8/21/2021</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8/21/2021</a:t>
            </a:fld>
            <a:endParaRPr dirty="0"/>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8/21/2021</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9AFE8FB1-0A7A-443E-AAF7-31D4FA1AA312}" type="datetimeFigureOut">
              <a:rPr lang="en-US"/>
              <a:t>8/21/2021</a:t>
            </a:fld>
            <a:endParaRPr dirty="0"/>
          </a:p>
        </p:txBody>
      </p:sp>
      <p:sp>
        <p:nvSpPr>
          <p:cNvPr id="9" name="Slide Number Placeholder 8"/>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9AFE8FB1-0A7A-443E-AAF7-31D4FA1AA312}" type="datetimeFigureOut">
              <a:rPr lang="en-US"/>
              <a:t>8/21/2021</a:t>
            </a:fld>
            <a:endParaRPr dirty="0"/>
          </a:p>
        </p:txBody>
      </p:sp>
      <p:sp>
        <p:nvSpPr>
          <p:cNvPr id="5" name="Slide Number Placeholder 4"/>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9AFE8FB1-0A7A-443E-AAF7-31D4FA1AA312}" type="datetimeFigureOut">
              <a:rPr lang="en-US"/>
              <a:t>8/21/2021</a:t>
            </a:fld>
            <a:endParaRPr dirty="0"/>
          </a:p>
        </p:txBody>
      </p:sp>
      <p:sp>
        <p:nvSpPr>
          <p:cNvPr id="4" name="Slide Number Placeholder 3"/>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8/21/2021</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9AFE8FB1-0A7A-443E-AAF7-31D4FA1AA312}" type="datetimeFigureOut">
              <a:rPr lang="en-US"/>
              <a:t>8/21/2021</a:t>
            </a:fld>
            <a:endParaRPr dirty="0"/>
          </a:p>
        </p:txBody>
      </p:sp>
      <p:sp>
        <p:nvSpPr>
          <p:cNvPr id="7" name="Slide Number Placeholder 6"/>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8/21/2021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pennylane.ai/qml/demos/tutorial_quanvolution.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hyperlink" Target="https://pennylane.ai/qml/demos/tutorial_quantum_transfer_learning.htm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webp"/><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3.png"/><Relationship Id="rId7" Type="http://schemas.openxmlformats.org/officeDocument/2006/relationships/image" Target="../media/image8.jpeg"/><Relationship Id="rId12"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webp"/><Relationship Id="rId11" Type="http://schemas.openxmlformats.org/officeDocument/2006/relationships/image" Target="../media/image11.png"/><Relationship Id="rId5" Type="http://schemas.openxmlformats.org/officeDocument/2006/relationships/image" Target="../media/image15.jpeg"/><Relationship Id="rId10" Type="http://schemas.openxmlformats.org/officeDocument/2006/relationships/image" Target="../media/image10.svg"/><Relationship Id="rId4" Type="http://schemas.openxmlformats.org/officeDocument/2006/relationships/image" Target="../media/image14.jpe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19800"/>
            <a:ext cx="11112878"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4134" y="1066800"/>
            <a:ext cx="11112878"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381000" y="381001"/>
            <a:ext cx="11276012" cy="609599"/>
          </a:xfrm>
          <a:prstGeom prst="rect">
            <a:avLst/>
          </a:prstGeom>
        </p:spPr>
        <p:txBody>
          <a:bodyPr anchor="t"/>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endParaRPr lang="en-US" sz="3600" b="1" i="1" dirty="0">
              <a:solidFill>
                <a:srgbClr val="FFFF00"/>
              </a:solidFill>
            </a:endParaRPr>
          </a:p>
        </p:txBody>
      </p:sp>
      <p:sp>
        <p:nvSpPr>
          <p:cNvPr id="11" name="TextBox 10"/>
          <p:cNvSpPr txBox="1"/>
          <p:nvPr/>
        </p:nvSpPr>
        <p:spPr>
          <a:xfrm>
            <a:off x="531297" y="1143000"/>
            <a:ext cx="11125715" cy="1631216"/>
          </a:xfrm>
          <a:prstGeom prst="rect">
            <a:avLst/>
          </a:prstGeom>
          <a:noFill/>
        </p:spPr>
        <p:txBody>
          <a:bodyPr wrap="square" rtlCol="0">
            <a:spAutoFit/>
          </a:bodyPr>
          <a:lstStyle/>
          <a:p>
            <a:pPr algn="ctr"/>
            <a:r>
              <a:rPr lang="en-US" sz="3400" b="1" dirty="0"/>
              <a:t>Project - 19</a:t>
            </a:r>
            <a:endParaRPr lang="en-US" sz="2400" dirty="0"/>
          </a:p>
          <a:p>
            <a:pPr algn="ctr"/>
            <a:r>
              <a:rPr lang="en-GB" sz="6600" b="1" i="1" dirty="0">
                <a:solidFill>
                  <a:srgbClr val="FFFF00"/>
                </a:solidFill>
              </a:rPr>
              <a:t>QML for Image Processing</a:t>
            </a:r>
            <a:endParaRPr lang="en-US" sz="6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847835"/>
              </p:ext>
            </p:extLst>
          </p:nvPr>
        </p:nvGraphicFramePr>
        <p:xfrm>
          <a:off x="518975" y="3154681"/>
          <a:ext cx="11125715" cy="2407920"/>
        </p:xfrm>
        <a:graphic>
          <a:graphicData uri="http://schemas.openxmlformats.org/drawingml/2006/table">
            <a:tbl>
              <a:tblPr>
                <a:tableStyleId>{5940675A-B579-460E-94D1-54222C63F5DA}</a:tableStyleId>
              </a:tblPr>
              <a:tblGrid>
                <a:gridCol w="11125715">
                  <a:extLst>
                    <a:ext uri="{9D8B030D-6E8A-4147-A177-3AD203B41FA5}">
                      <a16:colId xmlns:a16="http://schemas.microsoft.com/office/drawing/2014/main" val="20000"/>
                    </a:ext>
                  </a:extLst>
                </a:gridCol>
              </a:tblGrid>
              <a:tr h="370840">
                <a:tc>
                  <a:txBody>
                    <a:bodyPr/>
                    <a:lstStyle/>
                    <a:p>
                      <a:pPr algn="l"/>
                      <a:r>
                        <a:rPr lang="en-US" sz="2000" b="1" kern="1200" dirty="0">
                          <a:ln>
                            <a:solidFill>
                              <a:schemeClr val="accent1"/>
                            </a:solidFill>
                          </a:ln>
                          <a:solidFill>
                            <a:schemeClr val="accent1"/>
                          </a:solidFill>
                          <a:latin typeface="+mn-lt"/>
                          <a:ea typeface="+mn-ea"/>
                          <a:cs typeface="+mn-cs"/>
                        </a:rPr>
                        <a:t>Mentor:</a:t>
                      </a:r>
                    </a:p>
                    <a:p>
                      <a:pPr algn="l"/>
                      <a:endParaRPr lang="en-US" sz="800" dirty="0">
                        <a:ln>
                          <a:solidFill>
                            <a:schemeClr val="tx1"/>
                          </a:solidFill>
                        </a:ln>
                        <a:solidFill>
                          <a:schemeClr val="tx1"/>
                        </a:solidFill>
                      </a:endParaRPr>
                    </a:p>
                    <a:p>
                      <a:pPr algn="l"/>
                      <a:r>
                        <a:rPr lang="en-US" sz="2000" b="0" kern="1200" dirty="0" err="1">
                          <a:ln>
                            <a:solidFill>
                              <a:srgbClr val="FFFF00"/>
                            </a:solidFill>
                          </a:ln>
                          <a:solidFill>
                            <a:srgbClr val="FFFF00"/>
                          </a:solidFill>
                          <a:latin typeface="+mn-lt"/>
                          <a:ea typeface="+mn-ea"/>
                          <a:cs typeface="+mn-cs"/>
                        </a:rPr>
                        <a:t>Viratkumar</a:t>
                      </a:r>
                      <a:r>
                        <a:rPr lang="en-US" sz="2000" b="0" kern="1200" dirty="0">
                          <a:ln>
                            <a:solidFill>
                              <a:srgbClr val="FFFF00"/>
                            </a:solidFill>
                          </a:ln>
                          <a:solidFill>
                            <a:srgbClr val="FFFF00"/>
                          </a:solidFill>
                          <a:latin typeface="+mn-lt"/>
                          <a:ea typeface="+mn-ea"/>
                          <a:cs typeface="+mn-cs"/>
                        </a:rPr>
                        <a:t> Kothari</a:t>
                      </a:r>
                      <a:r>
                        <a:rPr lang="en-US" sz="2000" kern="1200" dirty="0">
                          <a:ln>
                            <a:solidFill>
                              <a:schemeClr val="tx1"/>
                            </a:solidFill>
                          </a:ln>
                          <a:solidFill>
                            <a:schemeClr val="tx1">
                              <a:lumMod val="95000"/>
                            </a:schemeClr>
                          </a:solidFill>
                          <a:latin typeface="+mn-lt"/>
                          <a:ea typeface="+mn-ea"/>
                          <a:cs typeface="+mn-cs"/>
                        </a:rPr>
                        <a:t> | Co-founder and CTO, </a:t>
                      </a:r>
                      <a:r>
                        <a:rPr lang="en-US" sz="2000" kern="1200" dirty="0" err="1">
                          <a:ln>
                            <a:solidFill>
                              <a:schemeClr val="tx1"/>
                            </a:solidFill>
                          </a:ln>
                          <a:solidFill>
                            <a:schemeClr val="tx1">
                              <a:lumMod val="95000"/>
                            </a:schemeClr>
                          </a:solidFill>
                          <a:latin typeface="+mn-lt"/>
                          <a:ea typeface="+mn-ea"/>
                          <a:cs typeface="+mn-cs"/>
                        </a:rPr>
                        <a:t>Xporium</a:t>
                      </a:r>
                      <a:r>
                        <a:rPr lang="en-US" sz="2000" kern="1200" dirty="0">
                          <a:ln>
                            <a:solidFill>
                              <a:schemeClr val="tx1"/>
                            </a:solidFill>
                          </a:ln>
                          <a:solidFill>
                            <a:schemeClr val="tx1">
                              <a:lumMod val="95000"/>
                            </a:schemeClr>
                          </a:solidFill>
                          <a:latin typeface="+mn-lt"/>
                          <a:ea typeface="+mn-ea"/>
                          <a:cs typeface="+mn-cs"/>
                        </a:rPr>
                        <a:t>, India | virat.Kothari@gmail.com</a:t>
                      </a:r>
                    </a:p>
                    <a:p>
                      <a:pPr algn="l"/>
                      <a:r>
                        <a:rPr lang="en-US" sz="2000" b="0" kern="1200" dirty="0">
                          <a:ln>
                            <a:solidFill>
                              <a:srgbClr val="FFFF00"/>
                            </a:solidFill>
                          </a:ln>
                          <a:solidFill>
                            <a:srgbClr val="FFFF00"/>
                          </a:solidFill>
                          <a:latin typeface="+mn-lt"/>
                          <a:ea typeface="+mn-ea"/>
                          <a:cs typeface="+mn-cs"/>
                        </a:rPr>
                        <a:t>Devang </a:t>
                      </a:r>
                      <a:r>
                        <a:rPr lang="en-US" sz="2000" b="0" kern="1200" dirty="0" err="1">
                          <a:ln>
                            <a:solidFill>
                              <a:srgbClr val="FFFF00"/>
                            </a:solidFill>
                          </a:ln>
                          <a:solidFill>
                            <a:srgbClr val="FFFF00"/>
                          </a:solidFill>
                          <a:latin typeface="+mn-lt"/>
                          <a:ea typeface="+mn-ea"/>
                          <a:cs typeface="+mn-cs"/>
                        </a:rPr>
                        <a:t>Gajjar</a:t>
                      </a:r>
                      <a:r>
                        <a:rPr lang="en-US" sz="2000" kern="1200" dirty="0">
                          <a:ln>
                            <a:solidFill>
                              <a:schemeClr val="tx1"/>
                            </a:solidFill>
                          </a:ln>
                          <a:solidFill>
                            <a:schemeClr val="tx1">
                              <a:lumMod val="95000"/>
                            </a:schemeClr>
                          </a:solidFill>
                          <a:latin typeface="+mn-lt"/>
                          <a:ea typeface="+mn-ea"/>
                          <a:cs typeface="+mn-cs"/>
                        </a:rPr>
                        <a:t> | Chief Solution Architect, </a:t>
                      </a:r>
                      <a:r>
                        <a:rPr lang="en-US" sz="2000" kern="1200" dirty="0" err="1">
                          <a:ln>
                            <a:solidFill>
                              <a:schemeClr val="tx1"/>
                            </a:solidFill>
                          </a:ln>
                          <a:solidFill>
                            <a:schemeClr val="tx1">
                              <a:lumMod val="95000"/>
                            </a:schemeClr>
                          </a:solidFill>
                          <a:latin typeface="+mn-lt"/>
                          <a:ea typeface="+mn-ea"/>
                          <a:cs typeface="+mn-cs"/>
                        </a:rPr>
                        <a:t>HealthTech</a:t>
                      </a:r>
                      <a:r>
                        <a:rPr lang="en-US" sz="2000" kern="1200" dirty="0">
                          <a:ln>
                            <a:solidFill>
                              <a:schemeClr val="tx1"/>
                            </a:solidFill>
                          </a:ln>
                          <a:solidFill>
                            <a:schemeClr val="tx1">
                              <a:lumMod val="95000"/>
                            </a:schemeClr>
                          </a:solidFill>
                          <a:latin typeface="+mn-lt"/>
                          <a:ea typeface="+mn-ea"/>
                          <a:cs typeface="+mn-cs"/>
                        </a:rPr>
                        <a:t> India, India | devang.gajjar@gmail.com</a:t>
                      </a:r>
                    </a:p>
                    <a:p>
                      <a:pPr algn="l"/>
                      <a:endParaRPr lang="en-US" sz="1000" kern="1200" dirty="0">
                        <a:ln>
                          <a:solidFill>
                            <a:schemeClr val="tx1"/>
                          </a:solidFill>
                        </a:ln>
                        <a:solidFill>
                          <a:srgbClr val="FFFF66"/>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sz="2000" b="1" kern="1200" dirty="0">
                          <a:ln>
                            <a:solidFill>
                              <a:schemeClr val="accent1"/>
                            </a:solidFill>
                          </a:ln>
                          <a:solidFill>
                            <a:schemeClr val="accent1"/>
                          </a:solidFill>
                          <a:latin typeface="+mn-lt"/>
                          <a:ea typeface="+mn-ea"/>
                          <a:cs typeface="+mn-cs"/>
                        </a:rPr>
                        <a:t>Interns:</a:t>
                      </a:r>
                    </a:p>
                    <a:p>
                      <a:pPr algn="l"/>
                      <a:endParaRPr lang="en-US" sz="800" dirty="0">
                        <a:ln>
                          <a:solidFill>
                            <a:schemeClr val="tx1"/>
                          </a:solidFill>
                        </a:ln>
                        <a:solidFill>
                          <a:srgbClr val="FFFF66"/>
                        </a:solidFill>
                        <a:latin typeface="+mn-lt"/>
                      </a:endParaRPr>
                    </a:p>
                    <a:p>
                      <a:pPr algn="l"/>
                      <a:r>
                        <a:rPr lang="en-US" sz="2000" kern="1200" dirty="0">
                          <a:ln>
                            <a:solidFill>
                              <a:schemeClr val="tx1"/>
                            </a:solidFill>
                          </a:ln>
                          <a:solidFill>
                            <a:schemeClr val="tx1">
                              <a:lumMod val="95000"/>
                            </a:schemeClr>
                          </a:solidFill>
                          <a:latin typeface="+mn-lt"/>
                          <a:ea typeface="+mn-ea"/>
                          <a:cs typeface="+mn-cs"/>
                        </a:rPr>
                        <a:t>Anurag Kulkarni, </a:t>
                      </a:r>
                      <a:r>
                        <a:rPr lang="en-US" sz="2000" kern="1200" dirty="0" err="1">
                          <a:ln>
                            <a:solidFill>
                              <a:schemeClr val="tx1"/>
                            </a:solidFill>
                          </a:ln>
                          <a:solidFill>
                            <a:schemeClr val="tx1">
                              <a:lumMod val="95000"/>
                            </a:schemeClr>
                          </a:solidFill>
                          <a:latin typeface="+mn-lt"/>
                          <a:ea typeface="+mn-ea"/>
                          <a:cs typeface="+mn-cs"/>
                        </a:rPr>
                        <a:t>Azza</a:t>
                      </a:r>
                      <a:r>
                        <a:rPr lang="en-US" sz="2000" kern="1200" dirty="0">
                          <a:ln>
                            <a:solidFill>
                              <a:schemeClr val="tx1"/>
                            </a:solidFill>
                          </a:ln>
                          <a:solidFill>
                            <a:schemeClr val="tx1">
                              <a:lumMod val="95000"/>
                            </a:schemeClr>
                          </a:solidFill>
                          <a:latin typeface="+mn-lt"/>
                          <a:ea typeface="+mn-ea"/>
                          <a:cs typeface="+mn-cs"/>
                        </a:rPr>
                        <a:t> </a:t>
                      </a:r>
                      <a:r>
                        <a:rPr lang="en-US" sz="2000" kern="1200" dirty="0" err="1">
                          <a:ln>
                            <a:solidFill>
                              <a:schemeClr val="tx1"/>
                            </a:solidFill>
                          </a:ln>
                          <a:solidFill>
                            <a:schemeClr val="tx1">
                              <a:lumMod val="95000"/>
                            </a:schemeClr>
                          </a:solidFill>
                          <a:latin typeface="+mn-lt"/>
                          <a:ea typeface="+mn-ea"/>
                          <a:cs typeface="+mn-cs"/>
                        </a:rPr>
                        <a:t>Fadhel</a:t>
                      </a:r>
                      <a:r>
                        <a:rPr lang="en-US" sz="2000" kern="1200" dirty="0">
                          <a:ln>
                            <a:solidFill>
                              <a:schemeClr val="tx1"/>
                            </a:solidFill>
                          </a:ln>
                          <a:solidFill>
                            <a:schemeClr val="tx1">
                              <a:lumMod val="95000"/>
                            </a:schemeClr>
                          </a:solidFill>
                          <a:latin typeface="+mn-lt"/>
                          <a:ea typeface="+mn-ea"/>
                          <a:cs typeface="+mn-cs"/>
                        </a:rPr>
                        <a:t>, </a:t>
                      </a:r>
                      <a:r>
                        <a:rPr lang="en-US" sz="2000" kern="1200" dirty="0" err="1">
                          <a:ln>
                            <a:solidFill>
                              <a:schemeClr val="tx1"/>
                            </a:solidFill>
                          </a:ln>
                          <a:solidFill>
                            <a:schemeClr val="tx1">
                              <a:lumMod val="95000"/>
                            </a:schemeClr>
                          </a:solidFill>
                          <a:latin typeface="+mn-lt"/>
                          <a:ea typeface="+mn-ea"/>
                          <a:cs typeface="+mn-cs"/>
                        </a:rPr>
                        <a:t>Pushkal</a:t>
                      </a:r>
                      <a:r>
                        <a:rPr lang="en-US" sz="2000" kern="1200" dirty="0">
                          <a:ln>
                            <a:solidFill>
                              <a:schemeClr val="tx1"/>
                            </a:solidFill>
                          </a:ln>
                          <a:solidFill>
                            <a:schemeClr val="tx1">
                              <a:lumMod val="95000"/>
                            </a:schemeClr>
                          </a:solidFill>
                          <a:latin typeface="+mn-lt"/>
                          <a:ea typeface="+mn-ea"/>
                          <a:cs typeface="+mn-cs"/>
                        </a:rPr>
                        <a:t> Shukla, </a:t>
                      </a:r>
                      <a:r>
                        <a:rPr lang="en-US" sz="2000" kern="1200" dirty="0" err="1">
                          <a:ln>
                            <a:solidFill>
                              <a:schemeClr val="tx1"/>
                            </a:solidFill>
                          </a:ln>
                          <a:solidFill>
                            <a:schemeClr val="tx1">
                              <a:lumMod val="95000"/>
                            </a:schemeClr>
                          </a:solidFill>
                          <a:latin typeface="+mn-lt"/>
                          <a:ea typeface="+mn-ea"/>
                          <a:cs typeface="+mn-cs"/>
                        </a:rPr>
                        <a:t>Rajatav</a:t>
                      </a:r>
                      <a:r>
                        <a:rPr lang="en-US" sz="2000" kern="1200" dirty="0">
                          <a:ln>
                            <a:solidFill>
                              <a:schemeClr val="tx1"/>
                            </a:solidFill>
                          </a:ln>
                          <a:solidFill>
                            <a:schemeClr val="tx1">
                              <a:lumMod val="95000"/>
                            </a:schemeClr>
                          </a:solidFill>
                          <a:latin typeface="+mn-lt"/>
                          <a:ea typeface="+mn-ea"/>
                          <a:cs typeface="+mn-cs"/>
                        </a:rPr>
                        <a:t> Dutta, </a:t>
                      </a:r>
                      <a:r>
                        <a:rPr lang="en-US" sz="2000" kern="1200" dirty="0" err="1">
                          <a:ln>
                            <a:solidFill>
                              <a:schemeClr val="tx1"/>
                            </a:solidFill>
                          </a:ln>
                          <a:solidFill>
                            <a:schemeClr val="tx1">
                              <a:lumMod val="95000"/>
                            </a:schemeClr>
                          </a:solidFill>
                          <a:latin typeface="+mn-lt"/>
                          <a:ea typeface="+mn-ea"/>
                          <a:cs typeface="+mn-cs"/>
                        </a:rPr>
                        <a:t>Rifatul</a:t>
                      </a:r>
                      <a:r>
                        <a:rPr lang="en-US" sz="2000" kern="1200" dirty="0">
                          <a:ln>
                            <a:solidFill>
                              <a:schemeClr val="tx1"/>
                            </a:solidFill>
                          </a:ln>
                          <a:solidFill>
                            <a:schemeClr val="tx1">
                              <a:lumMod val="95000"/>
                            </a:schemeClr>
                          </a:solidFill>
                          <a:latin typeface="+mn-lt"/>
                          <a:ea typeface="+mn-ea"/>
                          <a:cs typeface="+mn-cs"/>
                        </a:rPr>
                        <a:t> Islam </a:t>
                      </a:r>
                      <a:r>
                        <a:rPr lang="en-US" sz="2000" kern="1200" dirty="0" err="1">
                          <a:ln>
                            <a:solidFill>
                              <a:schemeClr val="tx1"/>
                            </a:solidFill>
                          </a:ln>
                          <a:solidFill>
                            <a:schemeClr val="tx1">
                              <a:lumMod val="95000"/>
                            </a:schemeClr>
                          </a:solidFill>
                          <a:latin typeface="+mn-lt"/>
                          <a:ea typeface="+mn-ea"/>
                          <a:cs typeface="+mn-cs"/>
                        </a:rPr>
                        <a:t>Himel</a:t>
                      </a:r>
                      <a:r>
                        <a:rPr lang="en-US" sz="2000" kern="1200" dirty="0">
                          <a:ln>
                            <a:solidFill>
                              <a:schemeClr val="tx1"/>
                            </a:solidFill>
                          </a:ln>
                          <a:solidFill>
                            <a:schemeClr val="tx1">
                              <a:lumMod val="95000"/>
                            </a:schemeClr>
                          </a:solidFill>
                          <a:latin typeface="+mn-lt"/>
                          <a:ea typeface="+mn-ea"/>
                          <a:cs typeface="+mn-cs"/>
                        </a:rPr>
                        <a:t>, Riya </a:t>
                      </a:r>
                      <a:r>
                        <a:rPr lang="en-US" sz="2000" kern="1200" dirty="0" err="1">
                          <a:ln>
                            <a:solidFill>
                              <a:schemeClr val="tx1"/>
                            </a:solidFill>
                          </a:ln>
                          <a:solidFill>
                            <a:schemeClr val="tx1">
                              <a:lumMod val="95000"/>
                            </a:schemeClr>
                          </a:solidFill>
                          <a:latin typeface="+mn-lt"/>
                          <a:ea typeface="+mn-ea"/>
                          <a:cs typeface="+mn-cs"/>
                        </a:rPr>
                        <a:t>Malani</a:t>
                      </a:r>
                      <a:r>
                        <a:rPr lang="en-US" sz="2000" kern="1200" dirty="0">
                          <a:ln>
                            <a:solidFill>
                              <a:schemeClr val="tx1"/>
                            </a:solidFill>
                          </a:ln>
                          <a:solidFill>
                            <a:schemeClr val="tx1">
                              <a:lumMod val="95000"/>
                            </a:schemeClr>
                          </a:solidFill>
                          <a:latin typeface="+mn-lt"/>
                          <a:ea typeface="+mn-ea"/>
                          <a:cs typeface="+mn-cs"/>
                        </a:rPr>
                        <a:t>, Vishal Kumar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77893901"/>
                  </a:ext>
                </a:extLst>
              </a:tr>
            </a:tbl>
          </a:graphicData>
        </a:graphic>
      </p:graphicFrame>
      <p:sp>
        <p:nvSpPr>
          <p:cNvPr id="13" name="TextBox 12"/>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pic>
        <p:nvPicPr>
          <p:cNvPr id="8" name="Google Shape;55;p13">
            <a:extLst>
              <a:ext uri="{FF2B5EF4-FFF2-40B4-BE49-F238E27FC236}">
                <a16:creationId xmlns:a16="http://schemas.microsoft.com/office/drawing/2014/main" id="{4CF84ED1-7B0F-4DB5-90FA-2DB297D98AFE}"/>
              </a:ext>
            </a:extLst>
          </p:cNvPr>
          <p:cNvPicPr preferRelativeResize="0"/>
          <p:nvPr/>
        </p:nvPicPr>
        <p:blipFill rotWithShape="1">
          <a:blip r:embed="rId2">
            <a:alphaModFix/>
          </a:blip>
          <a:srcRect r="38617"/>
          <a:stretch/>
        </p:blipFill>
        <p:spPr>
          <a:xfrm>
            <a:off x="4897815" y="240650"/>
            <a:ext cx="2079248" cy="597550"/>
          </a:xfrm>
          <a:prstGeom prst="rect">
            <a:avLst/>
          </a:prstGeom>
          <a:noFill/>
          <a:ln>
            <a:noFill/>
          </a:ln>
          <a:effectLst>
            <a:outerShdw blurRad="57150" dist="19050" dir="5400000" algn="bl" rotWithShape="0">
              <a:srgbClr val="000000">
                <a:alpha val="0"/>
              </a:srgbClr>
            </a:outerShdw>
          </a:effectLst>
        </p:spPr>
      </p:pic>
    </p:spTree>
    <p:extLst>
      <p:ext uri="{BB962C8B-B14F-4D97-AF65-F5344CB8AC3E}">
        <p14:creationId xmlns:p14="http://schemas.microsoft.com/office/powerpoint/2010/main" val="3121979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17" name="Title 1">
            <a:extLst>
              <a:ext uri="{FF2B5EF4-FFF2-40B4-BE49-F238E27FC236}">
                <a16:creationId xmlns:a16="http://schemas.microsoft.com/office/drawing/2014/main" id="{EC65F8E5-6449-406C-A804-774A71293170}"/>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1 - </a:t>
            </a:r>
            <a:r>
              <a:rPr lang="en-US" b="1" dirty="0" err="1">
                <a:solidFill>
                  <a:srgbClr val="FFFF00"/>
                </a:solidFill>
              </a:rPr>
              <a:t>Qiskit</a:t>
            </a:r>
            <a:endParaRPr lang="en-US" b="1" dirty="0">
              <a:solidFill>
                <a:srgbClr val="FFFF00"/>
              </a:solidFill>
            </a:endParaRPr>
          </a:p>
        </p:txBody>
      </p:sp>
      <p:pic>
        <p:nvPicPr>
          <p:cNvPr id="4098" name="Picture 2">
            <a:extLst>
              <a:ext uri="{FF2B5EF4-FFF2-40B4-BE49-F238E27FC236}">
                <a16:creationId xmlns:a16="http://schemas.microsoft.com/office/drawing/2014/main" id="{97F524DA-FD6E-48C2-8961-CEE890381F7C}"/>
              </a:ext>
            </a:extLst>
          </p:cNvPr>
          <p:cNvPicPr>
            <a:picLocks noChangeArrowheads="1"/>
          </p:cNvPicPr>
          <p:nvPr/>
        </p:nvPicPr>
        <p:blipFill rotWithShape="1">
          <a:blip r:embed="rId2">
            <a:extLst>
              <a:ext uri="{28A0092B-C50C-407E-A947-70E740481C1C}">
                <a14:useLocalDpi xmlns:a14="http://schemas.microsoft.com/office/drawing/2010/main" val="0"/>
              </a:ext>
            </a:extLst>
          </a:blip>
          <a:srcRect l="6977" t="29710" r="1884"/>
          <a:stretch/>
        </p:blipFill>
        <p:spPr bwMode="auto">
          <a:xfrm>
            <a:off x="531812" y="975644"/>
            <a:ext cx="11160000" cy="50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147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D031DC6-1543-4788-AA0F-1A1EA667DEDF}"/>
              </a:ext>
            </a:extLst>
          </p:cNvPr>
          <p:cNvGraphicFramePr/>
          <p:nvPr>
            <p:extLst>
              <p:ext uri="{D42A27DB-BD31-4B8C-83A1-F6EECF244321}">
                <p14:modId xmlns:p14="http://schemas.microsoft.com/office/powerpoint/2010/main" val="1071840772"/>
              </p:ext>
            </p:extLst>
          </p:nvPr>
        </p:nvGraphicFramePr>
        <p:xfrm>
          <a:off x="227012" y="2286000"/>
          <a:ext cx="116586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967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17" name="Title 1">
            <a:extLst>
              <a:ext uri="{FF2B5EF4-FFF2-40B4-BE49-F238E27FC236}">
                <a16:creationId xmlns:a16="http://schemas.microsoft.com/office/drawing/2014/main" id="{EC65F8E5-6449-406C-A804-774A71293170}"/>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2 – TensorFlow/</a:t>
            </a:r>
            <a:r>
              <a:rPr lang="en-US" b="1" dirty="0" err="1">
                <a:solidFill>
                  <a:srgbClr val="FFFF00"/>
                </a:solidFill>
              </a:rPr>
              <a:t>Cirq</a:t>
            </a:r>
            <a:endParaRPr lang="en-US" b="1" dirty="0">
              <a:solidFill>
                <a:srgbClr val="FFFF00"/>
              </a:solidFill>
            </a:endParaRPr>
          </a:p>
        </p:txBody>
      </p:sp>
      <p:sp>
        <p:nvSpPr>
          <p:cNvPr id="9" name="TextBox 8">
            <a:extLst>
              <a:ext uri="{FF2B5EF4-FFF2-40B4-BE49-F238E27FC236}">
                <a16:creationId xmlns:a16="http://schemas.microsoft.com/office/drawing/2014/main" id="{6A8614C0-3131-4E01-8407-49AE0FCFC094}"/>
              </a:ext>
            </a:extLst>
          </p:cNvPr>
          <p:cNvSpPr txBox="1"/>
          <p:nvPr/>
        </p:nvSpPr>
        <p:spPr>
          <a:xfrm>
            <a:off x="455612" y="990600"/>
            <a:ext cx="11353800" cy="3046988"/>
          </a:xfrm>
          <a:prstGeom prst="rect">
            <a:avLst/>
          </a:prstGeom>
          <a:noFill/>
        </p:spPr>
        <p:txBody>
          <a:bodyPr wrap="square" rtlCol="0">
            <a:spAutoFit/>
          </a:bodyPr>
          <a:lstStyle/>
          <a:p>
            <a:pPr marL="171450" indent="-171450" algn="just">
              <a:buFont typeface="Arial" panose="020B0604020202020204" pitchFamily="34" charset="0"/>
              <a:buChar char="•"/>
            </a:pPr>
            <a:r>
              <a:rPr lang="en-US" sz="2400" dirty="0"/>
              <a:t>TensorFlow Quantum is a quantum machine learning library for rapid prototyping of hybrid quantum-classical machine learning model It integrates quantum computing algorithms and logic designed in </a:t>
            </a:r>
            <a:r>
              <a:rPr lang="en-US" sz="2400" dirty="0" err="1"/>
              <a:t>Cirq</a:t>
            </a:r>
            <a:endParaRPr lang="en-US" sz="2400" dirty="0"/>
          </a:p>
          <a:p>
            <a:pPr marL="171450" indent="-171450" algn="just">
              <a:buFont typeface="Arial" panose="020B0604020202020204" pitchFamily="34" charset="0"/>
              <a:buChar char="•"/>
            </a:pPr>
            <a:r>
              <a:rPr lang="en-US" sz="2400" dirty="0" err="1"/>
              <a:t>Cirq</a:t>
            </a:r>
            <a:r>
              <a:rPr lang="en-US" sz="2400" dirty="0"/>
              <a:t> is an open source Python Library framework for programming quantum computers </a:t>
            </a:r>
          </a:p>
          <a:p>
            <a:pPr marL="171450" indent="-171450" algn="just">
              <a:buFont typeface="Arial" panose="020B0604020202020204" pitchFamily="34" charset="0"/>
              <a:buChar char="•"/>
            </a:pPr>
            <a:r>
              <a:rPr lang="en-US" sz="2400" dirty="0"/>
              <a:t>During pre processing stage 2 Classes of image (Dog and </a:t>
            </a:r>
            <a:r>
              <a:rPr lang="en-IN" sz="2400" dirty="0"/>
              <a:t>Aeroplane</a:t>
            </a:r>
            <a:r>
              <a:rPr lang="en-US" sz="2400" dirty="0"/>
              <a:t>) were filtered from entire CIFAR10 data set</a:t>
            </a:r>
          </a:p>
          <a:p>
            <a:pPr marL="171450" indent="-171450" algn="just">
              <a:buFont typeface="Arial" panose="020B0604020202020204" pitchFamily="34" charset="0"/>
              <a:buChar char="•"/>
            </a:pPr>
            <a:r>
              <a:rPr lang="en-US" sz="2400" dirty="0"/>
              <a:t>Then the features were  converted into gray scale and downscaled to 4X4 grid</a:t>
            </a:r>
          </a:p>
          <a:p>
            <a:pPr marL="171450" indent="-171450" algn="just">
              <a:buFont typeface="Arial" panose="020B0604020202020204" pitchFamily="34" charset="0"/>
              <a:buChar char="•"/>
            </a:pPr>
            <a:r>
              <a:rPr lang="en-US" sz="2400" dirty="0"/>
              <a:t>VQC algorithms was implemented </a:t>
            </a:r>
          </a:p>
        </p:txBody>
      </p:sp>
    </p:spTree>
    <p:extLst>
      <p:ext uri="{BB962C8B-B14F-4D97-AF65-F5344CB8AC3E}">
        <p14:creationId xmlns:p14="http://schemas.microsoft.com/office/powerpoint/2010/main" val="3989593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17" name="Title 1">
            <a:extLst>
              <a:ext uri="{FF2B5EF4-FFF2-40B4-BE49-F238E27FC236}">
                <a16:creationId xmlns:a16="http://schemas.microsoft.com/office/drawing/2014/main" id="{EC65F8E5-6449-406C-A804-774A71293170}"/>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2 – TensorFlow/</a:t>
            </a:r>
            <a:r>
              <a:rPr lang="en-US" b="1" dirty="0" err="1">
                <a:solidFill>
                  <a:srgbClr val="FFFF00"/>
                </a:solidFill>
              </a:rPr>
              <a:t>Cirq</a:t>
            </a:r>
            <a:endParaRPr lang="en-US" b="1" dirty="0">
              <a:solidFill>
                <a:srgbClr val="FFFF00"/>
              </a:solidFill>
            </a:endParaRPr>
          </a:p>
        </p:txBody>
      </p:sp>
      <p:sp>
        <p:nvSpPr>
          <p:cNvPr id="9" name="TextBox 8">
            <a:extLst>
              <a:ext uri="{FF2B5EF4-FFF2-40B4-BE49-F238E27FC236}">
                <a16:creationId xmlns:a16="http://schemas.microsoft.com/office/drawing/2014/main" id="{6A8614C0-3131-4E01-8407-49AE0FCFC094}"/>
              </a:ext>
            </a:extLst>
          </p:cNvPr>
          <p:cNvSpPr txBox="1"/>
          <p:nvPr/>
        </p:nvSpPr>
        <p:spPr>
          <a:xfrm>
            <a:off x="455612" y="990600"/>
            <a:ext cx="11277600" cy="1723549"/>
          </a:xfrm>
          <a:prstGeom prst="rect">
            <a:avLst/>
          </a:prstGeom>
          <a:noFill/>
        </p:spPr>
        <p:txBody>
          <a:bodyPr wrap="square" rtlCol="0">
            <a:spAutoFit/>
          </a:bodyPr>
          <a:lstStyle/>
          <a:p>
            <a:pPr algn="just"/>
            <a:r>
              <a:rPr lang="en-US" sz="2400" dirty="0"/>
              <a:t>Variational Quantum Classifier:</a:t>
            </a:r>
          </a:p>
          <a:p>
            <a:pPr marL="342900" indent="-342900" algn="just">
              <a:buFont typeface="Arial" panose="020B0604020202020204" pitchFamily="34" charset="0"/>
              <a:buChar char="•"/>
            </a:pPr>
            <a:r>
              <a:rPr lang="en-US" sz="2400" dirty="0">
                <a:solidFill>
                  <a:schemeClr val="lt1"/>
                </a:solidFill>
                <a:latin typeface="Corbel"/>
                <a:ea typeface="Corbel"/>
                <a:cs typeface="Corbel"/>
                <a:sym typeface="Corbel"/>
              </a:rPr>
              <a:t>Data Encoding  was done by 1 layer</a:t>
            </a:r>
          </a:p>
          <a:p>
            <a:pPr marL="342900" indent="-342900" algn="just">
              <a:buFont typeface="Arial" panose="020B0604020202020204" pitchFamily="34" charset="0"/>
              <a:buChar char="•"/>
            </a:pPr>
            <a:r>
              <a:rPr lang="en-US" sz="2400" dirty="0">
                <a:solidFill>
                  <a:schemeClr val="lt1"/>
                </a:solidFill>
                <a:latin typeface="Corbel"/>
                <a:ea typeface="Corbel"/>
                <a:cs typeface="Corbel"/>
                <a:sym typeface="Corbel"/>
              </a:rPr>
              <a:t>Quantum model was  created  by 16 qubit and 1 layers</a:t>
            </a:r>
          </a:p>
          <a:p>
            <a:pPr marL="342900" indent="-342900" algn="just">
              <a:buFont typeface="Arial" panose="020B0604020202020204" pitchFamily="34" charset="0"/>
              <a:buChar char="•"/>
            </a:pPr>
            <a:endParaRPr lang="en-US" sz="1000" dirty="0">
              <a:solidFill>
                <a:schemeClr val="lt1"/>
              </a:solidFill>
              <a:latin typeface="Corbel"/>
              <a:ea typeface="Corbel"/>
              <a:cs typeface="Corbel"/>
              <a:sym typeface="Corbel"/>
            </a:endParaRPr>
          </a:p>
          <a:p>
            <a:pPr algn="just"/>
            <a:r>
              <a:rPr lang="en-US" sz="2400" dirty="0">
                <a:solidFill>
                  <a:schemeClr val="lt1"/>
                </a:solidFill>
                <a:latin typeface="Corbel"/>
                <a:ea typeface="Corbel"/>
                <a:cs typeface="Corbel"/>
                <a:sym typeface="Corbel"/>
              </a:rPr>
              <a:t>Result:</a:t>
            </a:r>
          </a:p>
        </p:txBody>
      </p:sp>
      <p:grpSp>
        <p:nvGrpSpPr>
          <p:cNvPr id="4" name="Group 3">
            <a:extLst>
              <a:ext uri="{FF2B5EF4-FFF2-40B4-BE49-F238E27FC236}">
                <a16:creationId xmlns:a16="http://schemas.microsoft.com/office/drawing/2014/main" id="{29A8E356-A6F4-4EC6-9C7E-E72481FC0610}"/>
              </a:ext>
            </a:extLst>
          </p:cNvPr>
          <p:cNvGrpSpPr/>
          <p:nvPr/>
        </p:nvGrpSpPr>
        <p:grpSpPr>
          <a:xfrm>
            <a:off x="559816" y="2743200"/>
            <a:ext cx="9022889" cy="3230415"/>
            <a:chOff x="559816" y="3032041"/>
            <a:chExt cx="9022889" cy="3230415"/>
          </a:xfrm>
        </p:grpSpPr>
        <p:grpSp>
          <p:nvGrpSpPr>
            <p:cNvPr id="2" name="Group 1">
              <a:extLst>
                <a:ext uri="{FF2B5EF4-FFF2-40B4-BE49-F238E27FC236}">
                  <a16:creationId xmlns:a16="http://schemas.microsoft.com/office/drawing/2014/main" id="{E0F3055F-178D-4966-A992-6E06B9AD11C3}"/>
                </a:ext>
              </a:extLst>
            </p:cNvPr>
            <p:cNvGrpSpPr/>
            <p:nvPr/>
          </p:nvGrpSpPr>
          <p:grpSpPr>
            <a:xfrm>
              <a:off x="559816" y="3032041"/>
              <a:ext cx="9022889" cy="2683638"/>
              <a:chOff x="559816" y="3032041"/>
              <a:chExt cx="9022889" cy="2683638"/>
            </a:xfrm>
          </p:grpSpPr>
          <p:pic>
            <p:nvPicPr>
              <p:cNvPr id="8" name="Google Shape;1411;p15">
                <a:extLst>
                  <a:ext uri="{FF2B5EF4-FFF2-40B4-BE49-F238E27FC236}">
                    <a16:creationId xmlns:a16="http://schemas.microsoft.com/office/drawing/2014/main" id="{419B9707-8799-4C0D-AEDE-6E4D67078414}"/>
                  </a:ext>
                </a:extLst>
              </p:cNvPr>
              <p:cNvPicPr preferRelativeResize="0"/>
              <p:nvPr/>
            </p:nvPicPr>
            <p:blipFill>
              <a:blip r:embed="rId2">
                <a:alphaModFix/>
              </a:blip>
              <a:stretch>
                <a:fillRect/>
              </a:stretch>
            </p:blipFill>
            <p:spPr>
              <a:xfrm>
                <a:off x="5180012" y="3032041"/>
                <a:ext cx="4402693" cy="2683638"/>
              </a:xfrm>
              <a:prstGeom prst="rect">
                <a:avLst/>
              </a:prstGeom>
              <a:noFill/>
              <a:ln>
                <a:noFill/>
              </a:ln>
            </p:spPr>
          </p:pic>
          <p:pic>
            <p:nvPicPr>
              <p:cNvPr id="10" name="Google Shape;1412;p15">
                <a:extLst>
                  <a:ext uri="{FF2B5EF4-FFF2-40B4-BE49-F238E27FC236}">
                    <a16:creationId xmlns:a16="http://schemas.microsoft.com/office/drawing/2014/main" id="{A2893F1C-11D4-4E19-8666-504047D520CF}"/>
                  </a:ext>
                </a:extLst>
              </p:cNvPr>
              <p:cNvPicPr preferRelativeResize="0"/>
              <p:nvPr/>
            </p:nvPicPr>
            <p:blipFill>
              <a:blip r:embed="rId3">
                <a:alphaModFix/>
              </a:blip>
              <a:stretch>
                <a:fillRect/>
              </a:stretch>
            </p:blipFill>
            <p:spPr>
              <a:xfrm>
                <a:off x="559816" y="3048000"/>
                <a:ext cx="4402693" cy="2667679"/>
              </a:xfrm>
              <a:prstGeom prst="rect">
                <a:avLst/>
              </a:prstGeom>
              <a:noFill/>
              <a:ln>
                <a:noFill/>
              </a:ln>
            </p:spPr>
          </p:pic>
        </p:grpSp>
        <p:pic>
          <p:nvPicPr>
            <p:cNvPr id="11" name="Google Shape;1413;p15">
              <a:extLst>
                <a:ext uri="{FF2B5EF4-FFF2-40B4-BE49-F238E27FC236}">
                  <a16:creationId xmlns:a16="http://schemas.microsoft.com/office/drawing/2014/main" id="{71F03250-97B8-484B-BC1D-BDA5F7497E67}"/>
                </a:ext>
              </a:extLst>
            </p:cNvPr>
            <p:cNvPicPr preferRelativeResize="0"/>
            <p:nvPr/>
          </p:nvPicPr>
          <p:blipFill>
            <a:blip r:embed="rId4">
              <a:alphaModFix/>
            </a:blip>
            <a:stretch>
              <a:fillRect/>
            </a:stretch>
          </p:blipFill>
          <p:spPr>
            <a:xfrm>
              <a:off x="3656012" y="5890981"/>
              <a:ext cx="2828925" cy="371475"/>
            </a:xfrm>
            <a:prstGeom prst="rect">
              <a:avLst/>
            </a:prstGeom>
            <a:noFill/>
            <a:ln>
              <a:noFill/>
            </a:ln>
          </p:spPr>
        </p:pic>
      </p:grpSp>
    </p:spTree>
    <p:extLst>
      <p:ext uri="{BB962C8B-B14F-4D97-AF65-F5344CB8AC3E}">
        <p14:creationId xmlns:p14="http://schemas.microsoft.com/office/powerpoint/2010/main" val="40824660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17" name="Title 1">
            <a:extLst>
              <a:ext uri="{FF2B5EF4-FFF2-40B4-BE49-F238E27FC236}">
                <a16:creationId xmlns:a16="http://schemas.microsoft.com/office/drawing/2014/main" id="{EC65F8E5-6449-406C-A804-774A71293170}"/>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2 – TensorFlow/</a:t>
            </a:r>
            <a:r>
              <a:rPr lang="en-US" b="1" dirty="0" err="1">
                <a:solidFill>
                  <a:srgbClr val="FFFF00"/>
                </a:solidFill>
              </a:rPr>
              <a:t>Cirq</a:t>
            </a:r>
            <a:endParaRPr lang="en-US" b="1" dirty="0">
              <a:solidFill>
                <a:srgbClr val="FFFF00"/>
              </a:solidFill>
            </a:endParaRPr>
          </a:p>
        </p:txBody>
      </p:sp>
      <p:sp>
        <p:nvSpPr>
          <p:cNvPr id="9" name="TextBox 8">
            <a:extLst>
              <a:ext uri="{FF2B5EF4-FFF2-40B4-BE49-F238E27FC236}">
                <a16:creationId xmlns:a16="http://schemas.microsoft.com/office/drawing/2014/main" id="{6A8614C0-3131-4E01-8407-49AE0FCFC094}"/>
              </a:ext>
            </a:extLst>
          </p:cNvPr>
          <p:cNvSpPr txBox="1"/>
          <p:nvPr/>
        </p:nvSpPr>
        <p:spPr>
          <a:xfrm>
            <a:off x="455612" y="990600"/>
            <a:ext cx="6172199" cy="461665"/>
          </a:xfrm>
          <a:prstGeom prst="rect">
            <a:avLst/>
          </a:prstGeom>
          <a:noFill/>
        </p:spPr>
        <p:txBody>
          <a:bodyPr wrap="square" rtlCol="0">
            <a:spAutoFit/>
          </a:bodyPr>
          <a:lstStyle/>
          <a:p>
            <a:pPr algn="just"/>
            <a:r>
              <a:rPr lang="en-US" sz="2400" dirty="0"/>
              <a:t>Comparison of results: QNN Vs. CNN</a:t>
            </a:r>
          </a:p>
        </p:txBody>
      </p:sp>
      <p:pic>
        <p:nvPicPr>
          <p:cNvPr id="8" name="Google Shape;1419;p16">
            <a:extLst>
              <a:ext uri="{FF2B5EF4-FFF2-40B4-BE49-F238E27FC236}">
                <a16:creationId xmlns:a16="http://schemas.microsoft.com/office/drawing/2014/main" id="{02260E23-FEC4-4EAC-9ED0-B3B340396105}"/>
              </a:ext>
            </a:extLst>
          </p:cNvPr>
          <p:cNvPicPr preferRelativeResize="0"/>
          <p:nvPr/>
        </p:nvPicPr>
        <p:blipFill>
          <a:blip r:embed="rId2">
            <a:alphaModFix/>
          </a:blip>
          <a:stretch>
            <a:fillRect/>
          </a:stretch>
        </p:blipFill>
        <p:spPr>
          <a:xfrm>
            <a:off x="545760" y="1752600"/>
            <a:ext cx="4565637" cy="2824150"/>
          </a:xfrm>
          <a:prstGeom prst="rect">
            <a:avLst/>
          </a:prstGeom>
          <a:noFill/>
          <a:ln>
            <a:noFill/>
          </a:ln>
        </p:spPr>
      </p:pic>
    </p:spTree>
    <p:extLst>
      <p:ext uri="{BB962C8B-B14F-4D97-AF65-F5344CB8AC3E}">
        <p14:creationId xmlns:p14="http://schemas.microsoft.com/office/powerpoint/2010/main" val="4094007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D031DC6-1543-4788-AA0F-1A1EA667DEDF}"/>
              </a:ext>
            </a:extLst>
          </p:cNvPr>
          <p:cNvGraphicFramePr/>
          <p:nvPr>
            <p:extLst>
              <p:ext uri="{D42A27DB-BD31-4B8C-83A1-F6EECF244321}">
                <p14:modId xmlns:p14="http://schemas.microsoft.com/office/powerpoint/2010/main" val="294683450"/>
              </p:ext>
            </p:extLst>
          </p:nvPr>
        </p:nvGraphicFramePr>
        <p:xfrm>
          <a:off x="227012" y="2286000"/>
          <a:ext cx="116586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780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5613" y="762000"/>
            <a:ext cx="11125200" cy="4093428"/>
          </a:xfrm>
          <a:prstGeom prst="rect">
            <a:avLst/>
          </a:prstGeom>
          <a:noFill/>
        </p:spPr>
        <p:txBody>
          <a:bodyPr wrap="square" rtlCol="0">
            <a:spAutoFit/>
          </a:bodyPr>
          <a:lstStyle/>
          <a:p>
            <a:pPr lvl="1" algn="just"/>
            <a:endParaRPr lang="en-US" sz="1000" dirty="0"/>
          </a:p>
          <a:p>
            <a:pPr marL="342900" indent="-342900" algn="just">
              <a:buFont typeface="Arial" panose="020B0604020202020204" pitchFamily="34" charset="0"/>
              <a:buChar char="•"/>
            </a:pPr>
            <a:r>
              <a:rPr lang="en-US" sz="2500" dirty="0"/>
              <a:t>It’s a cross-platform python library for differentiable programming of quantum computers. </a:t>
            </a:r>
          </a:p>
          <a:p>
            <a:pPr marL="342900" indent="-342900" algn="just">
              <a:buFont typeface="Arial" panose="020B0604020202020204" pitchFamily="34" charset="0"/>
              <a:buChar char="•"/>
            </a:pPr>
            <a:r>
              <a:rPr lang="en-US" sz="2500" dirty="0"/>
              <a:t>It trains a quantum computer the same way as a neural network.</a:t>
            </a:r>
          </a:p>
          <a:p>
            <a:pPr marL="342900" indent="-342900" algn="just">
              <a:buFont typeface="Arial" panose="020B0604020202020204" pitchFamily="34" charset="0"/>
              <a:buChar char="•"/>
            </a:pPr>
            <a:r>
              <a:rPr lang="en-US" sz="2500" dirty="0"/>
              <a:t>In comparison with </a:t>
            </a:r>
            <a:r>
              <a:rPr lang="en-US" sz="2500" dirty="0" err="1"/>
              <a:t>Qiskit</a:t>
            </a:r>
            <a:r>
              <a:rPr lang="en-US" sz="2500" dirty="0"/>
              <a:t> and TensorFlow approach, </a:t>
            </a:r>
            <a:r>
              <a:rPr lang="en-US" sz="2500" dirty="0" err="1"/>
              <a:t>PennyLane</a:t>
            </a:r>
            <a:r>
              <a:rPr lang="en-US" sz="2500" dirty="0"/>
              <a:t> can perform:</a:t>
            </a:r>
          </a:p>
          <a:p>
            <a:pPr marL="800100" lvl="1" indent="-342900" algn="just">
              <a:buFont typeface="Arial" panose="020B0604020202020204" pitchFamily="34" charset="0"/>
              <a:buChar char="•"/>
            </a:pPr>
            <a:r>
              <a:rPr lang="en-US" sz="2500" dirty="0"/>
              <a:t>Multi-class classification (not only binary classification)</a:t>
            </a:r>
          </a:p>
          <a:p>
            <a:pPr marL="800100" lvl="1" indent="-342900" algn="just">
              <a:buFont typeface="Arial" panose="020B0604020202020204" pitchFamily="34" charset="0"/>
              <a:buChar char="•"/>
            </a:pPr>
            <a:r>
              <a:rPr lang="en-US" sz="2500" dirty="0"/>
              <a:t>Better visualization of the images after encoding and processing.</a:t>
            </a:r>
          </a:p>
          <a:p>
            <a:pPr marL="342900" indent="-342900" algn="just">
              <a:buFont typeface="Arial" panose="020B0604020202020204" pitchFamily="34" charset="0"/>
              <a:buChar char="•"/>
            </a:pPr>
            <a:r>
              <a:rPr lang="en-US" sz="2500" dirty="0"/>
              <a:t>Three algorithms are implemented :</a:t>
            </a:r>
          </a:p>
          <a:p>
            <a:pPr marL="800100" lvl="1" indent="-342900" algn="just">
              <a:buFont typeface="Arial" panose="020B0604020202020204" pitchFamily="34" charset="0"/>
              <a:buChar char="•"/>
            </a:pPr>
            <a:r>
              <a:rPr lang="en-US" sz="2500" dirty="0" err="1"/>
              <a:t>Quanvolutional</a:t>
            </a:r>
            <a:r>
              <a:rPr lang="en-US" sz="2500" dirty="0"/>
              <a:t> neural network algorithm</a:t>
            </a:r>
          </a:p>
          <a:p>
            <a:pPr marL="800100" lvl="1" indent="-342900" algn="just">
              <a:buFont typeface="Arial" panose="020B0604020202020204" pitchFamily="34" charset="0"/>
              <a:buChar char="•"/>
            </a:pPr>
            <a:r>
              <a:rPr lang="en-US" sz="2500" dirty="0"/>
              <a:t>Ensemble classification algorithm</a:t>
            </a:r>
          </a:p>
          <a:p>
            <a:pPr marL="800100" lvl="1" indent="-342900" algn="just">
              <a:buFont typeface="Arial" panose="020B0604020202020204" pitchFamily="34" charset="0"/>
              <a:buChar char="•"/>
            </a:pPr>
            <a:r>
              <a:rPr lang="en-US" sz="2500" dirty="0"/>
              <a:t>Transfer learning algorithm</a:t>
            </a:r>
          </a:p>
        </p:txBody>
      </p: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3 - </a:t>
            </a:r>
            <a:r>
              <a:rPr lang="en-US" b="1" dirty="0" err="1">
                <a:solidFill>
                  <a:srgbClr val="FFFF00"/>
                </a:solidFill>
              </a:rPr>
              <a:t>PennyLane</a:t>
            </a:r>
            <a:endParaRPr lang="en-US" b="1" dirty="0">
              <a:solidFill>
                <a:srgbClr val="FFFF00"/>
              </a:solidFill>
            </a:endParaRP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Tree>
    <p:extLst>
      <p:ext uri="{BB962C8B-B14F-4D97-AF65-F5344CB8AC3E}">
        <p14:creationId xmlns:p14="http://schemas.microsoft.com/office/powerpoint/2010/main" val="4079329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3 - </a:t>
            </a:r>
            <a:r>
              <a:rPr lang="en-US" b="1" dirty="0" err="1">
                <a:solidFill>
                  <a:srgbClr val="FFFF00"/>
                </a:solidFill>
              </a:rPr>
              <a:t>PennyLane</a:t>
            </a:r>
            <a:endParaRPr lang="en-US" b="1" dirty="0">
              <a:solidFill>
                <a:srgbClr val="FFFF00"/>
              </a:solidFill>
            </a:endParaRP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7" name="TextBox 6">
            <a:extLst>
              <a:ext uri="{FF2B5EF4-FFF2-40B4-BE49-F238E27FC236}">
                <a16:creationId xmlns:a16="http://schemas.microsoft.com/office/drawing/2014/main" id="{509A594B-A4AE-43F1-AA8E-F189FF404D8C}"/>
              </a:ext>
            </a:extLst>
          </p:cNvPr>
          <p:cNvSpPr txBox="1"/>
          <p:nvPr/>
        </p:nvSpPr>
        <p:spPr>
          <a:xfrm>
            <a:off x="455612" y="762000"/>
            <a:ext cx="11277599" cy="5447645"/>
          </a:xfrm>
          <a:prstGeom prst="rect">
            <a:avLst/>
          </a:prstGeom>
          <a:noFill/>
        </p:spPr>
        <p:txBody>
          <a:bodyPr wrap="square" rtlCol="0">
            <a:spAutoFit/>
          </a:bodyPr>
          <a:lstStyle/>
          <a:p>
            <a:r>
              <a:rPr lang="en-US" sz="2800" b="1" dirty="0" err="1"/>
              <a:t>Quanvolutional</a:t>
            </a:r>
            <a:r>
              <a:rPr lang="en-US" sz="2800" b="1" dirty="0"/>
              <a:t> Neural Networks Approach</a:t>
            </a:r>
          </a:p>
          <a:p>
            <a:endParaRPr lang="en-US" sz="1000" b="1" dirty="0"/>
          </a:p>
          <a:p>
            <a:pPr marL="342900" indent="-342900">
              <a:buFont typeface="Arial" panose="020B0604020202020204" pitchFamily="34" charset="0"/>
              <a:buChar char="•"/>
            </a:pPr>
            <a:r>
              <a:rPr lang="en-US" sz="2500" dirty="0"/>
              <a:t>Reference notebook:  </a:t>
            </a:r>
            <a:r>
              <a:rPr lang="en-IN" sz="1800" b="0" i="0" u="sng" strike="noStrike" dirty="0">
                <a:solidFill>
                  <a:schemeClr val="accent2">
                    <a:lumMod val="75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https://pennylane.ai/qml/demos/tutorial_quanvolution.html</a:t>
            </a:r>
            <a:endParaRPr lang="en-IN" sz="1800" b="0" i="0" u="sng" strike="noStrike" dirty="0">
              <a:solidFill>
                <a:schemeClr val="accent2">
                  <a:lumMod val="75000"/>
                </a:schemeClr>
              </a:solidFill>
              <a:effectLst/>
              <a:latin typeface="Roboto" panose="02000000000000000000" pitchFamily="2" charset="0"/>
            </a:endParaRPr>
          </a:p>
          <a:p>
            <a:pPr marL="342900" indent="-342900">
              <a:buFont typeface="Arial" panose="020B0604020202020204" pitchFamily="34" charset="0"/>
              <a:buChar char="•"/>
            </a:pPr>
            <a:endParaRPr lang="en-US" sz="1000" dirty="0">
              <a:solidFill>
                <a:schemeClr val="accent2">
                  <a:lumMod val="75000"/>
                </a:schemeClr>
              </a:solidFill>
            </a:endParaRPr>
          </a:p>
          <a:p>
            <a:pPr marL="342900" indent="-342900">
              <a:buFont typeface="Arial" panose="020B0604020202020204" pitchFamily="34" charset="0"/>
              <a:buChar char="•"/>
            </a:pPr>
            <a:r>
              <a:rPr lang="en-US" sz="2500" dirty="0"/>
              <a:t>It’s the quantum equivalent of the CNN model in classical computer.</a:t>
            </a:r>
          </a:p>
          <a:p>
            <a:pPr marL="342900" indent="-342900">
              <a:buFont typeface="Arial" panose="020B0604020202020204" pitchFamily="34" charset="0"/>
              <a:buChar char="•"/>
            </a:pPr>
            <a:r>
              <a:rPr lang="en-US" sz="2500" dirty="0"/>
              <a:t>The model is based on the idea of a </a:t>
            </a:r>
            <a:r>
              <a:rPr lang="en-US" sz="2500" dirty="0" err="1"/>
              <a:t>quanvolutional</a:t>
            </a:r>
            <a:r>
              <a:rPr lang="en-US" sz="2500" dirty="0"/>
              <a:t> layer where, instead of processing the full input data with a global function, a local </a:t>
            </a:r>
            <a:r>
              <a:rPr lang="en-US" sz="2500" dirty="0" err="1"/>
              <a:t>quanvolution</a:t>
            </a:r>
            <a:r>
              <a:rPr lang="en-US" sz="2500" dirty="0"/>
              <a:t> is applied. What did we try to boost the result :</a:t>
            </a:r>
          </a:p>
          <a:p>
            <a:pPr marL="800100" lvl="1" indent="-342900">
              <a:buFont typeface="Arial" panose="020B0604020202020204" pitchFamily="34" charset="0"/>
              <a:buChar char="•"/>
            </a:pPr>
            <a:r>
              <a:rPr lang="en-US" sz="2500" dirty="0"/>
              <a:t>Changed the number of layers. Changed the size of train and test data</a:t>
            </a:r>
          </a:p>
          <a:p>
            <a:pPr marL="800100" lvl="1" indent="-342900">
              <a:buFont typeface="Arial" panose="020B0604020202020204" pitchFamily="34" charset="0"/>
              <a:buChar char="•"/>
            </a:pPr>
            <a:r>
              <a:rPr lang="en-US" sz="2500" dirty="0"/>
              <a:t>Changed the number of qubits used from 4 to 9 : It didn’t boost result but increased the run time.</a:t>
            </a:r>
          </a:p>
          <a:p>
            <a:pPr marL="800100" lvl="1" indent="-342900">
              <a:buFont typeface="Arial" panose="020B0604020202020204" pitchFamily="34" charset="0"/>
              <a:buChar char="•"/>
            </a:pPr>
            <a:r>
              <a:rPr lang="en-US" sz="2500" dirty="0"/>
              <a:t>Changed the device: use of default device, </a:t>
            </a:r>
            <a:r>
              <a:rPr lang="en-US" sz="2500" dirty="0" err="1"/>
              <a:t>Cirq</a:t>
            </a:r>
            <a:r>
              <a:rPr lang="en-US" sz="2500" dirty="0"/>
              <a:t>, Forest and </a:t>
            </a:r>
            <a:r>
              <a:rPr lang="en-US" sz="2500" dirty="0" err="1"/>
              <a:t>Qiskit</a:t>
            </a:r>
            <a:r>
              <a:rPr lang="en-US" sz="2500" dirty="0"/>
              <a:t> device.</a:t>
            </a:r>
          </a:p>
          <a:p>
            <a:pPr marL="800100" lvl="1" indent="-342900">
              <a:buFont typeface="Arial" panose="020B0604020202020204" pitchFamily="34" charset="0"/>
              <a:buChar char="•"/>
            </a:pPr>
            <a:r>
              <a:rPr lang="en-US" sz="2500" dirty="0"/>
              <a:t>Tried a lot of Optimizers. The best one was the “</a:t>
            </a:r>
            <a:r>
              <a:rPr lang="en-US" sz="2500" dirty="0" err="1"/>
              <a:t>adagrad</a:t>
            </a:r>
            <a:r>
              <a:rPr lang="en-US" sz="2500" dirty="0"/>
              <a:t>” optimizer</a:t>
            </a:r>
          </a:p>
          <a:p>
            <a:pPr marL="800100" lvl="1" indent="-342900">
              <a:buFont typeface="Arial" panose="020B0604020202020204" pitchFamily="34" charset="0"/>
              <a:buChar char="•"/>
            </a:pPr>
            <a:r>
              <a:rPr lang="en-US" sz="2500" dirty="0"/>
              <a:t>Tried a lot of Loss Function. The best one was ”</a:t>
            </a:r>
            <a:r>
              <a:rPr lang="en-US" sz="2500" dirty="0" err="1"/>
              <a:t>sparse_categorical_crossentropy</a:t>
            </a:r>
            <a:r>
              <a:rPr lang="en-US" sz="2500" dirty="0"/>
              <a:t>”.</a:t>
            </a:r>
          </a:p>
        </p:txBody>
      </p:sp>
    </p:spTree>
    <p:extLst>
      <p:ext uri="{BB962C8B-B14F-4D97-AF65-F5344CB8AC3E}">
        <p14:creationId xmlns:p14="http://schemas.microsoft.com/office/powerpoint/2010/main" val="390211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3 - </a:t>
            </a:r>
            <a:r>
              <a:rPr lang="en-US" b="1" dirty="0" err="1">
                <a:solidFill>
                  <a:srgbClr val="FFFF00"/>
                </a:solidFill>
              </a:rPr>
              <a:t>PennyLane</a:t>
            </a:r>
            <a:endParaRPr lang="en-US" b="1" dirty="0">
              <a:solidFill>
                <a:srgbClr val="FFFF00"/>
              </a:solidFill>
            </a:endParaRP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7" name="TextBox 6">
            <a:extLst>
              <a:ext uri="{FF2B5EF4-FFF2-40B4-BE49-F238E27FC236}">
                <a16:creationId xmlns:a16="http://schemas.microsoft.com/office/drawing/2014/main" id="{509A594B-A4AE-43F1-AA8E-F189FF404D8C}"/>
              </a:ext>
            </a:extLst>
          </p:cNvPr>
          <p:cNvSpPr txBox="1"/>
          <p:nvPr/>
        </p:nvSpPr>
        <p:spPr>
          <a:xfrm>
            <a:off x="455612" y="744474"/>
            <a:ext cx="11277599" cy="677108"/>
          </a:xfrm>
          <a:prstGeom prst="rect">
            <a:avLst/>
          </a:prstGeom>
          <a:noFill/>
        </p:spPr>
        <p:txBody>
          <a:bodyPr wrap="square" rtlCol="0">
            <a:spAutoFit/>
          </a:bodyPr>
          <a:lstStyle/>
          <a:p>
            <a:r>
              <a:rPr lang="en-US" sz="2800" b="1" dirty="0"/>
              <a:t>Results: </a:t>
            </a:r>
            <a:r>
              <a:rPr lang="en-US" sz="2800" b="1" dirty="0">
                <a:solidFill>
                  <a:srgbClr val="FFFF00"/>
                </a:solidFill>
              </a:rPr>
              <a:t>Overfitting</a:t>
            </a:r>
          </a:p>
          <a:p>
            <a:endParaRPr lang="en-US" sz="1000" b="1" dirty="0"/>
          </a:p>
        </p:txBody>
      </p:sp>
      <p:pic>
        <p:nvPicPr>
          <p:cNvPr id="7170" name="Picture 2">
            <a:extLst>
              <a:ext uri="{FF2B5EF4-FFF2-40B4-BE49-F238E27FC236}">
                <a16:creationId xmlns:a16="http://schemas.microsoft.com/office/drawing/2014/main" id="{E14E6150-0B84-4B62-8047-21B7A9F4E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49" y="1591507"/>
            <a:ext cx="477862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EBE08F3-FBA3-470B-89A3-D52B323CF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2" y="1573981"/>
            <a:ext cx="5719762" cy="288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70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5613" y="762000"/>
            <a:ext cx="11125200" cy="5062924"/>
          </a:xfrm>
          <a:prstGeom prst="rect">
            <a:avLst/>
          </a:prstGeom>
          <a:noFill/>
        </p:spPr>
        <p:txBody>
          <a:bodyPr wrap="square" rtlCol="0">
            <a:spAutoFit/>
          </a:bodyPr>
          <a:lstStyle/>
          <a:p>
            <a:pPr lvl="1"/>
            <a:endParaRPr lang="en-US" sz="1000" dirty="0"/>
          </a:p>
          <a:p>
            <a:r>
              <a:rPr lang="en-US" sz="2800" b="1" dirty="0"/>
              <a:t>Ensemble classification approach</a:t>
            </a:r>
          </a:p>
          <a:p>
            <a:endParaRPr lang="en-US" sz="1000" b="1" dirty="0"/>
          </a:p>
          <a:p>
            <a:pPr marL="342900" indent="-342900">
              <a:buFont typeface="Arial" panose="020B0604020202020204" pitchFamily="34" charset="0"/>
              <a:buChar char="•"/>
            </a:pPr>
            <a:r>
              <a:rPr lang="en-US" sz="2500" dirty="0"/>
              <a:t>Reference notebook:  </a:t>
            </a:r>
            <a:r>
              <a:rPr lang="en-US" u="sng" dirty="0">
                <a:solidFill>
                  <a:schemeClr val="accent2">
                    <a:lumMod val="75000"/>
                  </a:schemeClr>
                </a:solidFill>
                <a:latin typeface="Roboto" panose="02000000000000000000" pitchFamily="2" charset="0"/>
              </a:rPr>
              <a:t>https://pennylane.ai/qml/demos/tutorial_ensemble_multi_qpu.html</a:t>
            </a:r>
            <a:endParaRPr lang="en-US" sz="2500" dirty="0">
              <a:solidFill>
                <a:schemeClr val="accent2">
                  <a:lumMod val="75000"/>
                </a:schemeClr>
              </a:solidFill>
            </a:endParaRPr>
          </a:p>
          <a:p>
            <a:pPr marL="342900" indent="-342900">
              <a:buFont typeface="Arial" panose="020B0604020202020204" pitchFamily="34" charset="0"/>
              <a:buChar char="•"/>
            </a:pPr>
            <a:r>
              <a:rPr lang="en-US" sz="2500" dirty="0"/>
              <a:t>This method combines two QPU in parallel to help solve ML classification problem.</a:t>
            </a:r>
          </a:p>
          <a:p>
            <a:pPr marL="342900" indent="-342900">
              <a:buFont typeface="Arial" panose="020B0604020202020204" pitchFamily="34" charset="0"/>
              <a:buChar char="•"/>
            </a:pPr>
            <a:r>
              <a:rPr lang="en-US" sz="2500" dirty="0"/>
              <a:t>What did we try to boost the result :</a:t>
            </a:r>
          </a:p>
          <a:p>
            <a:pPr marL="800100" lvl="1" indent="-342900">
              <a:buFont typeface="Arial" panose="020B0604020202020204" pitchFamily="34" charset="0"/>
              <a:buChar char="•"/>
            </a:pPr>
            <a:r>
              <a:rPr lang="en-US" sz="2500" dirty="0"/>
              <a:t>Run the algorithm with only two classes.</a:t>
            </a:r>
          </a:p>
          <a:p>
            <a:pPr marL="800100" lvl="1" indent="-342900">
              <a:buFont typeface="Arial" panose="020B0604020202020204" pitchFamily="34" charset="0"/>
              <a:buChar char="•"/>
            </a:pPr>
            <a:r>
              <a:rPr lang="en-US" sz="2500" dirty="0"/>
              <a:t>Changed the size of train and test data</a:t>
            </a:r>
          </a:p>
          <a:p>
            <a:pPr marL="800100" lvl="1" indent="-342900">
              <a:buFont typeface="Arial" panose="020B0604020202020204" pitchFamily="34" charset="0"/>
              <a:buChar char="•"/>
            </a:pPr>
            <a:r>
              <a:rPr lang="en-US" sz="2500" dirty="0"/>
              <a:t>Run the algorithm with different devices: Build in device, </a:t>
            </a:r>
            <a:r>
              <a:rPr lang="en-US" sz="2500" dirty="0" err="1"/>
              <a:t>Qiskit</a:t>
            </a:r>
            <a:r>
              <a:rPr lang="en-US" sz="2500" dirty="0"/>
              <a:t> devices, </a:t>
            </a:r>
            <a:r>
              <a:rPr lang="en-US" sz="2500" dirty="0" err="1"/>
              <a:t>Cirq</a:t>
            </a:r>
            <a:r>
              <a:rPr lang="en-US" sz="2500" dirty="0"/>
              <a:t> devices and Forest devices.</a:t>
            </a:r>
          </a:p>
          <a:p>
            <a:pPr marL="800100" lvl="1" indent="-342900">
              <a:buFont typeface="Arial" panose="020B0604020202020204" pitchFamily="34" charset="0"/>
              <a:buChar char="•"/>
            </a:pPr>
            <a:r>
              <a:rPr lang="en-US" sz="2500" dirty="0"/>
              <a:t>Changed the number of layers.</a:t>
            </a:r>
          </a:p>
          <a:p>
            <a:pPr marL="342900" indent="-342900">
              <a:buFont typeface="Arial" panose="020B0604020202020204" pitchFamily="34" charset="0"/>
              <a:buChar char="•"/>
            </a:pPr>
            <a:endParaRPr lang="en-US" sz="2500" dirty="0"/>
          </a:p>
          <a:p>
            <a:r>
              <a:rPr lang="en-US" sz="2500" dirty="0"/>
              <a:t>Result: accuracy is always &lt;0.2.</a:t>
            </a:r>
          </a:p>
        </p:txBody>
      </p: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3 - </a:t>
            </a:r>
            <a:r>
              <a:rPr lang="en-US" b="1" dirty="0" err="1">
                <a:solidFill>
                  <a:srgbClr val="FFFF00"/>
                </a:solidFill>
              </a:rPr>
              <a:t>PennyLane</a:t>
            </a:r>
            <a:endParaRPr lang="en-US" b="1" dirty="0">
              <a:solidFill>
                <a:srgbClr val="FFFF00"/>
              </a:solidFill>
            </a:endParaRP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Tree>
    <p:extLst>
      <p:ext uri="{BB962C8B-B14F-4D97-AF65-F5344CB8AC3E}">
        <p14:creationId xmlns:p14="http://schemas.microsoft.com/office/powerpoint/2010/main" val="1087168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9412" y="685800"/>
            <a:ext cx="11353802" cy="5555367"/>
          </a:xfrm>
          <a:prstGeom prst="rect">
            <a:avLst/>
          </a:prstGeom>
          <a:effectLst>
            <a:glow rad="101600">
              <a:schemeClr val="accent2">
                <a:satMod val="175000"/>
                <a:alpha val="40000"/>
              </a:schemeClr>
            </a:glow>
          </a:effectLst>
        </p:spPr>
        <p:txBody>
          <a:bodyPr wrap="square" rtlCol="0">
            <a:spAutoFit/>
          </a:bodyPr>
          <a:lstStyle/>
          <a:p>
            <a:pPr algn="just"/>
            <a:r>
              <a:rPr lang="en-IN" sz="2300" dirty="0"/>
              <a:t>Image Classification in computer vision in machine learning is a very famous use case in classical computers. This may be binary or multi-class classification. In binary classification, images are classified in two categories, whereas in multi-class classification, images are classified in more than two categories. In a classical computer, we generally use the Central Processing Unit (CPU) or Graphical Processing Unit (GPU) to solve this problem. The GPU processes data faster compared to the CPU because GPU is better at image processing. Still, processing the data more quickly is always a problem in classical computing.</a:t>
            </a:r>
          </a:p>
          <a:p>
            <a:pPr algn="just"/>
            <a:endParaRPr lang="en-IN" sz="1000" dirty="0"/>
          </a:p>
          <a:p>
            <a:pPr algn="just"/>
            <a:r>
              <a:rPr lang="en-IN" sz="2300" dirty="0"/>
              <a:t>We want to solve the same image classification problem using quantum computing, assuming it may process the data faster than the GPU. Quantum Machine Learning, also known as QML, integrates quantum algorithms in Machine Learning programs. The QML refers to analysing classical data executed on a quantum computer, i.e. quantum-enhanced machine learning. It is assumed that the specialized algorithm may give better and quicker results on </a:t>
            </a:r>
            <a:r>
              <a:rPr lang="en-US" sz="2300" dirty="0"/>
              <a:t>Quantum computers. A famous approach to this is to solve the problem using the Hybrid method, which involves both classical and quantum processing, where computationally difficult things are sent to a quantum device.</a:t>
            </a:r>
          </a:p>
        </p:txBody>
      </p: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Research Problem</a:t>
            </a:r>
          </a:p>
        </p:txBody>
      </p: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Tree>
    <p:extLst>
      <p:ext uri="{BB962C8B-B14F-4D97-AF65-F5344CB8AC3E}">
        <p14:creationId xmlns:p14="http://schemas.microsoft.com/office/powerpoint/2010/main" val="3040181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5613" y="762000"/>
            <a:ext cx="11125200" cy="4093428"/>
          </a:xfrm>
          <a:prstGeom prst="rect">
            <a:avLst/>
          </a:prstGeom>
          <a:noFill/>
        </p:spPr>
        <p:txBody>
          <a:bodyPr wrap="square" rtlCol="0">
            <a:spAutoFit/>
          </a:bodyPr>
          <a:lstStyle/>
          <a:p>
            <a:pPr lvl="1" algn="just"/>
            <a:endParaRPr lang="en-US" sz="1000" dirty="0"/>
          </a:p>
          <a:p>
            <a:pPr marL="342900" indent="-342900" algn="just">
              <a:buFont typeface="Arial" panose="020B0604020202020204" pitchFamily="34" charset="0"/>
              <a:buChar char="•"/>
            </a:pPr>
            <a:r>
              <a:rPr lang="en-US" sz="2500" dirty="0"/>
              <a:t>Device 0 : </a:t>
            </a:r>
            <a:r>
              <a:rPr lang="en-US" sz="2500" dirty="0" err="1"/>
              <a:t>forest.numpy_wavefunction</a:t>
            </a:r>
            <a:endParaRPr lang="en-US" sz="2500" dirty="0"/>
          </a:p>
          <a:p>
            <a:pPr marL="342900" indent="-342900" algn="just">
              <a:buFont typeface="Arial" panose="020B0604020202020204" pitchFamily="34" charset="0"/>
              <a:buChar char="•"/>
            </a:pPr>
            <a:r>
              <a:rPr lang="en-US" sz="2500" dirty="0"/>
              <a:t>Device 1 : </a:t>
            </a:r>
            <a:r>
              <a:rPr lang="en-US" sz="2500" dirty="0" err="1"/>
              <a:t>qiskit.basicaer</a:t>
            </a:r>
            <a:endParaRPr lang="en-US" sz="2500" dirty="0"/>
          </a:p>
          <a:p>
            <a:pPr marL="342900" indent="-342900" algn="just">
              <a:buFont typeface="Arial" panose="020B0604020202020204" pitchFamily="34" charset="0"/>
              <a:buChar char="•"/>
            </a:pPr>
            <a:endParaRPr lang="en-US" sz="2500" dirty="0"/>
          </a:p>
          <a:p>
            <a:pPr marL="342900" indent="-342900" algn="just">
              <a:buFont typeface="Arial" panose="020B0604020202020204" pitchFamily="34" charset="0"/>
              <a:buChar char="•"/>
            </a:pPr>
            <a:r>
              <a:rPr lang="en-US" sz="2500" dirty="0"/>
              <a:t>Train result :</a:t>
            </a:r>
          </a:p>
          <a:p>
            <a:pPr marL="342900" indent="-342900" algn="just">
              <a:buFont typeface="Arial" panose="020B0604020202020204" pitchFamily="34" charset="0"/>
              <a:buChar char="•"/>
            </a:pPr>
            <a:endParaRPr lang="en-US" sz="2500" dirty="0"/>
          </a:p>
          <a:p>
            <a:pPr marL="342900" indent="-342900" algn="just">
              <a:buFont typeface="Arial" panose="020B0604020202020204" pitchFamily="34" charset="0"/>
              <a:buChar char="•"/>
            </a:pPr>
            <a:endParaRPr lang="en-US" sz="2500" dirty="0"/>
          </a:p>
          <a:p>
            <a:pPr marL="342900" indent="-342900" algn="just">
              <a:buFont typeface="Arial" panose="020B0604020202020204" pitchFamily="34" charset="0"/>
              <a:buChar char="•"/>
            </a:pPr>
            <a:endParaRPr lang="en-US" sz="2500" dirty="0"/>
          </a:p>
          <a:p>
            <a:pPr marL="342900" indent="-342900" algn="just">
              <a:buFont typeface="Arial" panose="020B0604020202020204" pitchFamily="34" charset="0"/>
              <a:buChar char="•"/>
            </a:pPr>
            <a:r>
              <a:rPr lang="en-US" sz="2500" dirty="0"/>
              <a:t>Test result:</a:t>
            </a:r>
          </a:p>
          <a:p>
            <a:pPr marL="342900" indent="-342900" algn="just">
              <a:buFont typeface="Arial" panose="020B0604020202020204" pitchFamily="34" charset="0"/>
              <a:buChar char="•"/>
            </a:pPr>
            <a:endParaRPr lang="en-US" sz="2500" dirty="0"/>
          </a:p>
          <a:p>
            <a:pPr marL="342900" indent="-342900" algn="just">
              <a:buFont typeface="Arial" panose="020B0604020202020204" pitchFamily="34" charset="0"/>
              <a:buChar char="•"/>
            </a:pPr>
            <a:endParaRPr lang="en-US" sz="2500" dirty="0"/>
          </a:p>
        </p:txBody>
      </p: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3 - </a:t>
            </a:r>
            <a:r>
              <a:rPr lang="en-US" b="1" dirty="0" err="1">
                <a:solidFill>
                  <a:srgbClr val="FFFF00"/>
                </a:solidFill>
              </a:rPr>
              <a:t>PennyLane</a:t>
            </a:r>
            <a:endParaRPr lang="en-US" b="1" dirty="0">
              <a:solidFill>
                <a:srgbClr val="FFFF00"/>
              </a:solidFill>
            </a:endParaRP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pic>
        <p:nvPicPr>
          <p:cNvPr id="6146" name="Picture 2">
            <a:extLst>
              <a:ext uri="{FF2B5EF4-FFF2-40B4-BE49-F238E27FC236}">
                <a16:creationId xmlns:a16="http://schemas.microsoft.com/office/drawing/2014/main" id="{81AAC0D4-3354-40E2-B2BE-6E2B78CAF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2" y="2490757"/>
            <a:ext cx="6581775" cy="6572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90C5597-4510-4DC4-AED0-4DA9E3FAE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2" y="4045594"/>
            <a:ext cx="6410325"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62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D031DC6-1543-4788-AA0F-1A1EA667DEDF}"/>
              </a:ext>
            </a:extLst>
          </p:cNvPr>
          <p:cNvGraphicFramePr/>
          <p:nvPr>
            <p:extLst>
              <p:ext uri="{D42A27DB-BD31-4B8C-83A1-F6EECF244321}">
                <p14:modId xmlns:p14="http://schemas.microsoft.com/office/powerpoint/2010/main" val="844884432"/>
              </p:ext>
            </p:extLst>
          </p:nvPr>
        </p:nvGraphicFramePr>
        <p:xfrm>
          <a:off x="227012" y="2286000"/>
          <a:ext cx="116586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53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4 Additional: Quantum Transfer Learning</a:t>
            </a: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7" name="TextBox 6">
            <a:extLst>
              <a:ext uri="{FF2B5EF4-FFF2-40B4-BE49-F238E27FC236}">
                <a16:creationId xmlns:a16="http://schemas.microsoft.com/office/drawing/2014/main" id="{509A594B-A4AE-43F1-AA8E-F189FF404D8C}"/>
              </a:ext>
            </a:extLst>
          </p:cNvPr>
          <p:cNvSpPr txBox="1"/>
          <p:nvPr/>
        </p:nvSpPr>
        <p:spPr>
          <a:xfrm>
            <a:off x="455612" y="762000"/>
            <a:ext cx="11277599" cy="3708708"/>
          </a:xfrm>
          <a:prstGeom prst="rect">
            <a:avLst/>
          </a:prstGeom>
          <a:noFill/>
        </p:spPr>
        <p:txBody>
          <a:bodyPr wrap="square" rtlCol="0">
            <a:spAutoFit/>
          </a:bodyPr>
          <a:lstStyle/>
          <a:p>
            <a:r>
              <a:rPr lang="en-US" sz="2500" b="1" dirty="0"/>
              <a:t>Reference notebook : </a:t>
            </a:r>
            <a:r>
              <a:rPr lang="en-US" u="sng" dirty="0">
                <a:solidFill>
                  <a:schemeClr val="accent2">
                    <a:lumMod val="75000"/>
                  </a:schemeClr>
                </a:solidFill>
                <a:latin typeface="Roboto" panose="02000000000000000000" pitchFamily="2" charset="0"/>
                <a:hlinkClick r:id="rId2"/>
              </a:rPr>
              <a:t>https://pennylane.ai/qml/demos/tutorial_quantum_transfer_learning.html</a:t>
            </a:r>
            <a:endParaRPr lang="en-US" u="sng" dirty="0">
              <a:solidFill>
                <a:schemeClr val="accent2">
                  <a:lumMod val="75000"/>
                </a:schemeClr>
              </a:solidFill>
              <a:latin typeface="Roboto" panose="02000000000000000000" pitchFamily="2" charset="0"/>
            </a:endParaRPr>
          </a:p>
          <a:p>
            <a:endParaRPr lang="en-US" sz="1000" u="sng" dirty="0">
              <a:solidFill>
                <a:schemeClr val="accent2">
                  <a:lumMod val="75000"/>
                </a:schemeClr>
              </a:solidFill>
              <a:latin typeface="Roboto" panose="02000000000000000000" pitchFamily="2" charset="0"/>
            </a:endParaRPr>
          </a:p>
          <a:p>
            <a:pPr marL="342900" indent="-342900">
              <a:buFont typeface="Arial" panose="020B0604020202020204" pitchFamily="34" charset="0"/>
              <a:buChar char="•"/>
            </a:pPr>
            <a:r>
              <a:rPr lang="en-US" sz="2500" b="1" dirty="0"/>
              <a:t>It’s the quantum equivalent of the transfer learning model in classical computer.</a:t>
            </a:r>
          </a:p>
          <a:p>
            <a:pPr marL="342900" indent="-342900">
              <a:buFont typeface="Arial" panose="020B0604020202020204" pitchFamily="34" charset="0"/>
              <a:buChar char="•"/>
            </a:pPr>
            <a:r>
              <a:rPr lang="en-US" sz="2500" b="1" dirty="0"/>
              <a:t>It’s a hybrid quantum-classical machine learning model.</a:t>
            </a:r>
          </a:p>
          <a:p>
            <a:pPr marL="342900" indent="-342900">
              <a:buFont typeface="Arial" panose="020B0604020202020204" pitchFamily="34" charset="0"/>
              <a:buChar char="•"/>
            </a:pPr>
            <a:r>
              <a:rPr lang="en-US" sz="2500" b="1" dirty="0"/>
              <a:t>It’s a binary classification model based on Transfer learning.</a:t>
            </a:r>
          </a:p>
          <a:p>
            <a:pPr marL="342900" indent="-342900">
              <a:buFont typeface="Arial" panose="020B0604020202020204" pitchFamily="34" charset="0"/>
              <a:buChar char="•"/>
            </a:pPr>
            <a:r>
              <a:rPr lang="en-US" sz="2500" b="1" dirty="0"/>
              <a:t>Number of qubits = 4 qubits.</a:t>
            </a:r>
          </a:p>
          <a:p>
            <a:pPr marL="342900" indent="-342900">
              <a:buFont typeface="Arial" panose="020B0604020202020204" pitchFamily="34" charset="0"/>
              <a:buChar char="•"/>
            </a:pPr>
            <a:r>
              <a:rPr lang="en-US" sz="2500" b="1" dirty="0"/>
              <a:t>Device used : </a:t>
            </a:r>
            <a:r>
              <a:rPr lang="en-US" sz="2500" b="1" dirty="0" err="1"/>
              <a:t>default.qubit</a:t>
            </a:r>
            <a:r>
              <a:rPr lang="en-US" sz="2500" b="1" dirty="0"/>
              <a:t> device.</a:t>
            </a:r>
          </a:p>
          <a:p>
            <a:pPr marL="342900" indent="-342900">
              <a:buFont typeface="Arial" panose="020B0604020202020204" pitchFamily="34" charset="0"/>
              <a:buChar char="•"/>
            </a:pPr>
            <a:r>
              <a:rPr lang="en-US" sz="2500" b="1" dirty="0"/>
              <a:t>Train data size : 150 for each class</a:t>
            </a:r>
          </a:p>
          <a:p>
            <a:pPr marL="342900" indent="-342900">
              <a:buFont typeface="Arial" panose="020B0604020202020204" pitchFamily="34" charset="0"/>
              <a:buChar char="•"/>
            </a:pPr>
            <a:r>
              <a:rPr lang="en-US" sz="2500" b="1" dirty="0"/>
              <a:t>Test data size : 100 for each class</a:t>
            </a:r>
            <a:endParaRPr lang="en-US" sz="1000" b="1" dirty="0"/>
          </a:p>
        </p:txBody>
      </p:sp>
    </p:spTree>
    <p:extLst>
      <p:ext uri="{BB962C8B-B14F-4D97-AF65-F5344CB8AC3E}">
        <p14:creationId xmlns:p14="http://schemas.microsoft.com/office/powerpoint/2010/main" val="3543406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7" name="TextBox 6">
            <a:extLst>
              <a:ext uri="{FF2B5EF4-FFF2-40B4-BE49-F238E27FC236}">
                <a16:creationId xmlns:a16="http://schemas.microsoft.com/office/drawing/2014/main" id="{509A594B-A4AE-43F1-AA8E-F189FF404D8C}"/>
              </a:ext>
            </a:extLst>
          </p:cNvPr>
          <p:cNvSpPr txBox="1"/>
          <p:nvPr/>
        </p:nvSpPr>
        <p:spPr>
          <a:xfrm>
            <a:off x="455612" y="744474"/>
            <a:ext cx="11277599" cy="677108"/>
          </a:xfrm>
          <a:prstGeom prst="rect">
            <a:avLst/>
          </a:prstGeom>
          <a:noFill/>
        </p:spPr>
        <p:txBody>
          <a:bodyPr wrap="square" rtlCol="0">
            <a:spAutoFit/>
          </a:bodyPr>
          <a:lstStyle/>
          <a:p>
            <a:r>
              <a:rPr lang="en-US" sz="2800" b="1" dirty="0"/>
              <a:t>Results: </a:t>
            </a:r>
            <a:r>
              <a:rPr lang="en-US" sz="2800" b="1" dirty="0">
                <a:solidFill>
                  <a:srgbClr val="FFFF00"/>
                </a:solidFill>
              </a:rPr>
              <a:t>Overfitting</a:t>
            </a:r>
          </a:p>
          <a:p>
            <a:endParaRPr lang="en-US" sz="1000" b="1" dirty="0"/>
          </a:p>
        </p:txBody>
      </p:sp>
      <p:sp>
        <p:nvSpPr>
          <p:cNvPr id="11" name="Title 1">
            <a:extLst>
              <a:ext uri="{FF2B5EF4-FFF2-40B4-BE49-F238E27FC236}">
                <a16:creationId xmlns:a16="http://schemas.microsoft.com/office/drawing/2014/main" id="{BDC7F137-F2E1-482D-A38D-F37798AE72E3}"/>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4 Additional: Quantum Transfer Learning</a:t>
            </a:r>
          </a:p>
        </p:txBody>
      </p:sp>
      <p:pic>
        <p:nvPicPr>
          <p:cNvPr id="1026" name="Picture 2">
            <a:extLst>
              <a:ext uri="{FF2B5EF4-FFF2-40B4-BE49-F238E27FC236}">
                <a16:creationId xmlns:a16="http://schemas.microsoft.com/office/drawing/2014/main" id="{63723B35-584A-46F9-BDE7-DE9425E5F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 y="1515780"/>
            <a:ext cx="37338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3BC03C-372A-4289-8B33-C6733B931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212" y="3611280"/>
            <a:ext cx="526732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957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Conclusion</a:t>
            </a: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graphicFrame>
        <p:nvGraphicFramePr>
          <p:cNvPr id="11" name="Chart 10">
            <a:extLst>
              <a:ext uri="{FF2B5EF4-FFF2-40B4-BE49-F238E27FC236}">
                <a16:creationId xmlns:a16="http://schemas.microsoft.com/office/drawing/2014/main" id="{0874399C-CBFD-4AC4-968C-E1FA439B4081}"/>
              </a:ext>
            </a:extLst>
          </p:cNvPr>
          <p:cNvGraphicFramePr/>
          <p:nvPr>
            <p:extLst>
              <p:ext uri="{D42A27DB-BD31-4B8C-83A1-F6EECF244321}">
                <p14:modId xmlns:p14="http://schemas.microsoft.com/office/powerpoint/2010/main" val="3948307364"/>
              </p:ext>
            </p:extLst>
          </p:nvPr>
        </p:nvGraphicFramePr>
        <p:xfrm>
          <a:off x="531812" y="984380"/>
          <a:ext cx="11049000" cy="50354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8284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Way Forward</a:t>
            </a:r>
          </a:p>
        </p:txBody>
      </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7" name="TextBox 6">
            <a:extLst>
              <a:ext uri="{FF2B5EF4-FFF2-40B4-BE49-F238E27FC236}">
                <a16:creationId xmlns:a16="http://schemas.microsoft.com/office/drawing/2014/main" id="{739B734E-B283-47E0-9F5B-4A1012C94326}"/>
              </a:ext>
            </a:extLst>
          </p:cNvPr>
          <p:cNvSpPr txBox="1"/>
          <p:nvPr/>
        </p:nvSpPr>
        <p:spPr>
          <a:xfrm>
            <a:off x="425448" y="910321"/>
            <a:ext cx="11155363" cy="2785378"/>
          </a:xfrm>
          <a:prstGeom prst="rect">
            <a:avLst/>
          </a:prstGeom>
          <a:noFill/>
        </p:spPr>
        <p:txBody>
          <a:bodyPr wrap="square">
            <a:spAutoFit/>
          </a:bodyPr>
          <a:lstStyle/>
          <a:p>
            <a:pPr marL="342900" indent="-342900">
              <a:buFont typeface="Arial" panose="020B0604020202020204" pitchFamily="34" charset="0"/>
              <a:buChar char="•"/>
            </a:pPr>
            <a:r>
              <a:rPr lang="en-IN" sz="2500" dirty="0"/>
              <a:t>Applying transfer learning for 10 class classification using </a:t>
            </a:r>
            <a:r>
              <a:rPr lang="en-IN" sz="2500" dirty="0" err="1"/>
              <a:t>PennyLane</a:t>
            </a:r>
            <a:r>
              <a:rPr lang="en-IN" sz="2500" dirty="0"/>
              <a:t> approach</a:t>
            </a:r>
          </a:p>
          <a:p>
            <a:pPr marL="342900" indent="-342900">
              <a:buFont typeface="Arial" panose="020B0604020202020204" pitchFamily="34" charset="0"/>
              <a:buChar char="•"/>
            </a:pPr>
            <a:r>
              <a:rPr lang="en-IN" sz="2500" dirty="0"/>
              <a:t>Redesigning the QNNs (</a:t>
            </a:r>
            <a:r>
              <a:rPr lang="en-IN" sz="2500" dirty="0" err="1"/>
              <a:t>Qiskit+PyTorch</a:t>
            </a:r>
            <a:r>
              <a:rPr lang="en-IN" sz="2500" dirty="0"/>
              <a:t>) approach</a:t>
            </a:r>
          </a:p>
          <a:p>
            <a:pPr marL="342900" indent="-342900">
              <a:buFont typeface="Arial" panose="020B0604020202020204" pitchFamily="34" charset="0"/>
              <a:buChar char="•"/>
            </a:pPr>
            <a:r>
              <a:rPr lang="en-IN" sz="2500" dirty="0"/>
              <a:t>Implementation of Higher Order Embedding encoding technique using </a:t>
            </a:r>
            <a:r>
              <a:rPr lang="en-IN" sz="2500" dirty="0" err="1"/>
              <a:t>Qiskit</a:t>
            </a:r>
            <a:endParaRPr lang="en-IN" sz="2500" dirty="0"/>
          </a:p>
          <a:p>
            <a:pPr marL="342900" indent="-342900">
              <a:buFont typeface="Arial" panose="020B0604020202020204" pitchFamily="34" charset="0"/>
              <a:buChar char="•"/>
            </a:pPr>
            <a:r>
              <a:rPr lang="en-IN" sz="2500" dirty="0"/>
              <a:t>Better Data Pre-processing before classification</a:t>
            </a:r>
          </a:p>
          <a:p>
            <a:pPr marL="342900" indent="-342900">
              <a:buFont typeface="Arial" panose="020B0604020202020204" pitchFamily="34" charset="0"/>
              <a:buChar char="•"/>
            </a:pPr>
            <a:r>
              <a:rPr lang="en-IN" sz="2500" dirty="0"/>
              <a:t>Try with other complex image dataset like the Chest X-Ray images etc.</a:t>
            </a:r>
          </a:p>
          <a:p>
            <a:pPr marL="342900" indent="-342900">
              <a:buFont typeface="Arial" panose="020B0604020202020204" pitchFamily="34" charset="0"/>
              <a:buChar char="•"/>
            </a:pPr>
            <a:endParaRPr lang="en-IN" sz="2500" dirty="0"/>
          </a:p>
          <a:p>
            <a:pPr marL="342900" indent="-342900">
              <a:buFont typeface="Arial" panose="020B0604020202020204" pitchFamily="34" charset="0"/>
              <a:buChar char="•"/>
            </a:pPr>
            <a:r>
              <a:rPr lang="en-IN" sz="2500" dirty="0"/>
              <a:t>Finally using the best model with  actual archival images</a:t>
            </a:r>
          </a:p>
        </p:txBody>
      </p:sp>
    </p:spTree>
    <p:extLst>
      <p:ext uri="{BB962C8B-B14F-4D97-AF65-F5344CB8AC3E}">
        <p14:creationId xmlns:p14="http://schemas.microsoft.com/office/powerpoint/2010/main" val="2263031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39B734E-B283-47E0-9F5B-4A1012C94326}"/>
              </a:ext>
            </a:extLst>
          </p:cNvPr>
          <p:cNvSpPr txBox="1"/>
          <p:nvPr/>
        </p:nvSpPr>
        <p:spPr>
          <a:xfrm>
            <a:off x="3426396" y="2667000"/>
            <a:ext cx="5336031" cy="1323439"/>
          </a:xfrm>
          <a:prstGeom prst="rect">
            <a:avLst/>
          </a:prstGeom>
          <a:noFill/>
        </p:spPr>
        <p:txBody>
          <a:bodyPr wrap="square">
            <a:spAutoFit/>
          </a:bodyPr>
          <a:lstStyle/>
          <a:p>
            <a:pPr algn="ctr"/>
            <a:r>
              <a:rPr lang="en-US" sz="8000" b="1" dirty="0">
                <a:solidFill>
                  <a:srgbClr val="FFFF00"/>
                </a:solidFill>
              </a:rPr>
              <a:t>Thank you!</a:t>
            </a:r>
            <a:endParaRPr lang="en-IN" sz="8000" b="1" dirty="0">
              <a:solidFill>
                <a:srgbClr val="FFFF00"/>
              </a:solidFill>
            </a:endParaRPr>
          </a:p>
        </p:txBody>
      </p:sp>
      <p:cxnSp>
        <p:nvCxnSpPr>
          <p:cNvPr id="8" name="Straight Connector 7">
            <a:extLst>
              <a:ext uri="{FF2B5EF4-FFF2-40B4-BE49-F238E27FC236}">
                <a16:creationId xmlns:a16="http://schemas.microsoft.com/office/drawing/2014/main" id="{53706C5F-E075-47B3-BF6F-73A479077495}"/>
              </a:ext>
            </a:extLst>
          </p:cNvPr>
          <p:cNvCxnSpPr/>
          <p:nvPr/>
        </p:nvCxnSpPr>
        <p:spPr>
          <a:xfrm>
            <a:off x="531812" y="61722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09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455612" y="76200"/>
            <a:ext cx="11277600" cy="533400"/>
          </a:xfrm>
          <a:prstGeom prst="rect">
            <a:avLst/>
          </a:prstGeom>
        </p:spPr>
        <p:txBody>
          <a:bodyPr anchor="t">
            <a:normAutofit fontScale="75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Workflow: Image classification using </a:t>
            </a:r>
            <a:r>
              <a:rPr lang="en-US" b="1" u="sng" dirty="0">
                <a:solidFill>
                  <a:srgbClr val="FFFF00"/>
                </a:solidFill>
              </a:rPr>
              <a:t>Classical</a:t>
            </a:r>
            <a:r>
              <a:rPr lang="en-US" b="1" dirty="0">
                <a:solidFill>
                  <a:srgbClr val="FFFF00"/>
                </a:solidFill>
              </a:rPr>
              <a:t> Machine Learning</a:t>
            </a:r>
          </a:p>
        </p:txBody>
      </p:sp>
      <p:grpSp>
        <p:nvGrpSpPr>
          <p:cNvPr id="68" name="Group 67">
            <a:extLst>
              <a:ext uri="{FF2B5EF4-FFF2-40B4-BE49-F238E27FC236}">
                <a16:creationId xmlns:a16="http://schemas.microsoft.com/office/drawing/2014/main" id="{3F254360-58B3-46E0-A713-08653DE9C1C3}"/>
              </a:ext>
            </a:extLst>
          </p:cNvPr>
          <p:cNvGrpSpPr/>
          <p:nvPr/>
        </p:nvGrpSpPr>
        <p:grpSpPr>
          <a:xfrm>
            <a:off x="386367" y="838200"/>
            <a:ext cx="11423045" cy="4916100"/>
            <a:chOff x="386367" y="1447800"/>
            <a:chExt cx="11423045" cy="4916100"/>
          </a:xfrm>
        </p:grpSpPr>
        <p:grpSp>
          <p:nvGrpSpPr>
            <p:cNvPr id="67" name="Group 66">
              <a:extLst>
                <a:ext uri="{FF2B5EF4-FFF2-40B4-BE49-F238E27FC236}">
                  <a16:creationId xmlns:a16="http://schemas.microsoft.com/office/drawing/2014/main" id="{E3911C0A-D327-4509-AAB6-95653D0C4641}"/>
                </a:ext>
              </a:extLst>
            </p:cNvPr>
            <p:cNvGrpSpPr/>
            <p:nvPr/>
          </p:nvGrpSpPr>
          <p:grpSpPr>
            <a:xfrm>
              <a:off x="754132" y="1447800"/>
              <a:ext cx="10768188" cy="4515990"/>
              <a:chOff x="754132" y="1447800"/>
              <a:chExt cx="10768188" cy="4515990"/>
            </a:xfrm>
          </p:grpSpPr>
          <p:grpSp>
            <p:nvGrpSpPr>
              <p:cNvPr id="4" name="Group 3">
                <a:extLst>
                  <a:ext uri="{FF2B5EF4-FFF2-40B4-BE49-F238E27FC236}">
                    <a16:creationId xmlns:a16="http://schemas.microsoft.com/office/drawing/2014/main" id="{01C0B257-FB3F-4D84-B3AD-10CD356A61D6}"/>
                  </a:ext>
                </a:extLst>
              </p:cNvPr>
              <p:cNvGrpSpPr/>
              <p:nvPr/>
            </p:nvGrpSpPr>
            <p:grpSpPr>
              <a:xfrm>
                <a:off x="4062930" y="1447800"/>
                <a:ext cx="1104062" cy="4515990"/>
                <a:chOff x="4028630" y="2135931"/>
                <a:chExt cx="1104062" cy="4515990"/>
              </a:xfrm>
            </p:grpSpPr>
            <p:pic>
              <p:nvPicPr>
                <p:cNvPr id="9" name="Google Shape;62;p14">
                  <a:extLst>
                    <a:ext uri="{FF2B5EF4-FFF2-40B4-BE49-F238E27FC236}">
                      <a16:creationId xmlns:a16="http://schemas.microsoft.com/office/drawing/2014/main" id="{8E628F5B-E82D-40FA-82D8-5BE3438D4E28}"/>
                    </a:ext>
                  </a:extLst>
                </p:cNvPr>
                <p:cNvPicPr preferRelativeResize="0"/>
                <p:nvPr/>
              </p:nvPicPr>
              <p:blipFill>
                <a:blip r:embed="rId2">
                  <a:alphaModFix/>
                </a:blip>
                <a:stretch>
                  <a:fillRect/>
                </a:stretch>
              </p:blipFill>
              <p:spPr>
                <a:xfrm>
                  <a:off x="4028630" y="4426591"/>
                  <a:ext cx="1080000" cy="1080000"/>
                </a:xfrm>
                <a:prstGeom prst="rect">
                  <a:avLst/>
                </a:prstGeom>
                <a:noFill/>
                <a:ln>
                  <a:noFill/>
                </a:ln>
              </p:spPr>
            </p:pic>
            <p:pic>
              <p:nvPicPr>
                <p:cNvPr id="10" name="Google Shape;63;p14">
                  <a:extLst>
                    <a:ext uri="{FF2B5EF4-FFF2-40B4-BE49-F238E27FC236}">
                      <a16:creationId xmlns:a16="http://schemas.microsoft.com/office/drawing/2014/main" id="{4764F2DD-987B-484F-8974-C7D406F0EBBD}"/>
                    </a:ext>
                  </a:extLst>
                </p:cNvPr>
                <p:cNvPicPr preferRelativeResize="0"/>
                <p:nvPr/>
              </p:nvPicPr>
              <p:blipFill>
                <a:blip r:embed="rId3">
                  <a:alphaModFix/>
                </a:blip>
                <a:stretch>
                  <a:fillRect/>
                </a:stretch>
              </p:blipFill>
              <p:spPr>
                <a:xfrm>
                  <a:off x="4029980" y="3281261"/>
                  <a:ext cx="1078650" cy="1078650"/>
                </a:xfrm>
                <a:prstGeom prst="rect">
                  <a:avLst/>
                </a:prstGeom>
                <a:noFill/>
                <a:ln>
                  <a:noFill/>
                </a:ln>
              </p:spPr>
            </p:pic>
            <p:pic>
              <p:nvPicPr>
                <p:cNvPr id="11" name="Google Shape;64;p14">
                  <a:extLst>
                    <a:ext uri="{FF2B5EF4-FFF2-40B4-BE49-F238E27FC236}">
                      <a16:creationId xmlns:a16="http://schemas.microsoft.com/office/drawing/2014/main" id="{25A24BA1-0B72-4BB6-BF5F-DC06D55C54DD}"/>
                    </a:ext>
                  </a:extLst>
                </p:cNvPr>
                <p:cNvPicPr preferRelativeResize="0"/>
                <p:nvPr/>
              </p:nvPicPr>
              <p:blipFill>
                <a:blip r:embed="rId4">
                  <a:alphaModFix/>
                </a:blip>
                <a:stretch>
                  <a:fillRect/>
                </a:stretch>
              </p:blipFill>
              <p:spPr>
                <a:xfrm>
                  <a:off x="4052692" y="5571921"/>
                  <a:ext cx="1080000" cy="1080000"/>
                </a:xfrm>
                <a:prstGeom prst="rect">
                  <a:avLst/>
                </a:prstGeom>
                <a:noFill/>
                <a:ln>
                  <a:noFill/>
                </a:ln>
              </p:spPr>
            </p:pic>
            <p:pic>
              <p:nvPicPr>
                <p:cNvPr id="12" name="Google Shape;65;p14">
                  <a:extLst>
                    <a:ext uri="{FF2B5EF4-FFF2-40B4-BE49-F238E27FC236}">
                      <a16:creationId xmlns:a16="http://schemas.microsoft.com/office/drawing/2014/main" id="{20B01C9F-63F5-4D59-9535-E0098006E992}"/>
                    </a:ext>
                  </a:extLst>
                </p:cNvPr>
                <p:cNvPicPr preferRelativeResize="0"/>
                <p:nvPr/>
              </p:nvPicPr>
              <p:blipFill>
                <a:blip r:embed="rId5">
                  <a:alphaModFix/>
                </a:blip>
                <a:stretch>
                  <a:fillRect/>
                </a:stretch>
              </p:blipFill>
              <p:spPr>
                <a:xfrm>
                  <a:off x="4028630" y="2135931"/>
                  <a:ext cx="1080000" cy="1078650"/>
                </a:xfrm>
                <a:prstGeom prst="rect">
                  <a:avLst/>
                </a:prstGeom>
                <a:noFill/>
                <a:ln>
                  <a:noFill/>
                </a:ln>
              </p:spPr>
            </p:pic>
          </p:grpSp>
          <p:grpSp>
            <p:nvGrpSpPr>
              <p:cNvPr id="20" name="Group 19">
                <a:extLst>
                  <a:ext uri="{FF2B5EF4-FFF2-40B4-BE49-F238E27FC236}">
                    <a16:creationId xmlns:a16="http://schemas.microsoft.com/office/drawing/2014/main" id="{85090B27-3F9B-45BA-85D6-CC34225AFAC4}"/>
                  </a:ext>
                </a:extLst>
              </p:cNvPr>
              <p:cNvGrpSpPr/>
              <p:nvPr/>
            </p:nvGrpSpPr>
            <p:grpSpPr>
              <a:xfrm>
                <a:off x="7082944" y="2593130"/>
                <a:ext cx="1081588" cy="2224165"/>
                <a:chOff x="6523626" y="2654472"/>
                <a:chExt cx="1081588" cy="2224165"/>
              </a:xfrm>
            </p:grpSpPr>
            <p:pic>
              <p:nvPicPr>
                <p:cNvPr id="16" name="Picture 15">
                  <a:extLst>
                    <a:ext uri="{FF2B5EF4-FFF2-40B4-BE49-F238E27FC236}">
                      <a16:creationId xmlns:a16="http://schemas.microsoft.com/office/drawing/2014/main" id="{567005CB-2A96-4409-A789-14722741F122}"/>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525214" y="3798637"/>
                  <a:ext cx="1080000" cy="1080000"/>
                </a:xfrm>
                <a:prstGeom prst="rect">
                  <a:avLst/>
                </a:prstGeom>
              </p:spPr>
            </p:pic>
            <p:pic>
              <p:nvPicPr>
                <p:cNvPr id="18" name="Picture 17">
                  <a:extLst>
                    <a:ext uri="{FF2B5EF4-FFF2-40B4-BE49-F238E27FC236}">
                      <a16:creationId xmlns:a16="http://schemas.microsoft.com/office/drawing/2014/main" id="{B6FE591A-ABB5-4F06-95F7-3CD8745C5045}"/>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523626" y="2654472"/>
                  <a:ext cx="1080000" cy="1080000"/>
                </a:xfrm>
                <a:prstGeom prst="rect">
                  <a:avLst/>
                </a:prstGeom>
              </p:spPr>
            </p:pic>
          </p:grpSp>
          <p:sp>
            <p:nvSpPr>
              <p:cNvPr id="22" name="Arrow: Right 21">
                <a:extLst>
                  <a:ext uri="{FF2B5EF4-FFF2-40B4-BE49-F238E27FC236}">
                    <a16:creationId xmlns:a16="http://schemas.microsoft.com/office/drawing/2014/main" id="{790C1476-1364-4766-B86F-D4B8FB13EA53}"/>
                  </a:ext>
                </a:extLst>
              </p:cNvPr>
              <p:cNvSpPr/>
              <p:nvPr/>
            </p:nvSpPr>
            <p:spPr>
              <a:xfrm>
                <a:off x="2767530" y="3571005"/>
                <a:ext cx="838200" cy="305476"/>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u="sng"/>
              </a:p>
            </p:txBody>
          </p:sp>
          <p:sp>
            <p:nvSpPr>
              <p:cNvPr id="23" name="Arrow: Right 22">
                <a:extLst>
                  <a:ext uri="{FF2B5EF4-FFF2-40B4-BE49-F238E27FC236}">
                    <a16:creationId xmlns:a16="http://schemas.microsoft.com/office/drawing/2014/main" id="{81C5BEF9-E4BF-480C-8D6A-2E4259BE2BC6}"/>
                  </a:ext>
                </a:extLst>
              </p:cNvPr>
              <p:cNvSpPr/>
              <p:nvPr/>
            </p:nvSpPr>
            <p:spPr>
              <a:xfrm>
                <a:off x="5663130" y="3571683"/>
                <a:ext cx="838200" cy="305476"/>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u="sng"/>
              </a:p>
            </p:txBody>
          </p:sp>
          <p:sp>
            <p:nvSpPr>
              <p:cNvPr id="24" name="Arrow: Right 23">
                <a:extLst>
                  <a:ext uri="{FF2B5EF4-FFF2-40B4-BE49-F238E27FC236}">
                    <a16:creationId xmlns:a16="http://schemas.microsoft.com/office/drawing/2014/main" id="{384FCA78-8697-4333-A43C-3E717E7AF24C}"/>
                  </a:ext>
                </a:extLst>
              </p:cNvPr>
              <p:cNvSpPr/>
              <p:nvPr/>
            </p:nvSpPr>
            <p:spPr>
              <a:xfrm>
                <a:off x="8634930" y="3571683"/>
                <a:ext cx="838200" cy="305476"/>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u="sng"/>
              </a:p>
            </p:txBody>
          </p:sp>
          <p:grpSp>
            <p:nvGrpSpPr>
              <p:cNvPr id="29" name="Group 28">
                <a:extLst>
                  <a:ext uri="{FF2B5EF4-FFF2-40B4-BE49-F238E27FC236}">
                    <a16:creationId xmlns:a16="http://schemas.microsoft.com/office/drawing/2014/main" id="{0F93193F-63E2-459D-A53E-48787B1D3CD3}"/>
                  </a:ext>
                </a:extLst>
              </p:cNvPr>
              <p:cNvGrpSpPr/>
              <p:nvPr/>
            </p:nvGrpSpPr>
            <p:grpSpPr>
              <a:xfrm>
                <a:off x="754132" y="2977373"/>
                <a:ext cx="1378824" cy="1388813"/>
                <a:chOff x="1158107" y="4495800"/>
                <a:chExt cx="1378824" cy="1388813"/>
              </a:xfrm>
            </p:grpSpPr>
            <p:pic>
              <p:nvPicPr>
                <p:cNvPr id="28" name="Graphic 27">
                  <a:extLst>
                    <a:ext uri="{FF2B5EF4-FFF2-40B4-BE49-F238E27FC236}">
                      <a16:creationId xmlns:a16="http://schemas.microsoft.com/office/drawing/2014/main" id="{28C74014-0887-4887-8C75-AD3338BB0DA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34426" y="4682108"/>
                  <a:ext cx="1202505" cy="1202505"/>
                </a:xfrm>
                <a:prstGeom prst="rect">
                  <a:avLst/>
                </a:prstGeom>
              </p:spPr>
            </p:pic>
            <p:pic>
              <p:nvPicPr>
                <p:cNvPr id="27" name="Graphic 26">
                  <a:extLst>
                    <a:ext uri="{FF2B5EF4-FFF2-40B4-BE49-F238E27FC236}">
                      <a16:creationId xmlns:a16="http://schemas.microsoft.com/office/drawing/2014/main" id="{7B77BD1E-1AE6-4EDE-A4AC-D376DD4768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8107" y="4495800"/>
                  <a:ext cx="1202505" cy="1202505"/>
                </a:xfrm>
                <a:prstGeom prst="rect">
                  <a:avLst/>
                </a:prstGeom>
              </p:spPr>
            </p:pic>
          </p:grpSp>
          <p:grpSp>
            <p:nvGrpSpPr>
              <p:cNvPr id="64" name="Group 63">
                <a:extLst>
                  <a:ext uri="{FF2B5EF4-FFF2-40B4-BE49-F238E27FC236}">
                    <a16:creationId xmlns:a16="http://schemas.microsoft.com/office/drawing/2014/main" id="{6A73BFBD-D3BB-49CF-8709-2663B7A4E0C8}"/>
                  </a:ext>
                </a:extLst>
              </p:cNvPr>
              <p:cNvGrpSpPr/>
              <p:nvPr/>
            </p:nvGrpSpPr>
            <p:grpSpPr>
              <a:xfrm>
                <a:off x="10082320" y="2554444"/>
                <a:ext cx="1440000" cy="2338598"/>
                <a:chOff x="10101370" y="2170402"/>
                <a:chExt cx="1440000" cy="2338598"/>
              </a:xfrm>
            </p:grpSpPr>
            <p:pic>
              <p:nvPicPr>
                <p:cNvPr id="60" name="Picture 59">
                  <a:extLst>
                    <a:ext uri="{FF2B5EF4-FFF2-40B4-BE49-F238E27FC236}">
                      <a16:creationId xmlns:a16="http://schemas.microsoft.com/office/drawing/2014/main" id="{AA128616-6E38-4659-A535-C1A8F60D15C5}"/>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10101370" y="2170402"/>
                  <a:ext cx="1440000" cy="1080000"/>
                </a:xfrm>
                <a:prstGeom prst="rect">
                  <a:avLst/>
                </a:prstGeom>
              </p:spPr>
            </p:pic>
            <p:pic>
              <p:nvPicPr>
                <p:cNvPr id="62" name="Picture 61">
                  <a:extLst>
                    <a:ext uri="{FF2B5EF4-FFF2-40B4-BE49-F238E27FC236}">
                      <a16:creationId xmlns:a16="http://schemas.microsoft.com/office/drawing/2014/main" id="{DE93C29B-05EF-4E21-BB4D-63C315C84F48}"/>
                    </a:ext>
                  </a:extLst>
                </p:cNvPr>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10101370" y="3429000"/>
                  <a:ext cx="1440000" cy="1080000"/>
                </a:xfrm>
                <a:prstGeom prst="rect">
                  <a:avLst/>
                </a:prstGeom>
              </p:spPr>
            </p:pic>
          </p:grpSp>
        </p:grpSp>
        <p:sp>
          <p:nvSpPr>
            <p:cNvPr id="65" name="TextBox 64">
              <a:extLst>
                <a:ext uri="{FF2B5EF4-FFF2-40B4-BE49-F238E27FC236}">
                  <a16:creationId xmlns:a16="http://schemas.microsoft.com/office/drawing/2014/main" id="{F24C568A-0F21-4CFE-9475-BDCD7E486C37}"/>
                </a:ext>
              </a:extLst>
            </p:cNvPr>
            <p:cNvSpPr txBox="1"/>
            <p:nvPr/>
          </p:nvSpPr>
          <p:spPr>
            <a:xfrm>
              <a:off x="386367" y="5963790"/>
              <a:ext cx="11423045" cy="400110"/>
            </a:xfrm>
            <a:prstGeom prst="rect">
              <a:avLst/>
            </a:prstGeom>
            <a:noFill/>
          </p:spPr>
          <p:txBody>
            <a:bodyPr wrap="square" rtlCol="0">
              <a:spAutoFit/>
            </a:bodyPr>
            <a:lstStyle/>
            <a:p>
              <a:r>
                <a:rPr lang="en-US" sz="2000" dirty="0">
                  <a:ln>
                    <a:solidFill>
                      <a:schemeClr val="tx1"/>
                    </a:solidFill>
                  </a:ln>
                  <a:solidFill>
                    <a:srgbClr val="FFFF00"/>
                  </a:solidFill>
                </a:rPr>
                <a:t>Dataset                                                       Library                                           Processor                                      Classification</a:t>
              </a:r>
            </a:p>
          </p:txBody>
        </p:sp>
      </p:grpSp>
      <p:sp>
        <p:nvSpPr>
          <p:cNvPr id="69" name="TextBox 68">
            <a:extLst>
              <a:ext uri="{FF2B5EF4-FFF2-40B4-BE49-F238E27FC236}">
                <a16:creationId xmlns:a16="http://schemas.microsoft.com/office/drawing/2014/main" id="{A1D1F153-020C-4D6E-84B5-F22996627752}"/>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Tree>
    <p:extLst>
      <p:ext uri="{BB962C8B-B14F-4D97-AF65-F5344CB8AC3E}">
        <p14:creationId xmlns:p14="http://schemas.microsoft.com/office/powerpoint/2010/main" val="2677946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455612" y="76200"/>
            <a:ext cx="11277600" cy="533400"/>
          </a:xfrm>
          <a:prstGeom prst="rect">
            <a:avLst/>
          </a:prstGeom>
        </p:spPr>
        <p:txBody>
          <a:bodyPr anchor="t">
            <a:normAutofit fontScale="8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Workflow: Image classification using </a:t>
            </a:r>
            <a:r>
              <a:rPr lang="en-US" b="1" u="sng" dirty="0">
                <a:solidFill>
                  <a:srgbClr val="FFFF00"/>
                </a:solidFill>
              </a:rPr>
              <a:t>Quantum</a:t>
            </a:r>
            <a:r>
              <a:rPr lang="en-US" b="1" dirty="0">
                <a:solidFill>
                  <a:srgbClr val="FFFF00"/>
                </a:solidFill>
              </a:rPr>
              <a:t> Machine Learning</a:t>
            </a:r>
          </a:p>
        </p:txBody>
      </p:sp>
      <p:grpSp>
        <p:nvGrpSpPr>
          <p:cNvPr id="41" name="Group 40">
            <a:extLst>
              <a:ext uri="{FF2B5EF4-FFF2-40B4-BE49-F238E27FC236}">
                <a16:creationId xmlns:a16="http://schemas.microsoft.com/office/drawing/2014/main" id="{B1E14C2C-5826-4678-9620-E5AAE42DC361}"/>
              </a:ext>
            </a:extLst>
          </p:cNvPr>
          <p:cNvGrpSpPr/>
          <p:nvPr/>
        </p:nvGrpSpPr>
        <p:grpSpPr>
          <a:xfrm>
            <a:off x="444499" y="838200"/>
            <a:ext cx="11423045" cy="3727283"/>
            <a:chOff x="444499" y="1600200"/>
            <a:chExt cx="11423045" cy="3727283"/>
          </a:xfrm>
        </p:grpSpPr>
        <p:grpSp>
          <p:nvGrpSpPr>
            <p:cNvPr id="29" name="Group 28">
              <a:extLst>
                <a:ext uri="{FF2B5EF4-FFF2-40B4-BE49-F238E27FC236}">
                  <a16:creationId xmlns:a16="http://schemas.microsoft.com/office/drawing/2014/main" id="{4B840FFA-08DB-48CE-A570-00E754605D52}"/>
                </a:ext>
              </a:extLst>
            </p:cNvPr>
            <p:cNvGrpSpPr/>
            <p:nvPr/>
          </p:nvGrpSpPr>
          <p:grpSpPr>
            <a:xfrm>
              <a:off x="531812" y="1600200"/>
              <a:ext cx="10990508" cy="3253268"/>
              <a:chOff x="531812" y="2084791"/>
              <a:chExt cx="10990508" cy="3253268"/>
            </a:xfrm>
          </p:grpSpPr>
          <p:sp>
            <p:nvSpPr>
              <p:cNvPr id="22" name="Arrow: Right 21">
                <a:extLst>
                  <a:ext uri="{FF2B5EF4-FFF2-40B4-BE49-F238E27FC236}">
                    <a16:creationId xmlns:a16="http://schemas.microsoft.com/office/drawing/2014/main" id="{790C1476-1364-4766-B86F-D4B8FB13EA53}"/>
                  </a:ext>
                </a:extLst>
              </p:cNvPr>
              <p:cNvSpPr/>
              <p:nvPr/>
            </p:nvSpPr>
            <p:spPr>
              <a:xfrm>
                <a:off x="2055812" y="3571005"/>
                <a:ext cx="838200" cy="305476"/>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81C5BEF9-E4BF-480C-8D6A-2E4259BE2BC6}"/>
                  </a:ext>
                </a:extLst>
              </p:cNvPr>
              <p:cNvSpPr/>
              <p:nvPr/>
            </p:nvSpPr>
            <p:spPr>
              <a:xfrm>
                <a:off x="5027612" y="3571683"/>
                <a:ext cx="838200" cy="305476"/>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84FCA78-8697-4333-A43C-3E717E7AF24C}"/>
                  </a:ext>
                </a:extLst>
              </p:cNvPr>
              <p:cNvSpPr/>
              <p:nvPr/>
            </p:nvSpPr>
            <p:spPr>
              <a:xfrm>
                <a:off x="9066212" y="3571683"/>
                <a:ext cx="838200" cy="305476"/>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419E1D3A-87D9-4DC7-80CE-39524F9AA140}"/>
                  </a:ext>
                </a:extLst>
              </p:cNvPr>
              <p:cNvGrpSpPr/>
              <p:nvPr/>
            </p:nvGrpSpPr>
            <p:grpSpPr>
              <a:xfrm>
                <a:off x="3046412" y="2084791"/>
                <a:ext cx="1867706" cy="3253268"/>
                <a:chOff x="3702829" y="2084791"/>
                <a:chExt cx="1867706" cy="3253268"/>
              </a:xfrm>
            </p:grpSpPr>
            <p:pic>
              <p:nvPicPr>
                <p:cNvPr id="9" name="Google Shape;62;p14">
                  <a:extLst>
                    <a:ext uri="{FF2B5EF4-FFF2-40B4-BE49-F238E27FC236}">
                      <a16:creationId xmlns:a16="http://schemas.microsoft.com/office/drawing/2014/main" id="{8E628F5B-E82D-40FA-82D8-5BE3438D4E28}"/>
                    </a:ext>
                  </a:extLst>
                </p:cNvPr>
                <p:cNvPicPr preferRelativeResize="0"/>
                <p:nvPr/>
              </p:nvPicPr>
              <p:blipFill>
                <a:blip r:embed="rId2">
                  <a:alphaModFix/>
                </a:blip>
                <a:stretch>
                  <a:fillRect/>
                </a:stretch>
              </p:blipFill>
              <p:spPr>
                <a:xfrm>
                  <a:off x="4146298" y="3478788"/>
                  <a:ext cx="1080000" cy="1080000"/>
                </a:xfrm>
                <a:prstGeom prst="rect">
                  <a:avLst/>
                </a:prstGeom>
                <a:noFill/>
                <a:ln>
                  <a:noFill/>
                </a:ln>
              </p:spPr>
            </p:pic>
            <p:pic>
              <p:nvPicPr>
                <p:cNvPr id="5" name="Picture 4">
                  <a:extLst>
                    <a:ext uri="{FF2B5EF4-FFF2-40B4-BE49-F238E27FC236}">
                      <a16:creationId xmlns:a16="http://schemas.microsoft.com/office/drawing/2014/main" id="{0E4850D4-69A9-418E-ADAB-C5EE3C0FF6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78" b="8823"/>
                <a:stretch/>
              </p:blipFill>
              <p:spPr>
                <a:xfrm>
                  <a:off x="3702829" y="2658197"/>
                  <a:ext cx="1800000" cy="805498"/>
                </a:xfrm>
                <a:prstGeom prst="rect">
                  <a:avLst/>
                </a:prstGeom>
              </p:spPr>
            </p:pic>
            <p:pic>
              <p:nvPicPr>
                <p:cNvPr id="13" name="Picture 12">
                  <a:extLst>
                    <a:ext uri="{FF2B5EF4-FFF2-40B4-BE49-F238E27FC236}">
                      <a16:creationId xmlns:a16="http://schemas.microsoft.com/office/drawing/2014/main" id="{E3803DA3-5D8D-47A0-B220-B5F470C7F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0535" y="4663058"/>
                  <a:ext cx="1800000" cy="675001"/>
                </a:xfrm>
                <a:prstGeom prst="rect">
                  <a:avLst/>
                </a:prstGeom>
              </p:spPr>
            </p:pic>
            <p:pic>
              <p:nvPicPr>
                <p:cNvPr id="1026" name="Picture 2" descr="Learn Quantum Computation using Qiskit">
                  <a:extLst>
                    <a:ext uri="{FF2B5EF4-FFF2-40B4-BE49-F238E27FC236}">
                      <a16:creationId xmlns:a16="http://schemas.microsoft.com/office/drawing/2014/main" id="{D08CCAE1-711A-4252-B737-B72ECD8F1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2829" y="2084791"/>
                  <a:ext cx="1800000" cy="5583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99EE7450-B79B-4729-ABFF-DB20D7716120}"/>
                  </a:ext>
                </a:extLst>
              </p:cNvPr>
              <p:cNvGrpSpPr/>
              <p:nvPr/>
            </p:nvGrpSpPr>
            <p:grpSpPr>
              <a:xfrm>
                <a:off x="6094412" y="2581927"/>
                <a:ext cx="2778500" cy="2235369"/>
                <a:chOff x="6780212" y="2581926"/>
                <a:chExt cx="2778500" cy="2235369"/>
              </a:xfrm>
            </p:grpSpPr>
            <p:grpSp>
              <p:nvGrpSpPr>
                <p:cNvPr id="20" name="Group 19">
                  <a:extLst>
                    <a:ext uri="{FF2B5EF4-FFF2-40B4-BE49-F238E27FC236}">
                      <a16:creationId xmlns:a16="http://schemas.microsoft.com/office/drawing/2014/main" id="{85090B27-3F9B-45BA-85D6-CC34225AFAC4}"/>
                    </a:ext>
                  </a:extLst>
                </p:cNvPr>
                <p:cNvGrpSpPr/>
                <p:nvPr/>
              </p:nvGrpSpPr>
              <p:grpSpPr>
                <a:xfrm>
                  <a:off x="6780212" y="2593130"/>
                  <a:ext cx="1081588" cy="2224165"/>
                  <a:chOff x="6523626" y="2654472"/>
                  <a:chExt cx="1081588" cy="2224165"/>
                </a:xfrm>
              </p:grpSpPr>
              <p:pic>
                <p:nvPicPr>
                  <p:cNvPr id="16" name="Picture 15">
                    <a:extLst>
                      <a:ext uri="{FF2B5EF4-FFF2-40B4-BE49-F238E27FC236}">
                        <a16:creationId xmlns:a16="http://schemas.microsoft.com/office/drawing/2014/main" id="{567005CB-2A96-4409-A789-14722741F122}"/>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525214" y="3798637"/>
                    <a:ext cx="1080000" cy="1080000"/>
                  </a:xfrm>
                  <a:prstGeom prst="rect">
                    <a:avLst/>
                  </a:prstGeom>
                </p:spPr>
              </p:pic>
              <p:pic>
                <p:nvPicPr>
                  <p:cNvPr id="18" name="Picture 17">
                    <a:extLst>
                      <a:ext uri="{FF2B5EF4-FFF2-40B4-BE49-F238E27FC236}">
                        <a16:creationId xmlns:a16="http://schemas.microsoft.com/office/drawing/2014/main" id="{B6FE591A-ABB5-4F06-95F7-3CD8745C5045}"/>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523626" y="2654472"/>
                    <a:ext cx="1080000" cy="1080000"/>
                  </a:xfrm>
                  <a:prstGeom prst="rect">
                    <a:avLst/>
                  </a:prstGeom>
                </p:spPr>
              </p:pic>
            </p:grpSp>
            <p:pic>
              <p:nvPicPr>
                <p:cNvPr id="26" name="Picture 25">
                  <a:extLst>
                    <a:ext uri="{FF2B5EF4-FFF2-40B4-BE49-F238E27FC236}">
                      <a16:creationId xmlns:a16="http://schemas.microsoft.com/office/drawing/2014/main" id="{CD541CB8-7410-41F5-AA4D-06ABAF8EAD4A}"/>
                    </a:ext>
                  </a:extLst>
                </p:cNvPr>
                <p:cNvPicPr>
                  <a:picLocks noChangeAspect="1"/>
                </p:cNvPicPr>
                <p:nvPr/>
              </p:nvPicPr>
              <p:blipFill rotWithShape="1">
                <a:blip r:embed="rId8">
                  <a:extLst>
                    <a:ext uri="{28A0092B-C50C-407E-A947-70E740481C1C}">
                      <a14:useLocalDpi xmlns:a14="http://schemas.microsoft.com/office/drawing/2010/main" val="0"/>
                    </a:ext>
                  </a:extLst>
                </a:blip>
                <a:srcRect l="26580" t="9322" r="26427" b="7385"/>
                <a:stretch/>
              </p:blipFill>
              <p:spPr>
                <a:xfrm>
                  <a:off x="7900572" y="2581926"/>
                  <a:ext cx="1658140" cy="2235368"/>
                </a:xfrm>
                <a:prstGeom prst="rect">
                  <a:avLst/>
                </a:prstGeom>
              </p:spPr>
            </p:pic>
          </p:grpSp>
          <p:grpSp>
            <p:nvGrpSpPr>
              <p:cNvPr id="30" name="Group 29">
                <a:extLst>
                  <a:ext uri="{FF2B5EF4-FFF2-40B4-BE49-F238E27FC236}">
                    <a16:creationId xmlns:a16="http://schemas.microsoft.com/office/drawing/2014/main" id="{08744AA0-2E36-4C91-A79A-9A00F9ED5686}"/>
                  </a:ext>
                </a:extLst>
              </p:cNvPr>
              <p:cNvGrpSpPr/>
              <p:nvPr/>
            </p:nvGrpSpPr>
            <p:grpSpPr>
              <a:xfrm>
                <a:off x="531812" y="2977373"/>
                <a:ext cx="1378824" cy="1388813"/>
                <a:chOff x="1158107" y="4495800"/>
                <a:chExt cx="1378824" cy="1388813"/>
              </a:xfrm>
            </p:grpSpPr>
            <p:pic>
              <p:nvPicPr>
                <p:cNvPr id="31" name="Graphic 30">
                  <a:extLst>
                    <a:ext uri="{FF2B5EF4-FFF2-40B4-BE49-F238E27FC236}">
                      <a16:creationId xmlns:a16="http://schemas.microsoft.com/office/drawing/2014/main" id="{D1DC85E1-EB36-41D3-BA71-12E3B8C00D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34426" y="4682108"/>
                  <a:ext cx="1202505" cy="1202505"/>
                </a:xfrm>
                <a:prstGeom prst="rect">
                  <a:avLst/>
                </a:prstGeom>
              </p:spPr>
            </p:pic>
            <p:pic>
              <p:nvPicPr>
                <p:cNvPr id="32" name="Graphic 31">
                  <a:extLst>
                    <a:ext uri="{FF2B5EF4-FFF2-40B4-BE49-F238E27FC236}">
                      <a16:creationId xmlns:a16="http://schemas.microsoft.com/office/drawing/2014/main" id="{44F559D8-1217-456D-9904-12D6C6FD27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8107" y="4495800"/>
                  <a:ext cx="1202505" cy="1202505"/>
                </a:xfrm>
                <a:prstGeom prst="rect">
                  <a:avLst/>
                </a:prstGeom>
              </p:spPr>
            </p:pic>
          </p:grpSp>
          <p:grpSp>
            <p:nvGrpSpPr>
              <p:cNvPr id="36" name="Group 35">
                <a:extLst>
                  <a:ext uri="{FF2B5EF4-FFF2-40B4-BE49-F238E27FC236}">
                    <a16:creationId xmlns:a16="http://schemas.microsoft.com/office/drawing/2014/main" id="{D6DBB6E6-90E3-4BE4-ACF7-EA4700250EC1}"/>
                  </a:ext>
                </a:extLst>
              </p:cNvPr>
              <p:cNvGrpSpPr/>
              <p:nvPr/>
            </p:nvGrpSpPr>
            <p:grpSpPr>
              <a:xfrm>
                <a:off x="10082320" y="2554444"/>
                <a:ext cx="1440000" cy="2338598"/>
                <a:chOff x="10101370" y="2170402"/>
                <a:chExt cx="1440000" cy="2338598"/>
              </a:xfrm>
            </p:grpSpPr>
            <p:pic>
              <p:nvPicPr>
                <p:cNvPr id="37" name="Picture 36">
                  <a:extLst>
                    <a:ext uri="{FF2B5EF4-FFF2-40B4-BE49-F238E27FC236}">
                      <a16:creationId xmlns:a16="http://schemas.microsoft.com/office/drawing/2014/main" id="{9D26A2E7-E57A-42C1-B43B-28FB83BAC790}"/>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10101370" y="2170402"/>
                  <a:ext cx="1440000" cy="1080000"/>
                </a:xfrm>
                <a:prstGeom prst="rect">
                  <a:avLst/>
                </a:prstGeom>
              </p:spPr>
            </p:pic>
            <p:pic>
              <p:nvPicPr>
                <p:cNvPr id="38" name="Picture 37">
                  <a:extLst>
                    <a:ext uri="{FF2B5EF4-FFF2-40B4-BE49-F238E27FC236}">
                      <a16:creationId xmlns:a16="http://schemas.microsoft.com/office/drawing/2014/main" id="{DA762156-A919-41CB-B6D6-F124FF92F11C}"/>
                    </a:ext>
                  </a:extLst>
                </p:cNvPr>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10101370" y="3429000"/>
                  <a:ext cx="1440000" cy="1080000"/>
                </a:xfrm>
                <a:prstGeom prst="rect">
                  <a:avLst/>
                </a:prstGeom>
              </p:spPr>
            </p:pic>
          </p:grpSp>
        </p:grpSp>
        <p:sp>
          <p:nvSpPr>
            <p:cNvPr id="40" name="TextBox 39">
              <a:extLst>
                <a:ext uri="{FF2B5EF4-FFF2-40B4-BE49-F238E27FC236}">
                  <a16:creationId xmlns:a16="http://schemas.microsoft.com/office/drawing/2014/main" id="{131C0DBF-F48D-4AA3-A088-3D733D0242F8}"/>
                </a:ext>
              </a:extLst>
            </p:cNvPr>
            <p:cNvSpPr txBox="1"/>
            <p:nvPr/>
          </p:nvSpPr>
          <p:spPr>
            <a:xfrm>
              <a:off x="444499" y="4927373"/>
              <a:ext cx="11423045" cy="400110"/>
            </a:xfrm>
            <a:prstGeom prst="rect">
              <a:avLst/>
            </a:prstGeom>
            <a:noFill/>
          </p:spPr>
          <p:txBody>
            <a:bodyPr wrap="square" rtlCol="0">
              <a:spAutoFit/>
            </a:bodyPr>
            <a:lstStyle/>
            <a:p>
              <a:r>
                <a:rPr lang="en-US" sz="2000" dirty="0">
                  <a:ln>
                    <a:solidFill>
                      <a:schemeClr val="tx1"/>
                    </a:solidFill>
                  </a:ln>
                  <a:solidFill>
                    <a:srgbClr val="FFFF00"/>
                  </a:solidFill>
                </a:rPr>
                <a:t>Dataset                                              Library                                              Processor                                               Classification</a:t>
              </a:r>
            </a:p>
          </p:txBody>
        </p:sp>
      </p:grpSp>
      <p:sp>
        <p:nvSpPr>
          <p:cNvPr id="43" name="TextBox 42">
            <a:extLst>
              <a:ext uri="{FF2B5EF4-FFF2-40B4-BE49-F238E27FC236}">
                <a16:creationId xmlns:a16="http://schemas.microsoft.com/office/drawing/2014/main" id="{D92D8A34-C55D-46A9-AAB3-301BF33004BE}"/>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Tree>
    <p:extLst>
      <p:ext uri="{BB962C8B-B14F-4D97-AF65-F5344CB8AC3E}">
        <p14:creationId xmlns:p14="http://schemas.microsoft.com/office/powerpoint/2010/main" val="2227028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5613" y="762000"/>
            <a:ext cx="11125200" cy="4093428"/>
          </a:xfrm>
          <a:prstGeom prst="rect">
            <a:avLst/>
          </a:prstGeom>
          <a:noFill/>
        </p:spPr>
        <p:txBody>
          <a:bodyPr wrap="square" rtlCol="0">
            <a:spAutoFit/>
          </a:bodyPr>
          <a:lstStyle/>
          <a:p>
            <a:pPr lvl="1" algn="just"/>
            <a:endParaRPr lang="en-US" sz="1000" dirty="0"/>
          </a:p>
          <a:p>
            <a:pPr algn="just"/>
            <a:r>
              <a:rPr lang="en-US" sz="2500" dirty="0"/>
              <a:t>We have digital images, which are part of the renowned digital archive. It is envisaged to classify these images using Machine Learning or Quantum Machine Learning. Unfortunately, the archival images may be subject to copyright, so we cannot directly use them in the public domain. But the project can begin using open data available image classification problems at Kaggle, e.g., CIFAR, MNIST, Animal images or Chest X-ray images etc. Then the model obtained using open data may be implemented for the digital archival images. Of course, this may reduce the accuracy, but the model can be once again tuned for the archival images to get better accuracy. The problem may be solved using various frameworks, including </a:t>
            </a:r>
            <a:r>
              <a:rPr lang="en-US" sz="2500" dirty="0" err="1">
                <a:solidFill>
                  <a:srgbClr val="FFFF00"/>
                </a:solidFill>
              </a:rPr>
              <a:t>Qiskit</a:t>
            </a:r>
            <a:r>
              <a:rPr lang="en-US" sz="2500" dirty="0">
                <a:solidFill>
                  <a:srgbClr val="FFFF00"/>
                </a:solidFill>
              </a:rPr>
              <a:t>, TensorFlow, and </a:t>
            </a:r>
            <a:r>
              <a:rPr lang="en-US" sz="2500" dirty="0" err="1">
                <a:solidFill>
                  <a:srgbClr val="FFFF00"/>
                </a:solidFill>
              </a:rPr>
              <a:t>Pennylane</a:t>
            </a:r>
            <a:r>
              <a:rPr lang="en-US" sz="2500" dirty="0">
                <a:solidFill>
                  <a:srgbClr val="FFFF00"/>
                </a:solidFill>
              </a:rPr>
              <a:t> </a:t>
            </a:r>
            <a:r>
              <a:rPr lang="en-US" sz="2500" dirty="0"/>
              <a:t>etc.</a:t>
            </a:r>
            <a:endParaRPr lang="en-GB" sz="2500" dirty="0"/>
          </a:p>
        </p:txBody>
      </p:sp>
      <p:sp>
        <p:nvSpPr>
          <p:cNvPr id="6" name="Title 1"/>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Dataset, Approach and Team</a:t>
            </a:r>
          </a:p>
        </p:txBody>
      </p:sp>
      <p:grpSp>
        <p:nvGrpSpPr>
          <p:cNvPr id="2" name="Group 1">
            <a:extLst>
              <a:ext uri="{FF2B5EF4-FFF2-40B4-BE49-F238E27FC236}">
                <a16:creationId xmlns:a16="http://schemas.microsoft.com/office/drawing/2014/main" id="{C78849CF-11CB-44EB-B55B-9C485AB707F7}"/>
              </a:ext>
            </a:extLst>
          </p:cNvPr>
          <p:cNvGrpSpPr/>
          <p:nvPr/>
        </p:nvGrpSpPr>
        <p:grpSpPr>
          <a:xfrm>
            <a:off x="455612" y="5029200"/>
            <a:ext cx="11125200" cy="1097663"/>
            <a:chOff x="455612" y="5552349"/>
            <a:chExt cx="11125200" cy="1097663"/>
          </a:xfrm>
        </p:grpSpPr>
        <p:pic>
          <p:nvPicPr>
            <p:cNvPr id="7" name="Google Shape;116;p17">
              <a:extLst>
                <a:ext uri="{FF2B5EF4-FFF2-40B4-BE49-F238E27FC236}">
                  <a16:creationId xmlns:a16="http://schemas.microsoft.com/office/drawing/2014/main" id="{14098C75-51EB-434A-BD11-636665CF03E0}"/>
                </a:ext>
              </a:extLst>
            </p:cNvPr>
            <p:cNvPicPr preferRelativeResize="0"/>
            <p:nvPr/>
          </p:nvPicPr>
          <p:blipFill>
            <a:blip r:embed="rId2">
              <a:alphaModFix/>
            </a:blip>
            <a:stretch>
              <a:fillRect/>
            </a:stretch>
          </p:blipFill>
          <p:spPr>
            <a:xfrm>
              <a:off x="455612" y="5552349"/>
              <a:ext cx="3240000" cy="1080000"/>
            </a:xfrm>
            <a:prstGeom prst="rect">
              <a:avLst/>
            </a:prstGeom>
            <a:noFill/>
            <a:ln>
              <a:noFill/>
            </a:ln>
          </p:spPr>
        </p:pic>
        <p:pic>
          <p:nvPicPr>
            <p:cNvPr id="8" name="Google Shape;117;p17">
              <a:extLst>
                <a:ext uri="{FF2B5EF4-FFF2-40B4-BE49-F238E27FC236}">
                  <a16:creationId xmlns:a16="http://schemas.microsoft.com/office/drawing/2014/main" id="{27A6A2CD-69DD-4DF3-8C37-95FA39F57C0D}"/>
                </a:ext>
              </a:extLst>
            </p:cNvPr>
            <p:cNvPicPr preferRelativeResize="0"/>
            <p:nvPr/>
          </p:nvPicPr>
          <p:blipFill rotWithShape="1">
            <a:blip r:embed="rId3">
              <a:alphaModFix/>
            </a:blip>
            <a:srcRect l="10514" t="17129" r="9215" b="23075"/>
            <a:stretch/>
          </p:blipFill>
          <p:spPr>
            <a:xfrm>
              <a:off x="8340812" y="5561874"/>
              <a:ext cx="3240000" cy="1080000"/>
            </a:xfrm>
            <a:prstGeom prst="rect">
              <a:avLst/>
            </a:prstGeom>
            <a:noFill/>
            <a:ln>
              <a:noFill/>
            </a:ln>
          </p:spPr>
        </p:pic>
        <p:pic>
          <p:nvPicPr>
            <p:cNvPr id="9" name="Google Shape;118;p17">
              <a:extLst>
                <a:ext uri="{FF2B5EF4-FFF2-40B4-BE49-F238E27FC236}">
                  <a16:creationId xmlns:a16="http://schemas.microsoft.com/office/drawing/2014/main" id="{A2AD0663-FAAA-4B41-86EA-91E4874C3467}"/>
                </a:ext>
              </a:extLst>
            </p:cNvPr>
            <p:cNvPicPr preferRelativeResize="0"/>
            <p:nvPr/>
          </p:nvPicPr>
          <p:blipFill rotWithShape="1">
            <a:blip r:embed="rId4">
              <a:alphaModFix/>
            </a:blip>
            <a:srcRect t="31790" b="33317"/>
            <a:stretch/>
          </p:blipFill>
          <p:spPr>
            <a:xfrm>
              <a:off x="4398213" y="5570012"/>
              <a:ext cx="3240000" cy="1080000"/>
            </a:xfrm>
            <a:prstGeom prst="rect">
              <a:avLst/>
            </a:prstGeom>
            <a:noFill/>
            <a:ln>
              <a:noFill/>
            </a:ln>
          </p:spPr>
        </p:pic>
      </p:grpSp>
      <p:sp>
        <p:nvSpPr>
          <p:cNvPr id="10" name="TextBox 9">
            <a:extLst>
              <a:ext uri="{FF2B5EF4-FFF2-40B4-BE49-F238E27FC236}">
                <a16:creationId xmlns:a16="http://schemas.microsoft.com/office/drawing/2014/main" id="{5E070C83-AE64-4A94-82B3-330F55831C3F}"/>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Tree>
    <p:extLst>
      <p:ext uri="{BB962C8B-B14F-4D97-AF65-F5344CB8AC3E}">
        <p14:creationId xmlns:p14="http://schemas.microsoft.com/office/powerpoint/2010/main" val="1693412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grpSp>
        <p:nvGrpSpPr>
          <p:cNvPr id="2" name="Group 1">
            <a:extLst>
              <a:ext uri="{FF2B5EF4-FFF2-40B4-BE49-F238E27FC236}">
                <a16:creationId xmlns:a16="http://schemas.microsoft.com/office/drawing/2014/main" id="{247DD14A-B063-4EF5-8CF2-91E398598ECC}"/>
              </a:ext>
            </a:extLst>
          </p:cNvPr>
          <p:cNvGrpSpPr/>
          <p:nvPr/>
        </p:nvGrpSpPr>
        <p:grpSpPr>
          <a:xfrm>
            <a:off x="531812" y="1257269"/>
            <a:ext cx="2601911" cy="4021870"/>
            <a:chOff x="531812" y="1257269"/>
            <a:chExt cx="2601911" cy="4021870"/>
          </a:xfrm>
        </p:grpSpPr>
        <p:pic>
          <p:nvPicPr>
            <p:cNvPr id="2050" name="Picture 2">
              <a:extLst>
                <a:ext uri="{FF2B5EF4-FFF2-40B4-BE49-F238E27FC236}">
                  <a16:creationId xmlns:a16="http://schemas.microsoft.com/office/drawing/2014/main" id="{9D1BF6B5-179E-4934-98CA-6E1908B8C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 y="1257269"/>
              <a:ext cx="12287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33E63CA-1778-46AC-844D-7DA250E89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 y="2624017"/>
              <a:ext cx="12287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852B890-77BA-4817-AE5F-76B7451BE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3993264"/>
              <a:ext cx="12287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2452526-8BDA-4AF2-8A3C-5E19904195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299" y="2624017"/>
              <a:ext cx="12287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F0237CAB-0E7B-476C-8B63-5E6F19469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4998" y="1269176"/>
              <a:ext cx="12287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27216785-4E7A-4A81-9415-05A449C78C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2299" y="3993264"/>
              <a:ext cx="1228725" cy="128587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a:extLst>
              <a:ext uri="{FF2B5EF4-FFF2-40B4-BE49-F238E27FC236}">
                <a16:creationId xmlns:a16="http://schemas.microsoft.com/office/drawing/2014/main" id="{586B4C3D-18DE-4F97-8630-6DBFE47963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1212" y="1257270"/>
            <a:ext cx="5486400" cy="4019580"/>
          </a:xfrm>
          <a:prstGeom prst="rect">
            <a:avLst/>
          </a:prstGeom>
        </p:spPr>
      </p:pic>
      <p:sp>
        <p:nvSpPr>
          <p:cNvPr id="16" name="TextBox 15">
            <a:extLst>
              <a:ext uri="{FF2B5EF4-FFF2-40B4-BE49-F238E27FC236}">
                <a16:creationId xmlns:a16="http://schemas.microsoft.com/office/drawing/2014/main" id="{BD947BA9-E276-4925-A326-72166580A211}"/>
              </a:ext>
            </a:extLst>
          </p:cNvPr>
          <p:cNvSpPr txBox="1"/>
          <p:nvPr/>
        </p:nvSpPr>
        <p:spPr>
          <a:xfrm>
            <a:off x="462567" y="5391090"/>
            <a:ext cx="8375045" cy="400110"/>
          </a:xfrm>
          <a:prstGeom prst="rect">
            <a:avLst/>
          </a:prstGeom>
          <a:noFill/>
        </p:spPr>
        <p:txBody>
          <a:bodyPr wrap="square" rtlCol="0">
            <a:spAutoFit/>
          </a:bodyPr>
          <a:lstStyle/>
          <a:p>
            <a:r>
              <a:rPr lang="en-US" sz="2000" dirty="0">
                <a:ln>
                  <a:solidFill>
                    <a:schemeClr val="tx1"/>
                  </a:solidFill>
                </a:ln>
                <a:solidFill>
                  <a:srgbClr val="FFFF00"/>
                </a:solidFill>
              </a:rPr>
              <a:t>Actual Images		CIFAR-10 images</a:t>
            </a:r>
          </a:p>
        </p:txBody>
      </p:sp>
      <p:sp>
        <p:nvSpPr>
          <p:cNvPr id="17" name="Title 1">
            <a:extLst>
              <a:ext uri="{FF2B5EF4-FFF2-40B4-BE49-F238E27FC236}">
                <a16:creationId xmlns:a16="http://schemas.microsoft.com/office/drawing/2014/main" id="{EC65F8E5-6449-406C-A804-774A71293170}"/>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Dataset, Approach and Team</a:t>
            </a:r>
          </a:p>
        </p:txBody>
      </p:sp>
      <p:sp>
        <p:nvSpPr>
          <p:cNvPr id="18" name="TextBox 17">
            <a:extLst>
              <a:ext uri="{FF2B5EF4-FFF2-40B4-BE49-F238E27FC236}">
                <a16:creationId xmlns:a16="http://schemas.microsoft.com/office/drawing/2014/main" id="{EBEB7D46-2FBD-4905-AACA-F4261955074D}"/>
              </a:ext>
            </a:extLst>
          </p:cNvPr>
          <p:cNvSpPr txBox="1"/>
          <p:nvPr/>
        </p:nvSpPr>
        <p:spPr>
          <a:xfrm>
            <a:off x="9055101" y="1200090"/>
            <a:ext cx="2895600" cy="3785652"/>
          </a:xfrm>
          <a:prstGeom prst="rect">
            <a:avLst/>
          </a:prstGeom>
          <a:noFill/>
        </p:spPr>
        <p:txBody>
          <a:bodyPr wrap="square" rtlCol="0">
            <a:spAutoFit/>
          </a:bodyPr>
          <a:lstStyle/>
          <a:p>
            <a:r>
              <a:rPr lang="en-US" sz="2000" b="1" dirty="0">
                <a:ln>
                  <a:solidFill>
                    <a:schemeClr val="tx1"/>
                  </a:solidFill>
                </a:ln>
                <a:solidFill>
                  <a:srgbClr val="FFFF00"/>
                </a:solidFill>
              </a:rPr>
              <a:t>Team 1: </a:t>
            </a:r>
            <a:r>
              <a:rPr lang="en-US" sz="2000" b="1" dirty="0" err="1">
                <a:ln>
                  <a:solidFill>
                    <a:schemeClr val="tx1"/>
                  </a:solidFill>
                </a:ln>
                <a:solidFill>
                  <a:srgbClr val="FFFF00"/>
                </a:solidFill>
              </a:rPr>
              <a:t>Qiskit</a:t>
            </a:r>
            <a:endParaRPr lang="en-US" sz="2000" b="1" dirty="0">
              <a:ln>
                <a:solidFill>
                  <a:schemeClr val="tx1"/>
                </a:solidFill>
              </a:ln>
              <a:solidFill>
                <a:srgbClr val="FFFF00"/>
              </a:solidFill>
            </a:endParaRPr>
          </a:p>
          <a:p>
            <a:r>
              <a:rPr lang="en-US" sz="2000" dirty="0">
                <a:ln>
                  <a:solidFill>
                    <a:schemeClr val="tx1"/>
                  </a:solidFill>
                </a:ln>
              </a:rPr>
              <a:t>   1) </a:t>
            </a:r>
            <a:r>
              <a:rPr lang="en-US" sz="2000" dirty="0" err="1">
                <a:ln>
                  <a:solidFill>
                    <a:schemeClr val="tx1"/>
                  </a:solidFill>
                </a:ln>
                <a:latin typeface="+mn-lt"/>
              </a:rPr>
              <a:t>Pushkal</a:t>
            </a:r>
            <a:r>
              <a:rPr lang="en-US" sz="2000" dirty="0">
                <a:ln>
                  <a:solidFill>
                    <a:schemeClr val="tx1"/>
                  </a:solidFill>
                </a:ln>
                <a:latin typeface="+mn-lt"/>
              </a:rPr>
              <a:t> Shukla</a:t>
            </a:r>
            <a:endParaRPr lang="en-US" sz="2000" dirty="0">
              <a:ln>
                <a:solidFill>
                  <a:schemeClr val="tx1"/>
                </a:solidFill>
              </a:ln>
            </a:endParaRPr>
          </a:p>
          <a:p>
            <a:r>
              <a:rPr lang="en-US" sz="2000" dirty="0">
                <a:ln>
                  <a:solidFill>
                    <a:schemeClr val="tx1"/>
                  </a:solidFill>
                </a:ln>
              </a:rPr>
              <a:t>   2) </a:t>
            </a:r>
            <a:r>
              <a:rPr lang="en-US" sz="2000" dirty="0" err="1">
                <a:ln>
                  <a:solidFill>
                    <a:schemeClr val="tx1"/>
                  </a:solidFill>
                </a:ln>
                <a:latin typeface="+mn-lt"/>
              </a:rPr>
              <a:t>Rifatul</a:t>
            </a:r>
            <a:r>
              <a:rPr lang="en-US" sz="2000" dirty="0">
                <a:ln>
                  <a:solidFill>
                    <a:schemeClr val="tx1"/>
                  </a:solidFill>
                </a:ln>
                <a:latin typeface="+mn-lt"/>
              </a:rPr>
              <a:t> Islam </a:t>
            </a:r>
            <a:r>
              <a:rPr lang="en-US" sz="2000" dirty="0" err="1">
                <a:ln>
                  <a:solidFill>
                    <a:schemeClr val="tx1"/>
                  </a:solidFill>
                </a:ln>
                <a:latin typeface="+mn-lt"/>
              </a:rPr>
              <a:t>Himel</a:t>
            </a:r>
            <a:endParaRPr lang="en-US" sz="2000" dirty="0">
              <a:ln>
                <a:solidFill>
                  <a:schemeClr val="tx1"/>
                </a:solidFill>
              </a:ln>
              <a:latin typeface="+mn-lt"/>
            </a:endParaRPr>
          </a:p>
          <a:p>
            <a:r>
              <a:rPr lang="en-US" sz="2000" dirty="0">
                <a:ln>
                  <a:solidFill>
                    <a:schemeClr val="tx1"/>
                  </a:solidFill>
                </a:ln>
                <a:latin typeface="+mn-lt"/>
              </a:rPr>
              <a:t>   3) Vishal Kumar</a:t>
            </a:r>
          </a:p>
          <a:p>
            <a:endParaRPr lang="en-US" sz="2000" dirty="0">
              <a:ln>
                <a:solidFill>
                  <a:schemeClr val="tx1"/>
                </a:solidFill>
              </a:ln>
            </a:endParaRPr>
          </a:p>
          <a:p>
            <a:r>
              <a:rPr lang="en-US" sz="2000" b="1" dirty="0">
                <a:ln>
                  <a:solidFill>
                    <a:schemeClr val="tx1"/>
                  </a:solidFill>
                </a:ln>
                <a:solidFill>
                  <a:srgbClr val="FFFF00"/>
                </a:solidFill>
              </a:rPr>
              <a:t>Team 2: TensorFlow/</a:t>
            </a:r>
            <a:r>
              <a:rPr lang="en-US" sz="2000" b="1" dirty="0" err="1">
                <a:ln>
                  <a:solidFill>
                    <a:schemeClr val="tx1"/>
                  </a:solidFill>
                </a:ln>
                <a:solidFill>
                  <a:srgbClr val="FFFF00"/>
                </a:solidFill>
              </a:rPr>
              <a:t>Cirq</a:t>
            </a:r>
            <a:endParaRPr lang="en-US" sz="2000" b="1" dirty="0">
              <a:ln>
                <a:solidFill>
                  <a:schemeClr val="tx1"/>
                </a:solidFill>
              </a:ln>
              <a:solidFill>
                <a:srgbClr val="FFFF00"/>
              </a:solidFill>
            </a:endParaRPr>
          </a:p>
          <a:p>
            <a:r>
              <a:rPr lang="en-US" sz="2000" dirty="0">
                <a:ln>
                  <a:solidFill>
                    <a:schemeClr val="tx1"/>
                  </a:solidFill>
                </a:ln>
              </a:rPr>
              <a:t>   1) </a:t>
            </a:r>
            <a:r>
              <a:rPr lang="en-US" sz="2000" dirty="0">
                <a:ln>
                  <a:solidFill>
                    <a:schemeClr val="tx1"/>
                  </a:solidFill>
                </a:ln>
                <a:latin typeface="+mn-lt"/>
              </a:rPr>
              <a:t>Anurag Kulkarni</a:t>
            </a:r>
            <a:endParaRPr lang="en-US" sz="2000" dirty="0">
              <a:ln>
                <a:solidFill>
                  <a:schemeClr val="tx1"/>
                </a:solidFill>
              </a:ln>
            </a:endParaRPr>
          </a:p>
          <a:p>
            <a:r>
              <a:rPr lang="en-US" sz="2000" dirty="0">
                <a:ln>
                  <a:solidFill>
                    <a:schemeClr val="tx1"/>
                  </a:solidFill>
                </a:ln>
              </a:rPr>
              <a:t>   2) </a:t>
            </a:r>
            <a:r>
              <a:rPr lang="en-US" sz="2000" dirty="0" err="1">
                <a:ln>
                  <a:solidFill>
                    <a:schemeClr val="tx1"/>
                  </a:solidFill>
                </a:ln>
                <a:latin typeface="+mn-lt"/>
              </a:rPr>
              <a:t>Rajatav</a:t>
            </a:r>
            <a:r>
              <a:rPr lang="en-US" sz="2000" dirty="0">
                <a:ln>
                  <a:solidFill>
                    <a:schemeClr val="tx1"/>
                  </a:solidFill>
                </a:ln>
                <a:latin typeface="+mn-lt"/>
              </a:rPr>
              <a:t> Dutta</a:t>
            </a:r>
          </a:p>
          <a:p>
            <a:endParaRPr lang="en-US" sz="2000" dirty="0">
              <a:ln>
                <a:solidFill>
                  <a:schemeClr val="tx1"/>
                </a:solidFill>
              </a:ln>
            </a:endParaRPr>
          </a:p>
          <a:p>
            <a:r>
              <a:rPr lang="en-US" sz="2000" b="1" dirty="0">
                <a:ln>
                  <a:solidFill>
                    <a:schemeClr val="tx1"/>
                  </a:solidFill>
                </a:ln>
                <a:solidFill>
                  <a:srgbClr val="FFFF00"/>
                </a:solidFill>
              </a:rPr>
              <a:t>Team 3: </a:t>
            </a:r>
            <a:r>
              <a:rPr lang="en-US" sz="2000" b="1" dirty="0" err="1">
                <a:ln>
                  <a:solidFill>
                    <a:schemeClr val="tx1"/>
                  </a:solidFill>
                </a:ln>
                <a:solidFill>
                  <a:srgbClr val="FFFF00"/>
                </a:solidFill>
              </a:rPr>
              <a:t>PennyLane</a:t>
            </a:r>
            <a:endParaRPr lang="en-US" sz="2000" b="1" dirty="0">
              <a:ln>
                <a:solidFill>
                  <a:schemeClr val="tx1"/>
                </a:solidFill>
              </a:ln>
              <a:solidFill>
                <a:srgbClr val="FFFF00"/>
              </a:solidFill>
            </a:endParaRPr>
          </a:p>
          <a:p>
            <a:r>
              <a:rPr lang="en-US" sz="2000" dirty="0">
                <a:ln>
                  <a:solidFill>
                    <a:schemeClr val="tx1"/>
                  </a:solidFill>
                </a:ln>
              </a:rPr>
              <a:t>   1) </a:t>
            </a:r>
            <a:r>
              <a:rPr lang="en-US" sz="2000" dirty="0" err="1">
                <a:ln>
                  <a:solidFill>
                    <a:schemeClr val="tx1"/>
                  </a:solidFill>
                </a:ln>
                <a:latin typeface="+mn-lt"/>
              </a:rPr>
              <a:t>Azza</a:t>
            </a:r>
            <a:r>
              <a:rPr lang="en-US" sz="2000" dirty="0">
                <a:ln>
                  <a:solidFill>
                    <a:schemeClr val="tx1"/>
                  </a:solidFill>
                </a:ln>
                <a:latin typeface="+mn-lt"/>
              </a:rPr>
              <a:t> </a:t>
            </a:r>
            <a:r>
              <a:rPr lang="en-US" sz="2000" dirty="0" err="1">
                <a:ln>
                  <a:solidFill>
                    <a:schemeClr val="tx1"/>
                  </a:solidFill>
                </a:ln>
                <a:latin typeface="+mn-lt"/>
              </a:rPr>
              <a:t>Fadhel</a:t>
            </a:r>
            <a:endParaRPr lang="en-US" sz="2000" dirty="0">
              <a:ln>
                <a:solidFill>
                  <a:schemeClr val="tx1"/>
                </a:solidFill>
              </a:ln>
            </a:endParaRPr>
          </a:p>
          <a:p>
            <a:r>
              <a:rPr lang="en-US" sz="2000" dirty="0">
                <a:ln>
                  <a:solidFill>
                    <a:schemeClr val="tx1"/>
                  </a:solidFill>
                </a:ln>
              </a:rPr>
              <a:t>   2) </a:t>
            </a:r>
            <a:r>
              <a:rPr lang="en-US" sz="2000" dirty="0">
                <a:ln>
                  <a:solidFill>
                    <a:schemeClr val="tx1"/>
                  </a:solidFill>
                </a:ln>
                <a:latin typeface="+mn-lt"/>
              </a:rPr>
              <a:t>Riya </a:t>
            </a:r>
            <a:r>
              <a:rPr lang="en-US" sz="2000" dirty="0" err="1">
                <a:ln>
                  <a:solidFill>
                    <a:schemeClr val="tx1"/>
                  </a:solidFill>
                </a:ln>
                <a:latin typeface="+mn-lt"/>
              </a:rPr>
              <a:t>Malani</a:t>
            </a:r>
            <a:endParaRPr lang="en-US" sz="2000" dirty="0">
              <a:ln>
                <a:solidFill>
                  <a:schemeClr val="tx1"/>
                </a:solidFill>
              </a:ln>
            </a:endParaRPr>
          </a:p>
        </p:txBody>
      </p:sp>
      <p:sp>
        <p:nvSpPr>
          <p:cNvPr id="19" name="TextBox 18">
            <a:extLst>
              <a:ext uri="{FF2B5EF4-FFF2-40B4-BE49-F238E27FC236}">
                <a16:creationId xmlns:a16="http://schemas.microsoft.com/office/drawing/2014/main" id="{E7869D68-1838-460B-8F12-DD8B18F8FD20}"/>
              </a:ext>
            </a:extLst>
          </p:cNvPr>
          <p:cNvSpPr txBox="1"/>
          <p:nvPr/>
        </p:nvSpPr>
        <p:spPr>
          <a:xfrm>
            <a:off x="462567" y="799980"/>
            <a:ext cx="2459037" cy="400110"/>
          </a:xfrm>
          <a:prstGeom prst="rect">
            <a:avLst/>
          </a:prstGeom>
          <a:noFill/>
        </p:spPr>
        <p:txBody>
          <a:bodyPr wrap="square" rtlCol="0">
            <a:spAutoFit/>
          </a:bodyPr>
          <a:lstStyle/>
          <a:p>
            <a:r>
              <a:rPr lang="en-US" sz="2000" dirty="0">
                <a:ln>
                  <a:solidFill>
                    <a:schemeClr val="tx1"/>
                  </a:solidFill>
                </a:ln>
                <a:solidFill>
                  <a:srgbClr val="FFFF00"/>
                </a:solidFill>
              </a:rPr>
              <a:t>Sample images</a:t>
            </a:r>
          </a:p>
        </p:txBody>
      </p:sp>
    </p:spTree>
    <p:extLst>
      <p:ext uri="{BB962C8B-B14F-4D97-AF65-F5344CB8AC3E}">
        <p14:creationId xmlns:p14="http://schemas.microsoft.com/office/powerpoint/2010/main" val="3786761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D031DC6-1543-4788-AA0F-1A1EA667DEDF}"/>
              </a:ext>
            </a:extLst>
          </p:cNvPr>
          <p:cNvGraphicFramePr/>
          <p:nvPr>
            <p:extLst>
              <p:ext uri="{D42A27DB-BD31-4B8C-83A1-F6EECF244321}">
                <p14:modId xmlns:p14="http://schemas.microsoft.com/office/powerpoint/2010/main" val="525473674"/>
              </p:ext>
            </p:extLst>
          </p:nvPr>
        </p:nvGraphicFramePr>
        <p:xfrm>
          <a:off x="227012" y="2286000"/>
          <a:ext cx="116586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671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17" name="Title 1">
            <a:extLst>
              <a:ext uri="{FF2B5EF4-FFF2-40B4-BE49-F238E27FC236}">
                <a16:creationId xmlns:a16="http://schemas.microsoft.com/office/drawing/2014/main" id="{EC65F8E5-6449-406C-A804-774A71293170}"/>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1 - </a:t>
            </a:r>
            <a:r>
              <a:rPr lang="en-US" b="1" dirty="0" err="1">
                <a:solidFill>
                  <a:srgbClr val="FFFF00"/>
                </a:solidFill>
              </a:rPr>
              <a:t>Qiskit</a:t>
            </a:r>
            <a:endParaRPr lang="en-US" b="1" dirty="0">
              <a:solidFill>
                <a:srgbClr val="FFFF00"/>
              </a:solidFill>
            </a:endParaRPr>
          </a:p>
        </p:txBody>
      </p:sp>
      <p:pic>
        <p:nvPicPr>
          <p:cNvPr id="3076" name="Picture 4">
            <a:extLst>
              <a:ext uri="{FF2B5EF4-FFF2-40B4-BE49-F238E27FC236}">
                <a16:creationId xmlns:a16="http://schemas.microsoft.com/office/drawing/2014/main" id="{116EBDFA-EAE7-444D-860C-5239714D8782}"/>
              </a:ext>
            </a:extLst>
          </p:cNvPr>
          <p:cNvPicPr>
            <a:picLocks noChangeArrowheads="1"/>
          </p:cNvPicPr>
          <p:nvPr/>
        </p:nvPicPr>
        <p:blipFill rotWithShape="1">
          <a:blip r:embed="rId2">
            <a:extLst>
              <a:ext uri="{28A0092B-C50C-407E-A947-70E740481C1C}">
                <a14:useLocalDpi xmlns:a14="http://schemas.microsoft.com/office/drawing/2010/main" val="0"/>
              </a:ext>
            </a:extLst>
          </a:blip>
          <a:srcRect l="7089" t="34444" r="7062" b="12222"/>
          <a:stretch/>
        </p:blipFill>
        <p:spPr bwMode="auto">
          <a:xfrm>
            <a:off x="531812" y="985169"/>
            <a:ext cx="11160000" cy="50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76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31812" y="609600"/>
            <a:ext cx="11049000" cy="0"/>
          </a:xfrm>
          <a:prstGeom prst="line">
            <a:avLst/>
          </a:prstGeom>
          <a:ln w="25400">
            <a:solidFill>
              <a:schemeClr val="accent1">
                <a:lumMod val="75000"/>
              </a:schemeClr>
            </a:solidFill>
            <a:miter lim="800000"/>
            <a:tailEnd type="none"/>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B735DB-3D20-4CAD-A9B6-AB11EF4D7D59}"/>
              </a:ext>
            </a:extLst>
          </p:cNvPr>
          <p:cNvSpPr txBox="1"/>
          <p:nvPr/>
        </p:nvSpPr>
        <p:spPr>
          <a:xfrm>
            <a:off x="386367" y="6381690"/>
            <a:ext cx="11423045" cy="400110"/>
          </a:xfrm>
          <a:prstGeom prst="rect">
            <a:avLst/>
          </a:prstGeom>
          <a:noFill/>
        </p:spPr>
        <p:txBody>
          <a:bodyPr wrap="square" rtlCol="0">
            <a:spAutoFit/>
          </a:bodyPr>
          <a:lstStyle/>
          <a:p>
            <a:r>
              <a:rPr lang="en-US" sz="2000" dirty="0">
                <a:ln>
                  <a:solidFill>
                    <a:schemeClr val="tx1"/>
                  </a:solidFill>
                </a:ln>
                <a:solidFill>
                  <a:srgbClr val="FFFF00"/>
                </a:solidFill>
              </a:rPr>
              <a:t>Summer Internship Program</a:t>
            </a:r>
            <a:r>
              <a:rPr lang="en-US" sz="2000" dirty="0">
                <a:ln>
                  <a:solidFill>
                    <a:schemeClr val="tx1"/>
                  </a:solidFill>
                </a:ln>
              </a:rPr>
              <a:t>							               </a:t>
            </a:r>
            <a:r>
              <a:rPr lang="en-US" sz="2000" dirty="0">
                <a:ln>
                  <a:solidFill>
                    <a:schemeClr val="tx1"/>
                  </a:solidFill>
                </a:ln>
                <a:solidFill>
                  <a:srgbClr val="FFFF00"/>
                </a:solidFill>
              </a:rPr>
              <a:t>QIntern2021</a:t>
            </a:r>
          </a:p>
        </p:txBody>
      </p:sp>
      <p:sp>
        <p:nvSpPr>
          <p:cNvPr id="17" name="Title 1">
            <a:extLst>
              <a:ext uri="{FF2B5EF4-FFF2-40B4-BE49-F238E27FC236}">
                <a16:creationId xmlns:a16="http://schemas.microsoft.com/office/drawing/2014/main" id="{EC65F8E5-6449-406C-A804-774A71293170}"/>
              </a:ext>
            </a:extLst>
          </p:cNvPr>
          <p:cNvSpPr txBox="1">
            <a:spLocks/>
          </p:cNvSpPr>
          <p:nvPr/>
        </p:nvSpPr>
        <p:spPr>
          <a:xfrm>
            <a:off x="455612" y="76200"/>
            <a:ext cx="11277600" cy="533400"/>
          </a:xfrm>
          <a:prstGeom prst="rect">
            <a:avLst/>
          </a:prstGeom>
        </p:spPr>
        <p:txBody>
          <a:bodyPr anchor="t">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FFFF00"/>
                </a:solidFill>
              </a:rPr>
              <a:t>Approach 1 - </a:t>
            </a:r>
            <a:r>
              <a:rPr lang="en-US" b="1" dirty="0" err="1">
                <a:solidFill>
                  <a:srgbClr val="FFFF00"/>
                </a:solidFill>
              </a:rPr>
              <a:t>Qiskit</a:t>
            </a:r>
            <a:endParaRPr lang="en-US" b="1" dirty="0">
              <a:solidFill>
                <a:srgbClr val="FFFF00"/>
              </a:solidFill>
            </a:endParaRPr>
          </a:p>
        </p:txBody>
      </p:sp>
      <p:pic>
        <p:nvPicPr>
          <p:cNvPr id="3074" name="Picture 2">
            <a:extLst>
              <a:ext uri="{FF2B5EF4-FFF2-40B4-BE49-F238E27FC236}">
                <a16:creationId xmlns:a16="http://schemas.microsoft.com/office/drawing/2014/main" id="{EA7056FA-7100-4879-8482-2263E5576279}"/>
              </a:ext>
            </a:extLst>
          </p:cNvPr>
          <p:cNvPicPr>
            <a:picLocks noChangeArrowheads="1"/>
          </p:cNvPicPr>
          <p:nvPr/>
        </p:nvPicPr>
        <p:blipFill rotWithShape="1">
          <a:blip r:embed="rId2">
            <a:extLst>
              <a:ext uri="{28A0092B-C50C-407E-A947-70E740481C1C}">
                <a14:useLocalDpi xmlns:a14="http://schemas.microsoft.com/office/drawing/2010/main" val="0"/>
              </a:ext>
            </a:extLst>
          </a:blip>
          <a:srcRect l="10373" t="31111" r="9734" b="13333"/>
          <a:stretch/>
        </p:blipFill>
        <p:spPr bwMode="auto">
          <a:xfrm>
            <a:off x="531812" y="994694"/>
            <a:ext cx="11160000" cy="50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090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Chalkboard education presentation (widescreen)</Template>
  <TotalTime>9432</TotalTime>
  <Words>1476</Words>
  <Application>Microsoft Office PowerPoint</Application>
  <PresentationFormat>Custom</PresentationFormat>
  <Paragraphs>159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Consolas</vt:lpstr>
      <vt:lpstr>Corbel</vt:lpstr>
      <vt:lpstr>Roboto</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Virat Kothari</dc:creator>
  <cp:lastModifiedBy>Virat Kothari</cp:lastModifiedBy>
  <cp:revision>541</cp:revision>
  <dcterms:created xsi:type="dcterms:W3CDTF">2020-05-24T07:45:51Z</dcterms:created>
  <dcterms:modified xsi:type="dcterms:W3CDTF">2021-08-21T18:32:17Z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1206394</vt:lpwstr>
  </property>
  <property fmtid="{D5CDD505-2E9C-101B-9397-08002B2CF9AE}" pid="3" name="NXPowerLiteSettings">
    <vt:lpwstr>C700052003A000</vt:lpwstr>
  </property>
  <property fmtid="{D5CDD505-2E9C-101B-9397-08002B2CF9AE}" pid="4" name="NXPowerLiteVersion">
    <vt:lpwstr>D8.0.4</vt:lpwstr>
  </property>
</Properties>
</file>