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2" r:id="rId3"/>
    <p:sldId id="286" r:id="rId4"/>
    <p:sldId id="278" r:id="rId5"/>
    <p:sldId id="284" r:id="rId6"/>
    <p:sldId id="264" r:id="rId7"/>
    <p:sldId id="285" r:id="rId8"/>
    <p:sldId id="275" r:id="rId9"/>
    <p:sldId id="276" r:id="rId10"/>
    <p:sldId id="271" r:id="rId11"/>
    <p:sldId id="279" r:id="rId12"/>
    <p:sldId id="261" r:id="rId13"/>
    <p:sldId id="277" r:id="rId14"/>
    <p:sldId id="274" r:id="rId15"/>
    <p:sldId id="272" r:id="rId16"/>
    <p:sldId id="273" r:id="rId17"/>
    <p:sldId id="280" r:id="rId18"/>
    <p:sldId id="283" r:id="rId19"/>
    <p:sldId id="287" r:id="rId20"/>
    <p:sldId id="290" r:id="rId21"/>
    <p:sldId id="289" r:id="rId22"/>
    <p:sldId id="291" r:id="rId23"/>
    <p:sldId id="282" r:id="rId24"/>
    <p:sldId id="281" r:id="rId25"/>
    <p:sldId id="293" r:id="rId26"/>
    <p:sldId id="296" r:id="rId27"/>
    <p:sldId id="294" r:id="rId28"/>
    <p:sldId id="295"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autoAdjust="0"/>
  </p:normalViewPr>
  <p:slideViewPr>
    <p:cSldViewPr snapToGrid="0">
      <p:cViewPr>
        <p:scale>
          <a:sx n="75" d="100"/>
          <a:sy n="75" d="100"/>
        </p:scale>
        <p:origin x="-974" y="-365"/>
      </p:cViewPr>
      <p:guideLst>
        <p:guide orient="horz" pos="2160"/>
        <p:guide pos="3840"/>
      </p:guideLst>
    </p:cSldViewPr>
  </p:slideViewPr>
  <p:outlineViewPr>
    <p:cViewPr>
      <p:scale>
        <a:sx n="33" d="100"/>
        <a:sy n="33" d="100"/>
      </p:scale>
      <p:origin x="53" y="4061"/>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57871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33757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25746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339590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251812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121654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406378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158151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416828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399772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B2AC96-91BB-47C4-8CF5-D6B8F952DCE3}"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308474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2AC96-91BB-47C4-8CF5-D6B8F952DCE3}" type="datetimeFigureOut">
              <a:rPr lang="en-IN" smtClean="0"/>
              <a:pPr/>
              <a:t>27-07-2020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9CD34-B339-4C82-B978-83D0E0DC383F}" type="slidenum">
              <a:rPr lang="en-IN" smtClean="0"/>
              <a:pPr/>
              <a:t>‹#›</a:t>
            </a:fld>
            <a:endParaRPr lang="en-IN"/>
          </a:p>
        </p:txBody>
      </p:sp>
    </p:spTree>
    <p:extLst>
      <p:ext uri="{BB962C8B-B14F-4D97-AF65-F5344CB8AC3E}">
        <p14:creationId xmlns:p14="http://schemas.microsoft.com/office/powerpoint/2010/main" xmlns="" val="24164754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6000" b="-2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73834" y="304800"/>
            <a:ext cx="9144000" cy="1445373"/>
          </a:xfrm>
        </p:spPr>
        <p:txBody>
          <a:bodyPr>
            <a:normAutofit fontScale="90000"/>
          </a:bodyPr>
          <a:lstStyle/>
          <a:p>
            <a:r>
              <a:rPr lang="en-US" b="1" dirty="0" smtClean="0"/>
              <a:t>EMAIL SPAM DETECTION</a:t>
            </a:r>
            <a:br>
              <a:rPr lang="en-US" b="1" dirty="0" smtClean="0"/>
            </a:br>
            <a:r>
              <a:rPr lang="en-US" sz="4400" b="1" dirty="0" smtClean="0"/>
              <a:t>USING NLP</a:t>
            </a:r>
            <a:endParaRPr lang="en-IN" b="1" dirty="0"/>
          </a:p>
        </p:txBody>
      </p:sp>
      <p:sp>
        <p:nvSpPr>
          <p:cNvPr id="3" name="Subtitle 2"/>
          <p:cNvSpPr>
            <a:spLocks noGrp="1"/>
          </p:cNvSpPr>
          <p:nvPr>
            <p:ph type="subTitle" idx="1"/>
          </p:nvPr>
        </p:nvSpPr>
        <p:spPr>
          <a:xfrm>
            <a:off x="6412109" y="1912189"/>
            <a:ext cx="5771072" cy="3778369"/>
          </a:xfrm>
        </p:spPr>
        <p:txBody>
          <a:bodyPr/>
          <a:lstStyle/>
          <a:p>
            <a:endParaRPr lang="en-US" dirty="0" smtClean="0"/>
          </a:p>
          <a:p>
            <a:r>
              <a:rPr lang="en-US" dirty="0" smtClean="0">
                <a:solidFill>
                  <a:schemeClr val="tx1">
                    <a:lumMod val="95000"/>
                    <a:lumOff val="5000"/>
                  </a:schemeClr>
                </a:solidFill>
              </a:rPr>
              <a:t>Team Members</a:t>
            </a:r>
          </a:p>
          <a:p>
            <a:endParaRPr lang="en-US" dirty="0" smtClean="0">
              <a:solidFill>
                <a:schemeClr val="tx1">
                  <a:lumMod val="95000"/>
                  <a:lumOff val="5000"/>
                </a:schemeClr>
              </a:solidFill>
            </a:endParaRPr>
          </a:p>
          <a:p>
            <a:r>
              <a:rPr lang="en-US" dirty="0" smtClean="0">
                <a:solidFill>
                  <a:schemeClr val="tx1">
                    <a:lumMod val="95000"/>
                    <a:lumOff val="5000"/>
                  </a:schemeClr>
                </a:solidFill>
              </a:rPr>
              <a:t>Ch. PRIYANKA		16VV1A0510</a:t>
            </a:r>
          </a:p>
          <a:p>
            <a:r>
              <a:rPr lang="en-US" dirty="0" smtClean="0">
                <a:solidFill>
                  <a:schemeClr val="tx1">
                    <a:lumMod val="95000"/>
                    <a:lumOff val="5000"/>
                  </a:schemeClr>
                </a:solidFill>
              </a:rPr>
              <a:t>K. VAMSI PRASAD	16VV1A0529</a:t>
            </a:r>
          </a:p>
          <a:p>
            <a:r>
              <a:rPr lang="en-US" dirty="0" smtClean="0">
                <a:solidFill>
                  <a:schemeClr val="tx1">
                    <a:lumMod val="95000"/>
                    <a:lumOff val="5000"/>
                  </a:schemeClr>
                </a:solidFill>
              </a:rPr>
              <a:t>M. YOGALEENA	16VV1A0534</a:t>
            </a:r>
          </a:p>
          <a:p>
            <a:r>
              <a:rPr lang="en-US" dirty="0" smtClean="0">
                <a:solidFill>
                  <a:schemeClr val="tx1">
                    <a:lumMod val="95000"/>
                    <a:lumOff val="5000"/>
                  </a:schemeClr>
                </a:solidFill>
              </a:rPr>
              <a:t>T. HARSHA VARDHAN	16VV1A0554</a:t>
            </a:r>
          </a:p>
        </p:txBody>
      </p:sp>
      <p:sp>
        <p:nvSpPr>
          <p:cNvPr id="4" name="Rectangle 3"/>
          <p:cNvSpPr/>
          <p:nvPr/>
        </p:nvSpPr>
        <p:spPr>
          <a:xfrm>
            <a:off x="0" y="4928801"/>
            <a:ext cx="8198142"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solidFill>
                  <a:srgbClr val="FF0000"/>
                </a:solidFill>
                <a:effectLst>
                  <a:outerShdw blurRad="88000" dist="50800" dir="5040000" algn="tl">
                    <a:schemeClr val="accent4">
                      <a:tint val="80000"/>
                      <a:satMod val="250000"/>
                      <a:alpha val="45000"/>
                    </a:schemeClr>
                  </a:outerShdw>
                </a:effectLst>
              </a:rPr>
              <a:t>MR. T. </a:t>
            </a:r>
            <a:r>
              <a:rPr lang="en-US" sz="5400" b="1" cap="none" spc="0" smtClean="0">
                <a:ln>
                  <a:prstDash val="solid"/>
                </a:ln>
                <a:solidFill>
                  <a:srgbClr val="FF0000"/>
                </a:solidFill>
                <a:effectLst>
                  <a:outerShdw blurRad="88000" dist="50800" dir="5040000" algn="tl">
                    <a:schemeClr val="accent4">
                      <a:tint val="80000"/>
                      <a:satMod val="250000"/>
                      <a:alpha val="45000"/>
                    </a:schemeClr>
                  </a:outerShdw>
                </a:effectLst>
              </a:rPr>
              <a:t>SIVA RAMA </a:t>
            </a:r>
            <a:r>
              <a:rPr lang="en-US" sz="5400" b="1" cap="none" spc="0" dirty="0" smtClean="0">
                <a:ln>
                  <a:prstDash val="solid"/>
                </a:ln>
                <a:solidFill>
                  <a:srgbClr val="FF0000"/>
                </a:solidFill>
                <a:effectLst>
                  <a:outerShdw blurRad="88000" dist="50800" dir="5040000" algn="tl">
                    <a:schemeClr val="accent4">
                      <a:tint val="80000"/>
                      <a:satMod val="250000"/>
                      <a:alpha val="45000"/>
                    </a:schemeClr>
                  </a:outerShdw>
                </a:effectLst>
              </a:rPr>
              <a:t>KRISHNA</a:t>
            </a:r>
            <a:endParaRPr lang="en-US" sz="5400" b="1" cap="none" spc="0" dirty="0">
              <a:ln>
                <a:prstDash val="solid"/>
              </a:ln>
              <a:solidFill>
                <a:srgbClr val="FF0000"/>
              </a:solidFill>
              <a:effectLst>
                <a:outerShdw blurRad="88000" dist="50800" dir="5040000" algn="tl">
                  <a:schemeClr val="accent4">
                    <a:tint val="80000"/>
                    <a:satMod val="250000"/>
                    <a:alpha val="45000"/>
                  </a:schemeClr>
                </a:outerShdw>
              </a:effectLst>
            </a:endParaRPr>
          </a:p>
        </p:txBody>
      </p:sp>
      <p:sp>
        <p:nvSpPr>
          <p:cNvPr id="7" name="Rectangle 6"/>
          <p:cNvSpPr/>
          <p:nvPr/>
        </p:nvSpPr>
        <p:spPr>
          <a:xfrm>
            <a:off x="1148941" y="4298870"/>
            <a:ext cx="3388620" cy="707886"/>
          </a:xfrm>
          <a:prstGeom prst="rect">
            <a:avLst/>
          </a:prstGeom>
          <a:noFill/>
        </p:spPr>
        <p:txBody>
          <a:bodyPr wrap="none" lIns="91440" tIns="45720" rIns="91440" bIns="45720">
            <a:spAutoFit/>
          </a:bodyPr>
          <a:lstStyle/>
          <a:p>
            <a:r>
              <a:rPr lang="en-US" sz="4000" dirty="0" smtClean="0"/>
              <a:t>SUP</a:t>
            </a:r>
            <a:r>
              <a:rPr lang="en-US" sz="4000" dirty="0" smtClean="0">
                <a:solidFill>
                  <a:schemeClr val="tx1">
                    <a:lumMod val="95000"/>
                    <a:lumOff val="5000"/>
                  </a:schemeClr>
                </a:solidFill>
              </a:rPr>
              <a:t>ERVISED </a:t>
            </a:r>
            <a:r>
              <a:rPr lang="en-US" sz="4000" dirty="0" smtClean="0"/>
              <a:t>BY</a:t>
            </a:r>
            <a:endParaRPr lang="en-IN" sz="4000" dirty="0"/>
          </a:p>
        </p:txBody>
      </p:sp>
    </p:spTree>
    <p:extLst>
      <p:ext uri="{BB962C8B-B14F-4D97-AF65-F5344CB8AC3E}">
        <p14:creationId xmlns:p14="http://schemas.microsoft.com/office/powerpoint/2010/main" xmlns="" val="18677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amond(in)">
                                      <p:cBhvr>
                                        <p:cTn id="34" dur="500"/>
                                        <p:tgtEl>
                                          <p:spTgt spid="7"/>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amond(i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8" name="Content Placeholder 7" descr="knn distance.png"/>
          <p:cNvPicPr>
            <a:picLocks noGrp="1" noChangeAspect="1"/>
          </p:cNvPicPr>
          <p:nvPr>
            <p:ph idx="1"/>
          </p:nvPr>
        </p:nvPicPr>
        <p:blipFill>
          <a:blip r:embed="rId3"/>
          <a:stretch>
            <a:fillRect/>
          </a:stretch>
        </p:blipFill>
        <p:spPr>
          <a:xfrm>
            <a:off x="5781040" y="1260399"/>
            <a:ext cx="5445760" cy="4896561"/>
          </a:xfrm>
        </p:spPr>
      </p:pic>
      <p:sp>
        <p:nvSpPr>
          <p:cNvPr id="6" name="Title 5"/>
          <p:cNvSpPr>
            <a:spLocks noGrp="1"/>
          </p:cNvSpPr>
          <p:nvPr>
            <p:ph type="title"/>
          </p:nvPr>
        </p:nvSpPr>
        <p:spPr/>
        <p:txBody>
          <a:bodyPr>
            <a:normAutofit fontScale="90000"/>
          </a:bodyPr>
          <a:lstStyle/>
          <a:p>
            <a:r>
              <a:rPr lang="en-US" dirty="0" smtClean="0"/>
              <a:t>Calculating Euclidean distance for </a:t>
            </a:r>
            <a:r>
              <a:rPr lang="en-US" dirty="0" err="1" smtClean="0"/>
              <a:t>TestSet</a:t>
            </a:r>
            <a:r>
              <a:rPr lang="en-US" dirty="0" smtClean="0"/>
              <a:t> mails</a:t>
            </a:r>
            <a:br>
              <a:rPr lang="en-US" dirty="0" smtClean="0"/>
            </a:br>
            <a:endParaRPr lang="en-IN" dirty="0"/>
          </a:p>
        </p:txBody>
      </p:sp>
      <p:sp>
        <p:nvSpPr>
          <p:cNvPr id="9" name="Content Placeholder 2"/>
          <p:cNvSpPr txBox="1">
            <a:spLocks/>
          </p:cNvSpPr>
          <p:nvPr/>
        </p:nvSpPr>
        <p:spPr>
          <a:xfrm>
            <a:off x="631166" y="1311215"/>
            <a:ext cx="4926354" cy="530294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each mail in test set we calculate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euclidean</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distance for all mails in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trainset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Based on K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value,we</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select K Nearest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Neighbours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We assign the label</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to test mail based on whose frequency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greater</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I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Screenshot (212).png"/>
          <p:cNvPicPr>
            <a:picLocks noGrp="1" noChangeAspect="1"/>
          </p:cNvPicPr>
          <p:nvPr>
            <p:ph idx="1"/>
          </p:nvPr>
        </p:nvPicPr>
        <p:blipFill>
          <a:blip r:embed="rId2"/>
          <a:stretch>
            <a:fillRect/>
          </a:stretch>
        </p:blipFill>
        <p:spPr>
          <a:xfrm>
            <a:off x="0" y="0"/>
            <a:ext cx="7447280" cy="6858000"/>
          </a:xfrm>
        </p:spPr>
      </p:pic>
      <p:pic>
        <p:nvPicPr>
          <p:cNvPr id="2050" name="Picture 2" descr="C:\Users\HP\Pictures\Screenshots\Screenshot (211).png"/>
          <p:cNvPicPr>
            <a:picLocks noChangeAspect="1" noChangeArrowheads="1"/>
          </p:cNvPicPr>
          <p:nvPr/>
        </p:nvPicPr>
        <p:blipFill>
          <a:blip r:embed="rId3"/>
          <a:srcRect/>
          <a:stretch>
            <a:fillRect/>
          </a:stretch>
        </p:blipFill>
        <p:spPr bwMode="auto">
          <a:xfrm>
            <a:off x="5273040" y="0"/>
            <a:ext cx="6918960" cy="6858000"/>
          </a:xfrm>
          <a:prstGeom prst="rect">
            <a:avLst/>
          </a:prstGeom>
          <a:noFill/>
        </p:spPr>
      </p:pic>
      <p:sp>
        <p:nvSpPr>
          <p:cNvPr id="5" name="Rectangle 4"/>
          <p:cNvSpPr/>
          <p:nvPr/>
        </p:nvSpPr>
        <p:spPr>
          <a:xfrm>
            <a:off x="4354414" y="1128375"/>
            <a:ext cx="2935227"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OUTPUTS</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IN" sz="2800" b="1" dirty="0" smtClean="0">
                <a:latin typeface="Times New Roman" panose="02020603050405020304" pitchFamily="18" charset="0"/>
                <a:cs typeface="Times New Roman" panose="02020603050405020304" pitchFamily="18" charset="0"/>
              </a:rPr>
              <a:t>NAÏVE </a:t>
            </a:r>
            <a:r>
              <a:rPr lang="en-IN" sz="2800" b="1" dirty="0" smtClean="0">
                <a:latin typeface="Times New Roman" panose="02020603050405020304" pitchFamily="18" charset="0"/>
                <a:cs typeface="Times New Roman" panose="02020603050405020304" pitchFamily="18" charset="0"/>
              </a:rPr>
              <a:t>BAYESIAN</a:t>
            </a: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Classifier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166" y="1311215"/>
            <a:ext cx="10515600" cy="5374257"/>
          </a:xfrm>
        </p:spPr>
        <p:txBody>
          <a:bodyPr>
            <a:normAutofit/>
          </a:bodyPr>
          <a:lstStyle/>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We </a:t>
            </a:r>
            <a:r>
              <a:rPr lang="en-IN" sz="2400" dirty="0" smtClean="0">
                <a:latin typeface="Times New Roman" panose="02020603050405020304" pitchFamily="18" charset="0"/>
                <a:cs typeface="Times New Roman" panose="02020603050405020304" pitchFamily="18" charset="0"/>
              </a:rPr>
              <a:t>can use </a:t>
            </a:r>
            <a:r>
              <a:rPr lang="en-IN" sz="2400" dirty="0" smtClean="0">
                <a:latin typeface="Times New Roman" panose="02020603050405020304" pitchFamily="18" charset="0"/>
                <a:cs typeface="Times New Roman" panose="02020603050405020304" pitchFamily="18" charset="0"/>
              </a:rPr>
              <a:t>the Bayes theorem to model our problem statement and can be defined as:</a:t>
            </a:r>
          </a:p>
          <a:p>
            <a:pPr marL="0" indent="0">
              <a:buNone/>
            </a:pPr>
            <a:r>
              <a:rPr lang="en-IN" sz="2400" dirty="0" smtClean="0">
                <a:latin typeface="Times New Roman" panose="02020603050405020304" pitchFamily="18" charset="0"/>
                <a:cs typeface="Times New Roman" panose="02020603050405020304" pitchFamily="18" charset="0"/>
              </a:rPr>
              <a:t>    P(</a:t>
            </a:r>
            <a:r>
              <a:rPr lang="en-IN" sz="2400" dirty="0" err="1" smtClean="0">
                <a:latin typeface="Times New Roman" panose="02020603050405020304" pitchFamily="18" charset="0"/>
                <a:cs typeface="Times New Roman" panose="02020603050405020304" pitchFamily="18" charset="0"/>
              </a:rPr>
              <a:t>Spam|Text</a:t>
            </a:r>
            <a:r>
              <a:rPr lang="en-IN" sz="2400" dirty="0" smtClean="0">
                <a:latin typeface="Times New Roman" panose="02020603050405020304" pitchFamily="18" charset="0"/>
                <a:cs typeface="Times New Roman" panose="02020603050405020304" pitchFamily="18" charset="0"/>
              </a:rPr>
              <a:t>)   =		     P(</a:t>
            </a:r>
            <a:r>
              <a:rPr lang="en-IN" sz="2400" dirty="0" err="1" smtClean="0">
                <a:latin typeface="Times New Roman" panose="02020603050405020304" pitchFamily="18" charset="0"/>
                <a:cs typeface="Times New Roman" panose="02020603050405020304" pitchFamily="18" charset="0"/>
              </a:rPr>
              <a:t>Text|Spam</a:t>
            </a:r>
            <a:r>
              <a:rPr lang="en-IN" sz="2400" dirty="0" smtClean="0">
                <a:latin typeface="Times New Roman" panose="02020603050405020304" pitchFamily="18" charset="0"/>
                <a:cs typeface="Times New Roman" panose="02020603050405020304" pitchFamily="18" charset="0"/>
              </a:rPr>
              <a:t>).P(Spam)</a:t>
            </a:r>
          </a:p>
          <a:p>
            <a:pPr marL="0" indent="0">
              <a:buNone/>
            </a:pPr>
            <a:r>
              <a:rPr lang="en-IN" sz="2400" dirty="0" smtClean="0">
                <a:latin typeface="Times New Roman" panose="02020603050405020304" pitchFamily="18" charset="0"/>
                <a:cs typeface="Times New Roman" panose="02020603050405020304" pitchFamily="18" charset="0"/>
              </a:rPr>
              <a:t>                                     (P (</a:t>
            </a:r>
            <a:r>
              <a:rPr lang="en-IN" sz="2400" dirty="0" err="1" smtClean="0">
                <a:latin typeface="Times New Roman" panose="02020603050405020304" pitchFamily="18" charset="0"/>
                <a:cs typeface="Times New Roman" panose="02020603050405020304" pitchFamily="18" charset="0"/>
              </a:rPr>
              <a:t>Text|Spam</a:t>
            </a:r>
            <a:r>
              <a:rPr lang="en-IN" sz="2400" dirty="0" smtClean="0">
                <a:latin typeface="Times New Roman" panose="02020603050405020304" pitchFamily="18" charset="0"/>
                <a:cs typeface="Times New Roman" panose="02020603050405020304" pitchFamily="18" charset="0"/>
              </a:rPr>
              <a:t>).P(Spam)+P(</a:t>
            </a:r>
            <a:r>
              <a:rPr lang="en-IN" sz="2400" dirty="0" err="1" smtClean="0">
                <a:latin typeface="Times New Roman" panose="02020603050405020304" pitchFamily="18" charset="0"/>
                <a:cs typeface="Times New Roman" panose="02020603050405020304" pitchFamily="18" charset="0"/>
              </a:rPr>
              <a:t>Text|Ham</a:t>
            </a:r>
            <a:r>
              <a:rPr lang="en-IN" sz="2400" dirty="0" smtClean="0">
                <a:latin typeface="Times New Roman" panose="02020603050405020304" pitchFamily="18" charset="0"/>
                <a:cs typeface="Times New Roman" panose="02020603050405020304" pitchFamily="18" charset="0"/>
              </a:rPr>
              <a:t>).P(Ham))        </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Since it is Numerical Data, we use Gaussian Naïve </a:t>
            </a:r>
            <a:r>
              <a:rPr lang="en-US" sz="2400" dirty="0" err="1" smtClean="0">
                <a:latin typeface="Times New Roman" panose="02020603050405020304" pitchFamily="18" charset="0"/>
                <a:cs typeface="Times New Roman" panose="02020603050405020304" pitchFamily="18" charset="0"/>
              </a:rPr>
              <a:t>Bayes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Gaussain</a:t>
            </a:r>
            <a:r>
              <a:rPr lang="en-US" sz="2400" dirty="0" smtClean="0">
                <a:latin typeface="Times New Roman" panose="02020603050405020304" pitchFamily="18" charset="0"/>
                <a:cs typeface="Times New Roman" panose="02020603050405020304" pitchFamily="18" charset="0"/>
              </a:rPr>
              <a:t> Naïve </a:t>
            </a:r>
            <a:r>
              <a:rPr lang="en-US" sz="2400" dirty="0" err="1" smtClean="0">
                <a:latin typeface="Times New Roman" panose="02020603050405020304" pitchFamily="18" charset="0"/>
                <a:cs typeface="Times New Roman" panose="02020603050405020304" pitchFamily="18" charset="0"/>
              </a:rPr>
              <a:t>Bayes</a:t>
            </a:r>
            <a:r>
              <a:rPr lang="en-US" sz="2400" dirty="0" smtClean="0">
                <a:latin typeface="Times New Roman" panose="02020603050405020304" pitchFamily="18" charset="0"/>
                <a:cs typeface="Times New Roman" panose="02020603050405020304" pitchFamily="18" charset="0"/>
              </a:rPr>
              <a:t> assume that the Data Follow Normal Distribution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Formula to calculate probability is:</a:t>
            </a:r>
          </a:p>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p:txBody>
      </p:sp>
      <p:pic>
        <p:nvPicPr>
          <p:cNvPr id="7" name="Picture 6" descr="1_I8NyhErPvQ_IbU5wzJl5UA.png"/>
          <p:cNvPicPr>
            <a:picLocks noChangeAspect="1"/>
          </p:cNvPicPr>
          <p:nvPr/>
        </p:nvPicPr>
        <p:blipFill>
          <a:blip r:embed="rId3"/>
          <a:stretch>
            <a:fillRect/>
          </a:stretch>
        </p:blipFill>
        <p:spPr>
          <a:xfrm>
            <a:off x="1960880" y="4757420"/>
            <a:ext cx="8686800" cy="1884680"/>
          </a:xfrm>
          <a:prstGeom prst="rect">
            <a:avLst/>
          </a:prstGeom>
        </p:spPr>
      </p:pic>
      <p:cxnSp>
        <p:nvCxnSpPr>
          <p:cNvPr id="6" name="Straight Connector 5"/>
          <p:cNvCxnSpPr/>
          <p:nvPr/>
        </p:nvCxnSpPr>
        <p:spPr>
          <a:xfrm>
            <a:off x="3373120" y="2519680"/>
            <a:ext cx="600456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of </a:t>
            </a:r>
            <a:r>
              <a:rPr lang="en-US" b="1" dirty="0" smtClean="0"/>
              <a:t>Naïve </a:t>
            </a:r>
            <a:r>
              <a:rPr lang="en-US" b="1" dirty="0" err="1" smtClean="0"/>
              <a:t>Bayes</a:t>
            </a:r>
            <a:r>
              <a:rPr lang="en-US" b="1" dirty="0" smtClean="0"/>
              <a:t> </a:t>
            </a:r>
            <a:r>
              <a:rPr lang="en-US" dirty="0" smtClean="0"/>
              <a:t>classifier</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Reading the Dataset and casting its data to numerical format</a:t>
            </a:r>
          </a:p>
          <a:p>
            <a:pPr marL="514350" indent="-514350">
              <a:buFont typeface="+mj-lt"/>
              <a:buAutoNum type="arabicPeriod"/>
            </a:pPr>
            <a:r>
              <a:rPr lang="en-US" dirty="0" smtClean="0"/>
              <a:t>Splitting the dataset as </a:t>
            </a:r>
            <a:r>
              <a:rPr lang="en-US" dirty="0" err="1" smtClean="0"/>
              <a:t>Trainset</a:t>
            </a:r>
            <a:r>
              <a:rPr lang="en-US" dirty="0" smtClean="0"/>
              <a:t> and </a:t>
            </a:r>
            <a:r>
              <a:rPr lang="en-US" dirty="0" err="1" smtClean="0"/>
              <a:t>Testset</a:t>
            </a:r>
            <a:endParaRPr lang="en-US" dirty="0" smtClean="0"/>
          </a:p>
          <a:p>
            <a:pPr marL="514350" indent="-514350">
              <a:buFont typeface="+mj-lt"/>
              <a:buAutoNum type="arabicPeriod"/>
            </a:pPr>
            <a:r>
              <a:rPr lang="en-US" dirty="0" smtClean="0"/>
              <a:t>Training the model</a:t>
            </a:r>
          </a:p>
          <a:p>
            <a:pPr marL="514350" indent="-514350">
              <a:buFont typeface="+mj-lt"/>
              <a:buAutoNum type="arabicPeriod"/>
            </a:pPr>
            <a:r>
              <a:rPr lang="en-US" dirty="0" smtClean="0"/>
              <a:t>Calculating Probabilities for each mail in </a:t>
            </a:r>
            <a:r>
              <a:rPr lang="en-US" dirty="0" err="1" smtClean="0"/>
              <a:t>testset</a:t>
            </a:r>
            <a:r>
              <a:rPr lang="en-US" dirty="0" smtClean="0"/>
              <a:t>.</a:t>
            </a:r>
          </a:p>
          <a:p>
            <a:pPr marL="514350" indent="-514350">
              <a:buFont typeface="+mj-lt"/>
              <a:buAutoNum type="arabicPeriod"/>
            </a:pPr>
            <a:r>
              <a:rPr lang="en-US" dirty="0" smtClean="0"/>
              <a:t>Predicting Its Label</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US" sz="2800" dirty="0" smtClean="0">
                <a:latin typeface="Times New Roman" panose="02020603050405020304" pitchFamily="18" charset="0"/>
                <a:cs typeface="Times New Roman" panose="02020603050405020304" pitchFamily="18" charset="0"/>
              </a:rPr>
              <a:t>TRAINING THE MODEL</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166" y="1311215"/>
            <a:ext cx="10515600" cy="5374257"/>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Training phase we summarize the training dataset.</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Summarizing is as (</a:t>
            </a:r>
            <a:r>
              <a:rPr lang="en-US" sz="2400" dirty="0" err="1" smtClean="0">
                <a:latin typeface="Times New Roman" panose="02020603050405020304" pitchFamily="18" charset="0"/>
                <a:cs typeface="Times New Roman" panose="02020603050405020304" pitchFamily="18" charset="0"/>
              </a:rPr>
              <a:t>Mean,Stand_Deviation</a:t>
            </a:r>
            <a:r>
              <a:rPr lang="en-US" sz="2400" dirty="0" smtClean="0">
                <a:latin typeface="Times New Roman" panose="02020603050405020304" pitchFamily="18" charset="0"/>
                <a:cs typeface="Times New Roman" panose="02020603050405020304" pitchFamily="18" charset="0"/>
              </a:rPr>
              <a:t>) for 57 attributes present in the dataset.</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Also the above Summary is categorized as </a:t>
            </a:r>
            <a:r>
              <a:rPr lang="en-US" sz="2400" dirty="0" err="1" smtClean="0">
                <a:latin typeface="Times New Roman" panose="02020603050405020304" pitchFamily="18" charset="0"/>
                <a:cs typeface="Times New Roman" panose="02020603050405020304" pitchFamily="18" charset="0"/>
              </a:rPr>
              <a:t>Spam_summary</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Ham_summary</a:t>
            </a:r>
            <a:r>
              <a:rPr lang="en-IN" sz="2400" dirty="0" smtClean="0">
                <a:latin typeface="Times New Roman" panose="02020603050405020304" pitchFamily="18" charset="0"/>
                <a:cs typeface="Times New Roman" panose="02020603050405020304" pitchFamily="18" charset="0"/>
              </a:rPr>
              <a:t> in summary dictionary variable.</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Calculating Probabilities for each mail in </a:t>
            </a:r>
            <a:r>
              <a:rPr lang="en-IN" sz="2800" dirty="0" err="1" smtClean="0">
                <a:latin typeface="Times New Roman" panose="02020603050405020304" pitchFamily="18" charset="0"/>
                <a:cs typeface="Times New Roman" panose="02020603050405020304" pitchFamily="18" charset="0"/>
              </a:rPr>
              <a:t>TestSet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166" y="1311215"/>
            <a:ext cx="10515600" cy="5374257"/>
          </a:xfrm>
        </p:spPr>
        <p:txBody>
          <a:bodyPr>
            <a:normAutofit/>
          </a:bodyPr>
          <a:lstStyle/>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calculate MEAN and STANDARD DEVIATION for all 57 attributes in the dataset.</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Using the probability formula we calculate </a:t>
            </a:r>
            <a:r>
              <a:rPr lang="en-US" sz="2400" dirty="0" err="1" smtClean="0">
                <a:latin typeface="Times New Roman" panose="02020603050405020304" pitchFamily="18" charset="0"/>
                <a:cs typeface="Times New Roman" panose="02020603050405020304" pitchFamily="18" charset="0"/>
              </a:rPr>
              <a:t>probabilty</a:t>
            </a:r>
            <a:r>
              <a:rPr lang="en-US" sz="2400" dirty="0" smtClean="0">
                <a:latin typeface="Times New Roman" panose="02020603050405020304" pitchFamily="18" charset="0"/>
                <a:cs typeface="Times New Roman" panose="02020603050405020304" pitchFamily="18" charset="0"/>
              </a:rPr>
              <a:t> of each mail using formula</a:t>
            </a:r>
          </a:p>
          <a:p>
            <a:pPr>
              <a:buFont typeface="Wingdings" panose="05000000000000000000" pitchFamily="2" charset="2"/>
              <a:buChar char="Ø"/>
            </a:pPr>
            <a:endParaRPr lang="en-IN" sz="2400" dirty="0" smtClean="0"/>
          </a:p>
          <a:p>
            <a:pPr>
              <a:buFont typeface="Wingdings" panose="05000000000000000000" pitchFamily="2" charset="2"/>
              <a:buChar char="Ø"/>
            </a:pPr>
            <a:r>
              <a:rPr lang="en-IN" sz="2400" dirty="0" smtClean="0"/>
              <a:t>P(</a:t>
            </a:r>
            <a:r>
              <a:rPr lang="en-IN" sz="2400" dirty="0" err="1" smtClean="0"/>
              <a:t>yi</a:t>
            </a:r>
            <a:r>
              <a:rPr lang="en-IN" sz="2400" dirty="0" smtClean="0"/>
              <a:t> | x1, x2, …, </a:t>
            </a:r>
            <a:r>
              <a:rPr lang="en-IN" sz="2400" dirty="0" err="1" smtClean="0"/>
              <a:t>xn</a:t>
            </a:r>
            <a:r>
              <a:rPr lang="en-IN" sz="2400" dirty="0" smtClean="0"/>
              <a:t>)    =       P(x1|yi) * P(x2|yi) * …...... P(</a:t>
            </a:r>
            <a:r>
              <a:rPr lang="en-IN" sz="2400" dirty="0" err="1" smtClean="0"/>
              <a:t>xn|yi</a:t>
            </a:r>
            <a:r>
              <a:rPr lang="en-IN" sz="2400" dirty="0" smtClean="0"/>
              <a:t>) * P(</a:t>
            </a:r>
            <a:r>
              <a:rPr lang="en-IN" sz="2400" dirty="0" err="1" smtClean="0"/>
              <a:t>yi</a:t>
            </a:r>
            <a:r>
              <a:rPr lang="en-IN" sz="2400" dirty="0" smtClean="0"/>
              <a:t>)</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p:txBody>
      </p:sp>
      <p:pic>
        <p:nvPicPr>
          <p:cNvPr id="5" name="Picture 4" descr="1_I8NyhErPvQ_IbU5wzJl5UA.png"/>
          <p:cNvPicPr>
            <a:picLocks noChangeAspect="1"/>
          </p:cNvPicPr>
          <p:nvPr/>
        </p:nvPicPr>
        <p:blipFill>
          <a:blip r:embed="rId3"/>
          <a:stretch>
            <a:fillRect/>
          </a:stretch>
        </p:blipFill>
        <p:spPr>
          <a:xfrm>
            <a:off x="1778000" y="4638040"/>
            <a:ext cx="8686800" cy="1884680"/>
          </a:xfrm>
          <a:prstGeom prst="rect">
            <a:avLst/>
          </a:prstGeom>
        </p:spPr>
      </p:pic>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Predicting Labels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166" y="1311215"/>
            <a:ext cx="10515600" cy="4012625"/>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For every mail in </a:t>
            </a:r>
            <a:r>
              <a:rPr lang="en-US" sz="2400" dirty="0" err="1" smtClean="0">
                <a:latin typeface="Times New Roman" panose="02020603050405020304" pitchFamily="18" charset="0"/>
                <a:cs typeface="Times New Roman" panose="02020603050405020304" pitchFamily="18" charset="0"/>
              </a:rPr>
              <a:t>Testset,we</a:t>
            </a:r>
            <a:r>
              <a:rPr lang="en-US" sz="2400" dirty="0" smtClean="0">
                <a:latin typeface="Times New Roman" panose="02020603050405020304" pitchFamily="18" charset="0"/>
                <a:cs typeface="Times New Roman" panose="02020603050405020304" pitchFamily="18" charset="0"/>
              </a:rPr>
              <a:t> calculate Its </a:t>
            </a:r>
            <a:r>
              <a:rPr lang="en-US" sz="2400" dirty="0" err="1" smtClean="0">
                <a:latin typeface="Times New Roman" panose="02020603050405020304" pitchFamily="18" charset="0"/>
                <a:cs typeface="Times New Roman" panose="02020603050405020304" pitchFamily="18" charset="0"/>
              </a:rPr>
              <a:t>probabilty</a:t>
            </a:r>
            <a:r>
              <a:rPr lang="en-US" sz="2400" dirty="0" smtClean="0">
                <a:latin typeface="Times New Roman" panose="02020603050405020304" pitchFamily="18" charset="0"/>
                <a:cs typeface="Times New Roman" panose="02020603050405020304" pitchFamily="18" charset="0"/>
              </a:rPr>
              <a:t> related to Spam and Ham.</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 we classify that mail as Spam or Ham based on which probability is more(either Spam or Ham).</a:t>
            </a: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8" name="Picture 4" descr="C:\Users\HP\Pictures\Screenshots\Screenshot (219).png"/>
          <p:cNvPicPr>
            <a:picLocks noChangeAspect="1" noChangeArrowheads="1"/>
          </p:cNvPicPr>
          <p:nvPr/>
        </p:nvPicPr>
        <p:blipFill>
          <a:blip r:embed="rId2"/>
          <a:srcRect/>
          <a:stretch>
            <a:fillRect/>
          </a:stretch>
        </p:blipFill>
        <p:spPr bwMode="auto">
          <a:xfrm>
            <a:off x="-132080" y="0"/>
            <a:ext cx="12324080" cy="6858000"/>
          </a:xfrm>
          <a:prstGeom prst="rect">
            <a:avLst/>
          </a:prstGeom>
          <a:noFill/>
        </p:spPr>
      </p:pic>
      <p:sp>
        <p:nvSpPr>
          <p:cNvPr id="4" name="Rectangle 3"/>
          <p:cNvSpPr/>
          <p:nvPr/>
        </p:nvSpPr>
        <p:spPr>
          <a:xfrm>
            <a:off x="7762255" y="2469495"/>
            <a:ext cx="272702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OUTPUT</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IN" sz="2800" b="1" dirty="0" smtClean="0">
                <a:solidFill>
                  <a:schemeClr val="bg1"/>
                </a:solidFill>
              </a:rPr>
              <a:t>Natural language processing</a:t>
            </a:r>
            <a:r>
              <a:rPr lang="en-IN" sz="2800" dirty="0" smtClean="0">
                <a:solidFill>
                  <a:schemeClr val="bg1"/>
                </a:solidFill>
              </a:rPr>
              <a:t> (</a:t>
            </a:r>
            <a:r>
              <a:rPr lang="en-IN" sz="2800" b="1" dirty="0" smtClean="0">
                <a:solidFill>
                  <a:schemeClr val="bg1"/>
                </a:solidFill>
              </a:rPr>
              <a:t>NLP</a:t>
            </a:r>
            <a:r>
              <a:rPr lang="en-IN" sz="2800" dirty="0" smtClean="0">
                <a:solidFill>
                  <a:schemeClr val="bg1"/>
                </a:solidFill>
              </a:rPr>
              <a:t>)</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43600" y="965200"/>
            <a:ext cx="6248400" cy="2367279"/>
          </a:xfrm>
        </p:spPr>
        <p:txBody>
          <a:bodyPr>
            <a:normAutofit/>
          </a:bodyPr>
          <a:lstStyle/>
          <a:p>
            <a:pPr>
              <a:buFont typeface="Wingdings" panose="05000000000000000000" pitchFamily="2" charset="2"/>
              <a:buChar char="Ø"/>
            </a:pPr>
            <a:r>
              <a:rPr lang="en-IN" sz="2400" b="1" dirty="0" smtClean="0">
                <a:solidFill>
                  <a:srgbClr val="FFFF00"/>
                </a:solidFill>
              </a:rPr>
              <a:t>NLP</a:t>
            </a:r>
            <a:r>
              <a:rPr lang="en-IN" sz="2400" dirty="0" smtClean="0">
                <a:solidFill>
                  <a:srgbClr val="FFFF00"/>
                </a:solidFill>
              </a:rPr>
              <a:t> is a subfield of linguistics, computer science, information engineering, and artificial intelligence concerned with the interactions between computers and human (natural) languages</a:t>
            </a:r>
            <a:r>
              <a:rPr lang="en-IN" sz="2400" dirty="0" smtClean="0">
                <a:solidFill>
                  <a:schemeClr val="bg2"/>
                </a:solidFill>
              </a:rPr>
              <a:t>.</a:t>
            </a:r>
            <a:endParaRPr lang="en-US" sz="2400" dirty="0" smtClean="0">
              <a:solidFill>
                <a:schemeClr val="bg2"/>
              </a:solidFill>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898640" y="4541520"/>
            <a:ext cx="4725646" cy="1808479"/>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IN" sz="2400" b="1" i="0" u="none" strike="noStrike" kern="1200" cap="none" spc="0" normalizeH="0" baseline="0" noProof="0" dirty="0" smtClean="0">
                <a:ln>
                  <a:noFill/>
                </a:ln>
                <a:solidFill>
                  <a:schemeClr val="bg1"/>
                </a:solidFill>
                <a:effectLst/>
                <a:uLnTx/>
                <a:uFillTx/>
                <a:latin typeface="+mn-lt"/>
                <a:ea typeface="+mn-ea"/>
                <a:cs typeface="+mn-cs"/>
              </a:rPr>
              <a:t>NLP</a:t>
            </a:r>
            <a:r>
              <a:rPr kumimoji="0" lang="en-IN" sz="2400" b="0" i="0" u="none" strike="noStrike" kern="1200" cap="none" spc="0" normalizeH="0" baseline="0" noProof="0" dirty="0" smtClean="0">
                <a:ln>
                  <a:noFill/>
                </a:ln>
                <a:solidFill>
                  <a:schemeClr val="bg1"/>
                </a:solidFill>
                <a:effectLst/>
                <a:uLnTx/>
                <a:uFillTx/>
                <a:latin typeface="+mn-lt"/>
                <a:ea typeface="+mn-ea"/>
                <a:cs typeface="+mn-cs"/>
              </a:rPr>
              <a:t> is useful in eliminating</a:t>
            </a:r>
            <a:r>
              <a:rPr lang="en-IN" sz="2400" dirty="0" smtClean="0">
                <a:solidFill>
                  <a:schemeClr val="bg1"/>
                </a:solidFill>
              </a:rPr>
              <a:t> </a:t>
            </a:r>
            <a:r>
              <a:rPr kumimoji="0" lang="en-IN" sz="2400" b="0" i="0" u="none" strike="noStrike" kern="1200" cap="none" spc="0" normalizeH="0" noProof="0" dirty="0" smtClean="0">
                <a:ln>
                  <a:noFill/>
                </a:ln>
                <a:solidFill>
                  <a:schemeClr val="bg1"/>
                </a:solidFill>
                <a:effectLst/>
                <a:uLnTx/>
                <a:uFillTx/>
                <a:latin typeface="+mn-lt"/>
                <a:ea typeface="+mn-ea"/>
                <a:cs typeface="+mn-cs"/>
              </a:rPr>
              <a:t>useless words for text analysis</a:t>
            </a:r>
            <a:r>
              <a:rPr lang="en-IN" sz="2400" dirty="0" smtClean="0">
                <a:solidFill>
                  <a:schemeClr val="bg1"/>
                </a:solidFill>
              </a:rPr>
              <a:t> and thus reducing time and increasing performance</a:t>
            </a:r>
            <a:r>
              <a:rPr lang="en-IN" sz="2400" dirty="0" smtClean="0"/>
              <a: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IN" dirty="0"/>
          </a:p>
        </p:txBody>
      </p:sp>
      <p:pic>
        <p:nvPicPr>
          <p:cNvPr id="6" name="Content Placeholder 5" descr="methodology.gif"/>
          <p:cNvPicPr>
            <a:picLocks noGrp="1" noChangeAspect="1"/>
          </p:cNvPicPr>
          <p:nvPr>
            <p:ph idx="1"/>
          </p:nvPr>
        </p:nvPicPr>
        <p:blipFill>
          <a:blip r:embed="rId2"/>
          <a:stretch>
            <a:fillRect/>
          </a:stretch>
        </p:blipFill>
        <p:spPr>
          <a:xfrm>
            <a:off x="0" y="1828800"/>
            <a:ext cx="12192000" cy="4984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0" y="1"/>
            <a:ext cx="5130800" cy="579119"/>
          </a:xfrm>
        </p:spPr>
        <p:txBody>
          <a:bodyPr>
            <a:normAutofit fontScale="90000"/>
          </a:bodyPr>
          <a:lstStyle/>
          <a:p>
            <a:pPr algn="ctr"/>
            <a:r>
              <a:rPr lang="en-US" dirty="0" smtClean="0"/>
              <a:t>	ABSTRACT</a:t>
            </a:r>
            <a:endParaRPr lang="en-IN" dirty="0"/>
          </a:p>
        </p:txBody>
      </p:sp>
      <p:sp>
        <p:nvSpPr>
          <p:cNvPr id="5" name="Content Placeholder 4"/>
          <p:cNvSpPr>
            <a:spLocks noGrp="1"/>
          </p:cNvSpPr>
          <p:nvPr>
            <p:ph idx="1"/>
          </p:nvPr>
        </p:nvSpPr>
        <p:spPr>
          <a:xfrm>
            <a:off x="838200" y="650240"/>
            <a:ext cx="10515600" cy="5974080"/>
          </a:xfrm>
        </p:spPr>
        <p:txBody>
          <a:bodyPr>
            <a:normAutofit/>
          </a:bodyPr>
          <a:lstStyle/>
          <a:p>
            <a:r>
              <a:rPr lang="en-IN" dirty="0" smtClean="0"/>
              <a:t>With the digital age where we are always connected and constantly generating and consuming multitude of digital content. Email has become the most widely used and economic form of communication in this digital era. </a:t>
            </a:r>
          </a:p>
          <a:p>
            <a:r>
              <a:rPr lang="en-IN" dirty="0" smtClean="0"/>
              <a:t>Email users generally get bombarded with unsolicited messages regarding direct marketing often sent to multiple users using bots. Users have to spend a considerable amount of time on clearing such messages. </a:t>
            </a:r>
          </a:p>
          <a:p>
            <a:r>
              <a:rPr lang="en-IN" dirty="0" smtClean="0"/>
              <a:t>A study shows that there is sharp increase in spam  emails , it is estimated that they are almost 89% of the total email traffic. Spam emails can create a havoc by causing financial loss or identity theft of users.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IN" dirty="0"/>
          </a:p>
        </p:txBody>
      </p:sp>
      <p:pic>
        <p:nvPicPr>
          <p:cNvPr id="4" name="Content Placeholder 3" descr="preprocess.jpg"/>
          <p:cNvPicPr>
            <a:picLocks noGrp="1" noChangeAspect="1"/>
          </p:cNvPicPr>
          <p:nvPr>
            <p:ph idx="1"/>
          </p:nvPr>
        </p:nvPicPr>
        <p:blipFill>
          <a:blip r:embed="rId2"/>
          <a:stretch>
            <a:fillRect/>
          </a:stretch>
        </p:blipFill>
        <p:spPr>
          <a:xfrm>
            <a:off x="5087382" y="1866582"/>
            <a:ext cx="7104618" cy="4351338"/>
          </a:xfrm>
          <a:prstGeom prst="rect">
            <a:avLst/>
          </a:prstGeom>
        </p:spPr>
      </p:pic>
      <p:sp>
        <p:nvSpPr>
          <p:cNvPr id="6" name="Rectangle 5"/>
          <p:cNvSpPr/>
          <p:nvPr/>
        </p:nvSpPr>
        <p:spPr>
          <a:xfrm>
            <a:off x="166819" y="1778615"/>
            <a:ext cx="4720141" cy="4247317"/>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Removing Stop words</a:t>
            </a:r>
          </a:p>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punctuations</a:t>
            </a:r>
          </a:p>
          <a:p>
            <a:pPr algn="ct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IN" dirty="0"/>
          </a:p>
        </p:txBody>
      </p:sp>
      <p:pic>
        <p:nvPicPr>
          <p:cNvPr id="4" name="Content Placeholder 3" descr="countVectorizer.jpg"/>
          <p:cNvPicPr>
            <a:picLocks noGrp="1" noChangeAspect="1"/>
          </p:cNvPicPr>
          <p:nvPr>
            <p:ph idx="1"/>
          </p:nvPr>
        </p:nvPicPr>
        <p:blipFill>
          <a:blip r:embed="rId2"/>
          <a:stretch>
            <a:fillRect/>
          </a:stretch>
        </p:blipFill>
        <p:spPr>
          <a:xfrm>
            <a:off x="345440" y="1395254"/>
            <a:ext cx="7924800" cy="3603466"/>
          </a:xfrm>
        </p:spPr>
      </p:pic>
      <p:pic>
        <p:nvPicPr>
          <p:cNvPr id="6" name="Picture 5" descr="transform.jpg"/>
          <p:cNvPicPr>
            <a:picLocks noChangeAspect="1"/>
          </p:cNvPicPr>
          <p:nvPr/>
        </p:nvPicPr>
        <p:blipFill>
          <a:blip r:embed="rId3"/>
          <a:stretch>
            <a:fillRect/>
          </a:stretch>
        </p:blipFill>
        <p:spPr>
          <a:xfrm>
            <a:off x="5471160" y="3070860"/>
            <a:ext cx="6720840" cy="3787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Building Model</a:t>
            </a:r>
            <a:endParaRPr lang="en-IN" dirty="0">
              <a:solidFill>
                <a:schemeClr val="bg1"/>
              </a:solidFill>
            </a:endParaRPr>
          </a:p>
        </p:txBody>
      </p:sp>
      <p:pic>
        <p:nvPicPr>
          <p:cNvPr id="4" name="Content Placeholder 3" descr="nlp naive.png"/>
          <p:cNvPicPr>
            <a:picLocks noGrp="1" noChangeAspect="1"/>
          </p:cNvPicPr>
          <p:nvPr>
            <p:ph idx="1"/>
          </p:nvPr>
        </p:nvPicPr>
        <p:blipFill>
          <a:blip r:embed="rId2"/>
          <a:stretch>
            <a:fillRect/>
          </a:stretch>
        </p:blipFill>
        <p:spPr>
          <a:xfrm>
            <a:off x="845520" y="1584960"/>
            <a:ext cx="6904319" cy="2378286"/>
          </a:xfrm>
        </p:spPr>
      </p:pic>
      <p:pic>
        <p:nvPicPr>
          <p:cNvPr id="5" name="Picture 4" descr="knn nlp.jpg"/>
          <p:cNvPicPr>
            <a:picLocks noChangeAspect="1"/>
          </p:cNvPicPr>
          <p:nvPr/>
        </p:nvPicPr>
        <p:blipFill>
          <a:blip r:embed="rId3"/>
          <a:stretch>
            <a:fillRect/>
          </a:stretch>
        </p:blipFill>
        <p:spPr>
          <a:xfrm>
            <a:off x="777240" y="4185920"/>
            <a:ext cx="7101840" cy="2235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pic>
        <p:nvPicPr>
          <p:cNvPr id="5" name="Picture 4" descr="NLP KNN result.png"/>
          <p:cNvPicPr>
            <a:picLocks noChangeAspect="1"/>
          </p:cNvPicPr>
          <p:nvPr/>
        </p:nvPicPr>
        <p:blipFill>
          <a:blip r:embed="rId3"/>
          <a:stretch>
            <a:fillRect/>
          </a:stretch>
        </p:blipFill>
        <p:spPr>
          <a:xfrm>
            <a:off x="0" y="0"/>
            <a:ext cx="12192000" cy="6858000"/>
          </a:xfrm>
          <a:prstGeom prst="rect">
            <a:avLst/>
          </a:prstGeom>
        </p:spPr>
      </p:pic>
      <p:sp>
        <p:nvSpPr>
          <p:cNvPr id="6" name="Rectangle 5"/>
          <p:cNvSpPr/>
          <p:nvPr/>
        </p:nvSpPr>
        <p:spPr>
          <a:xfrm>
            <a:off x="7145067" y="1697334"/>
            <a:ext cx="4020773" cy="2585323"/>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Output of KNN : </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91% accuracy</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NAIVE </a:t>
            </a:r>
            <a:r>
              <a:rPr lang="en-IN" sz="2800" dirty="0" err="1" smtClean="0">
                <a:latin typeface="Times New Roman" panose="02020603050405020304" pitchFamily="18" charset="0"/>
                <a:cs typeface="Times New Roman" panose="02020603050405020304" pitchFamily="18" charset="0"/>
              </a:rPr>
              <a:t>bAYES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166" y="1311215"/>
            <a:ext cx="10515600" cy="4012625"/>
          </a:xfrm>
        </p:spPr>
        <p:txBody>
          <a:bodyPr>
            <a:normAutofit/>
          </a:bodyPr>
          <a:lstStyle/>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p:txBody>
      </p:sp>
      <p:pic>
        <p:nvPicPr>
          <p:cNvPr id="4" name="Picture 3" descr="NLP naive bayes result.png"/>
          <p:cNvPicPr>
            <a:picLocks noChangeAspect="1"/>
          </p:cNvPicPr>
          <p:nvPr/>
        </p:nvPicPr>
        <p:blipFill>
          <a:blip r:embed="rId3"/>
          <a:stretch>
            <a:fillRect/>
          </a:stretch>
        </p:blipFill>
        <p:spPr>
          <a:xfrm>
            <a:off x="0" y="-1"/>
            <a:ext cx="12192000" cy="6823465"/>
          </a:xfrm>
          <a:prstGeom prst="rect">
            <a:avLst/>
          </a:prstGeom>
        </p:spPr>
      </p:pic>
      <p:sp>
        <p:nvSpPr>
          <p:cNvPr id="5" name="Rectangle 4"/>
          <p:cNvSpPr/>
          <p:nvPr/>
        </p:nvSpPr>
        <p:spPr>
          <a:xfrm>
            <a:off x="7165387" y="1951334"/>
            <a:ext cx="4589733" cy="2585323"/>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Output of Naïve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Bayes</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98% Accuracy</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4261853469"/>
      </p:ext>
    </p:extLst>
  </p:cSld>
  <p:clrMapOvr>
    <a:masterClrMapping/>
  </p:clrMapOvr>
  <p:transition>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integration-1.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ntegration-2.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ntegration-3.png"/>
          <p:cNvPicPr>
            <a:picLocks noGrp="1" noChangeAspect="1"/>
          </p:cNvPicPr>
          <p:nvPr>
            <p:ph idx="1"/>
          </p:nvPr>
        </p:nvPicPr>
        <p:blipFill>
          <a:blip r:embed="rId2"/>
          <a:stretch>
            <a:fillRect/>
          </a:stretch>
        </p:blipFill>
        <p:spPr>
          <a:xfrm>
            <a:off x="0" y="0"/>
            <a:ext cx="12192000" cy="6858000"/>
          </a:xfrm>
        </p:spPr>
      </p:pic>
      <p:sp>
        <p:nvSpPr>
          <p:cNvPr id="5" name="Rectangle 4"/>
          <p:cNvSpPr/>
          <p:nvPr/>
        </p:nvSpPr>
        <p:spPr>
          <a:xfrm>
            <a:off x="6570963" y="2520295"/>
            <a:ext cx="5194317" cy="341632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Output:</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Correctly classified the retrieved mail</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conclusion.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ANK U.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7240" y="1"/>
            <a:ext cx="10515600" cy="1087120"/>
          </a:xfrm>
        </p:spPr>
        <p:txBody>
          <a:bodyPr/>
          <a:lstStyle/>
          <a:p>
            <a:pPr algn="ctr"/>
            <a:r>
              <a:rPr lang="en-US" dirty="0" smtClean="0"/>
              <a:t>PROPOSED SYSTEM:</a:t>
            </a:r>
            <a:endParaRPr lang="en-IN" dirty="0"/>
          </a:p>
        </p:txBody>
      </p:sp>
      <p:sp>
        <p:nvSpPr>
          <p:cNvPr id="3" name="Content Placeholder 2"/>
          <p:cNvSpPr>
            <a:spLocks noGrp="1"/>
          </p:cNvSpPr>
          <p:nvPr>
            <p:ph idx="1"/>
          </p:nvPr>
        </p:nvSpPr>
        <p:spPr>
          <a:xfrm>
            <a:off x="756920" y="995680"/>
            <a:ext cx="10515600" cy="5638800"/>
          </a:xfrm>
        </p:spPr>
        <p:txBody>
          <a:bodyPr>
            <a:normAutofit lnSpcReduction="10000"/>
          </a:bodyPr>
          <a:lstStyle/>
          <a:p>
            <a:r>
              <a:rPr lang="en-US" dirty="0" smtClean="0"/>
              <a:t>This System classifies mails as spam or ham using Machine Learning Classifiers </a:t>
            </a:r>
            <a:r>
              <a:rPr lang="en-US" b="1" dirty="0" smtClean="0"/>
              <a:t>KNN &amp; NAÏVE BAYES</a:t>
            </a:r>
            <a:r>
              <a:rPr lang="en-US" dirty="0" smtClean="0"/>
              <a:t>.</a:t>
            </a:r>
          </a:p>
          <a:p>
            <a:endParaRPr lang="en-US" dirty="0" smtClean="0"/>
          </a:p>
          <a:p>
            <a:r>
              <a:rPr lang="en-US" dirty="0" smtClean="0"/>
              <a:t>Two </a:t>
            </a:r>
            <a:r>
              <a:rPr lang="en-US" dirty="0" smtClean="0"/>
              <a:t>types of datasets are considered for this project</a:t>
            </a:r>
            <a:r>
              <a:rPr lang="en-US" dirty="0" smtClean="0"/>
              <a:t>:</a:t>
            </a:r>
            <a:endParaRPr lang="en-US" dirty="0" smtClean="0"/>
          </a:p>
          <a:p>
            <a:pPr marL="514350" indent="-514350">
              <a:buFont typeface="+mj-lt"/>
              <a:buAutoNum type="arabicPeriod"/>
            </a:pPr>
            <a:r>
              <a:rPr lang="en-US" b="1" dirty="0" smtClean="0"/>
              <a:t>Numerical </a:t>
            </a:r>
            <a:r>
              <a:rPr lang="en-US" b="1" dirty="0" smtClean="0"/>
              <a:t>Dataset </a:t>
            </a:r>
            <a:r>
              <a:rPr lang="en-US" dirty="0" smtClean="0"/>
              <a:t>: This data set is collection of 4601 mails. Each mail consists of 57 word probabilities in numeric format collectively corresponding to mail being spam or ham</a:t>
            </a:r>
            <a:r>
              <a:rPr lang="en-US" dirty="0" smtClean="0"/>
              <a:t>.</a:t>
            </a:r>
            <a:endParaRPr lang="en-US" dirty="0" smtClean="0"/>
          </a:p>
          <a:p>
            <a:pPr marL="514350" indent="-514350">
              <a:buFont typeface="+mj-lt"/>
              <a:buAutoNum type="arabicPeriod"/>
            </a:pPr>
            <a:r>
              <a:rPr lang="en-US" b="1" dirty="0" smtClean="0"/>
              <a:t>Textual </a:t>
            </a:r>
            <a:r>
              <a:rPr lang="en-US" b="1" dirty="0" smtClean="0"/>
              <a:t>Dataset </a:t>
            </a:r>
            <a:r>
              <a:rPr lang="en-US" dirty="0" smtClean="0"/>
              <a:t>: This data set is collection of 5739 mails. Each mail has different number of </a:t>
            </a:r>
            <a:r>
              <a:rPr lang="en-US" dirty="0" smtClean="0"/>
              <a:t>words </a:t>
            </a:r>
            <a:r>
              <a:rPr lang="en-US" dirty="0" smtClean="0"/>
              <a:t>unlike the above dataset. Used NLP methods to classify this dataset which resulted in better accuracy even though handling huge dimensionality.</a:t>
            </a:r>
          </a:p>
          <a:p>
            <a:endParaRPr lang="en-US" dirty="0" smtClean="0"/>
          </a:p>
          <a:p>
            <a:r>
              <a:rPr lang="en-US" dirty="0" smtClean="0"/>
              <a:t>Tested on Integrating with Gmail by classifying mail from a </a:t>
            </a:r>
            <a:r>
              <a:rPr lang="en-US" dirty="0" err="1" smtClean="0"/>
              <a:t>gmail</a:t>
            </a:r>
            <a:r>
              <a:rPr lang="en-US" dirty="0" smtClean="0"/>
              <a:t> user.</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218).png"/>
          <p:cNvPicPr>
            <a:picLocks noGrp="1" noChangeAspect="1"/>
          </p:cNvPicPr>
          <p:nvPr>
            <p:ph idx="1"/>
          </p:nvPr>
        </p:nvPicPr>
        <p:blipFill>
          <a:blip r:embed="rId2"/>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dataset_text.png"/>
          <p:cNvPicPr>
            <a:picLocks noGrp="1" noChangeAspect="1"/>
          </p:cNvPicPr>
          <p:nvPr>
            <p:ph idx="1"/>
          </p:nvPr>
        </p:nvPicPr>
        <p:blipFill>
          <a:blip r:embed="rId2"/>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Description of Classifiers :</a:t>
            </a:r>
            <a:endParaRPr lang="en-IN" dirty="0"/>
          </a:p>
        </p:txBody>
      </p:sp>
      <p:sp>
        <p:nvSpPr>
          <p:cNvPr id="6" name="Content Placeholder 5"/>
          <p:cNvSpPr>
            <a:spLocks noGrp="1"/>
          </p:cNvSpPr>
          <p:nvPr>
            <p:ph idx="1"/>
          </p:nvPr>
        </p:nvSpPr>
        <p:spPr/>
        <p:txBody>
          <a:bodyPr/>
          <a:lstStyle/>
          <a:p>
            <a:r>
              <a:rPr lang="en-US" dirty="0" smtClean="0"/>
              <a:t>The project is implemented using two classifiers:</a:t>
            </a:r>
          </a:p>
          <a:p>
            <a:r>
              <a:rPr lang="en-US" b="1" dirty="0" smtClean="0"/>
              <a:t>1)KNN</a:t>
            </a:r>
          </a:p>
          <a:p>
            <a:r>
              <a:rPr lang="en-US" b="1" dirty="0" smtClean="0"/>
              <a:t>2)Naïve </a:t>
            </a:r>
            <a:r>
              <a:rPr lang="en-US" b="1" dirty="0" err="1" smtClean="0"/>
              <a:t>Bayes</a:t>
            </a:r>
            <a:endParaRPr lang="en-IN" b="1" dirty="0"/>
          </a:p>
        </p:txBody>
      </p:sp>
    </p:spTree>
    <p:extLst>
      <p:ext uri="{BB962C8B-B14F-4D97-AF65-F5344CB8AC3E}">
        <p14:creationId xmlns:p14="http://schemas.microsoft.com/office/powerpoint/2010/main" xmlns="" val="1240622517"/>
      </p:ext>
    </p:extLst>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863080"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K-NEAREST NEIGHBORS CLASSIFIER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4480"/>
            <a:ext cx="6040120" cy="4958080"/>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KNN is a machine learning algorithm used in classification</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KNN is Easy To Implement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Its accuracy is 78-80%</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takes more time(100-120 seconds approx) when compared to other </a:t>
            </a:r>
            <a:r>
              <a:rPr lang="en-US" dirty="0" err="1" smtClean="0">
                <a:latin typeface="Times New Roman" panose="02020603050405020304" pitchFamily="18" charset="0"/>
                <a:cs typeface="Times New Roman" panose="02020603050405020304" pitchFamily="18" charset="0"/>
              </a:rPr>
              <a:t>classifieres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235547" y="853440"/>
            <a:ext cx="4678227" cy="5425439"/>
          </a:xfrm>
          <a:prstGeom prst="rect">
            <a:avLst/>
          </a:prstGeom>
        </p:spPr>
      </p:pic>
    </p:spTree>
    <p:extLst>
      <p:ext uri="{BB962C8B-B14F-4D97-AF65-F5344CB8AC3E}">
        <p14:creationId xmlns:p14="http://schemas.microsoft.com/office/powerpoint/2010/main" xmlns="" val="1240622517"/>
      </p:ext>
    </p:extLst>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of </a:t>
            </a:r>
            <a:r>
              <a:rPr lang="en-US" b="1" dirty="0" smtClean="0"/>
              <a:t>KNN</a:t>
            </a:r>
            <a:r>
              <a:rPr lang="en-US" dirty="0" smtClean="0"/>
              <a:t> classifier</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Reading the Dataset and casting its  data to numerical format</a:t>
            </a:r>
          </a:p>
          <a:p>
            <a:pPr marL="514350" indent="-514350">
              <a:buFont typeface="+mj-lt"/>
              <a:buAutoNum type="arabicPeriod"/>
            </a:pPr>
            <a:r>
              <a:rPr lang="en-US" dirty="0" smtClean="0"/>
              <a:t>Splitting the dataset as </a:t>
            </a:r>
            <a:r>
              <a:rPr lang="en-US" dirty="0" err="1" smtClean="0"/>
              <a:t>Trainset</a:t>
            </a:r>
            <a:r>
              <a:rPr lang="en-US" dirty="0" smtClean="0"/>
              <a:t> and </a:t>
            </a:r>
            <a:r>
              <a:rPr lang="en-US" dirty="0" err="1" smtClean="0"/>
              <a:t>Testset</a:t>
            </a:r>
            <a:endParaRPr lang="en-US" dirty="0" smtClean="0"/>
          </a:p>
          <a:p>
            <a:pPr marL="514350" indent="-514350">
              <a:buFont typeface="+mj-lt"/>
              <a:buAutoNum type="arabicPeriod"/>
            </a:pPr>
            <a:r>
              <a:rPr lang="en-US" dirty="0" smtClean="0"/>
              <a:t>Training the model</a:t>
            </a:r>
          </a:p>
          <a:p>
            <a:pPr marL="514350" indent="-514350">
              <a:buFont typeface="+mj-lt"/>
              <a:buAutoNum type="arabicPeriod"/>
            </a:pPr>
            <a:r>
              <a:rPr lang="en-US" dirty="0" smtClean="0"/>
              <a:t>Choosing K value</a:t>
            </a:r>
          </a:p>
          <a:p>
            <a:pPr marL="514350" indent="-514350">
              <a:buFont typeface="+mj-lt"/>
              <a:buAutoNum type="arabicPeriod"/>
            </a:pPr>
            <a:r>
              <a:rPr lang="en-US" dirty="0" smtClean="0"/>
              <a:t>Calculating Euclidean distance for each mail in </a:t>
            </a:r>
            <a:r>
              <a:rPr lang="en-US" dirty="0" err="1" smtClean="0"/>
              <a:t>testset</a:t>
            </a:r>
            <a:r>
              <a:rPr lang="en-US" dirty="0" smtClean="0"/>
              <a:t>.</a:t>
            </a:r>
          </a:p>
          <a:p>
            <a:pPr marL="514350" indent="-514350">
              <a:buFont typeface="+mj-lt"/>
              <a:buAutoNum type="arabicPeriod"/>
            </a:pPr>
            <a:r>
              <a:rPr lang="en-US" dirty="0" smtClean="0"/>
              <a:t>Selecting K nearest </a:t>
            </a:r>
            <a:r>
              <a:rPr lang="en-US" dirty="0" err="1" smtClean="0"/>
              <a:t>neighbours</a:t>
            </a:r>
            <a:r>
              <a:rPr lang="en-US" dirty="0" smtClean="0"/>
              <a:t> for each mail and classifying that mail in test set as spam or ham</a:t>
            </a:r>
          </a:p>
          <a:p>
            <a:pPr marL="514350" indent="-51435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0"/>
            <a:ext cx="10515600" cy="1325563"/>
          </a:xfrm>
        </p:spPr>
        <p:txBody>
          <a:bodyPr/>
          <a:lstStyle/>
          <a:p>
            <a:r>
              <a:rPr lang="en-US" dirty="0" smtClean="0"/>
              <a:t>1) Reading the Dataset</a:t>
            </a:r>
            <a:endParaRPr lang="en-IN" dirty="0"/>
          </a:p>
        </p:txBody>
      </p:sp>
      <p:sp>
        <p:nvSpPr>
          <p:cNvPr id="3" name="Content Placeholder 2"/>
          <p:cNvSpPr>
            <a:spLocks noGrp="1"/>
          </p:cNvSpPr>
          <p:nvPr>
            <p:ph idx="1"/>
          </p:nvPr>
        </p:nvSpPr>
        <p:spPr>
          <a:xfrm>
            <a:off x="767080" y="1012825"/>
            <a:ext cx="10515600" cy="2766695"/>
          </a:xfrm>
        </p:spPr>
        <p:txBody>
          <a:bodyPr/>
          <a:lstStyle/>
          <a:p>
            <a:r>
              <a:rPr lang="en-IN" dirty="0" smtClean="0"/>
              <a:t>with open('</a:t>
            </a:r>
            <a:r>
              <a:rPr lang="en-IN" dirty="0" err="1" smtClean="0"/>
              <a:t>spambase.data','r</a:t>
            </a:r>
            <a:r>
              <a:rPr lang="en-IN" dirty="0" smtClean="0"/>
              <a:t>') as </a:t>
            </a:r>
            <a:r>
              <a:rPr lang="en-IN" dirty="0" err="1" smtClean="0"/>
              <a:t>spamfile</a:t>
            </a:r>
            <a:r>
              <a:rPr lang="en-IN" dirty="0" smtClean="0"/>
              <a:t>:</a:t>
            </a:r>
          </a:p>
          <a:p>
            <a:r>
              <a:rPr lang="en-IN" dirty="0" smtClean="0"/>
              <a:t>        lines=list(</a:t>
            </a:r>
            <a:r>
              <a:rPr lang="en-IN" dirty="0" err="1" smtClean="0"/>
              <a:t>csv.reader</a:t>
            </a:r>
            <a:r>
              <a:rPr lang="en-IN" dirty="0" smtClean="0"/>
              <a:t>(</a:t>
            </a:r>
            <a:r>
              <a:rPr lang="en-IN" dirty="0" err="1" smtClean="0"/>
              <a:t>spamfile</a:t>
            </a:r>
            <a:r>
              <a:rPr lang="en-IN" dirty="0" smtClean="0"/>
              <a:t>))</a:t>
            </a:r>
          </a:p>
          <a:p>
            <a:endParaRPr lang="en-US" dirty="0" smtClean="0"/>
          </a:p>
          <a:p>
            <a:r>
              <a:rPr lang="en-US" dirty="0" smtClean="0"/>
              <a:t>Casting string format to numerical format</a:t>
            </a:r>
          </a:p>
          <a:p>
            <a:pPr>
              <a:buNone/>
            </a:pPr>
            <a:r>
              <a:rPr lang="en-IN" dirty="0" smtClean="0"/>
              <a:t>			lines[</a:t>
            </a:r>
            <a:r>
              <a:rPr lang="en-IN" dirty="0" err="1" smtClean="0"/>
              <a:t>i</a:t>
            </a:r>
            <a:r>
              <a:rPr lang="en-IN" dirty="0" smtClean="0"/>
              <a:t>][j]=float(lines[</a:t>
            </a:r>
            <a:r>
              <a:rPr lang="en-IN" dirty="0" err="1" smtClean="0"/>
              <a:t>i</a:t>
            </a:r>
            <a:r>
              <a:rPr lang="en-IN" dirty="0" smtClean="0"/>
              <a:t>][j])</a:t>
            </a:r>
            <a:endParaRPr lang="en-IN" dirty="0"/>
          </a:p>
        </p:txBody>
      </p:sp>
      <p:sp>
        <p:nvSpPr>
          <p:cNvPr id="4" name="Content Placeholder 2"/>
          <p:cNvSpPr txBox="1">
            <a:spLocks/>
          </p:cNvSpPr>
          <p:nvPr/>
        </p:nvSpPr>
        <p:spPr>
          <a:xfrm>
            <a:off x="631166" y="4562415"/>
            <a:ext cx="10515600" cy="195014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Each mail in dataset is randomly assigned to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Trainset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testset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using</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Random.random</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()&lt;</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split_ratio</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condition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After that this data is shuffled within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Testset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Trainset</a:t>
            </a:r>
            <a:endParaRPr kumimoji="0" lang="en-I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a:xfrm>
            <a:off x="817880" y="3697605"/>
            <a:ext cx="10515600" cy="71183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2) Splitting as </a:t>
            </a:r>
            <a:r>
              <a:rPr kumimoji="0" lang="en-IN" sz="28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Trainset</a:t>
            </a:r>
            <a:r>
              <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and </a:t>
            </a:r>
            <a:r>
              <a:rPr kumimoji="0" lang="en-IN" sz="28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Testset</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TotalTime>
  <Words>729</Words>
  <Application>Microsoft Office PowerPoint</Application>
  <PresentationFormat>Custom</PresentationFormat>
  <Paragraphs>113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EMAIL SPAM DETECTION USING NLP</vt:lpstr>
      <vt:lpstr> ABSTRACT</vt:lpstr>
      <vt:lpstr>PROPOSED SYSTEM:</vt:lpstr>
      <vt:lpstr>Slide 4</vt:lpstr>
      <vt:lpstr>Slide 5</vt:lpstr>
      <vt:lpstr>Description of Classifiers :</vt:lpstr>
      <vt:lpstr>K-NEAREST NEIGHBORS CLASSIFIER</vt:lpstr>
      <vt:lpstr>Methodology of KNN classifier</vt:lpstr>
      <vt:lpstr>1) Reading the Dataset</vt:lpstr>
      <vt:lpstr>Calculating Euclidean distance for TestSet mails </vt:lpstr>
      <vt:lpstr>Slide 11</vt:lpstr>
      <vt:lpstr>NAÏVE BAYESIAN Classifier</vt:lpstr>
      <vt:lpstr>Methodology of Naïve Bayes classifier</vt:lpstr>
      <vt:lpstr>TRAINING THE MODEL</vt:lpstr>
      <vt:lpstr>Calculating Probabilities for each mail in TestSet</vt:lpstr>
      <vt:lpstr>Predicting Labels</vt:lpstr>
      <vt:lpstr>Slide 17</vt:lpstr>
      <vt:lpstr>Natural language processing (NLP)</vt:lpstr>
      <vt:lpstr>METHODOLOGY</vt:lpstr>
      <vt:lpstr>Pre-processing</vt:lpstr>
      <vt:lpstr>Feature Extraction</vt:lpstr>
      <vt:lpstr>Building Model</vt:lpstr>
      <vt:lpstr>Slide 23</vt:lpstr>
      <vt:lpstr>NAIVE bAYES</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Anitha</dc:creator>
  <cp:lastModifiedBy>HP</cp:lastModifiedBy>
  <cp:revision>52</cp:revision>
  <dcterms:created xsi:type="dcterms:W3CDTF">2019-12-07T06:23:08Z</dcterms:created>
  <dcterms:modified xsi:type="dcterms:W3CDTF">2020-07-27T08:55:25Z</dcterms:modified>
</cp:coreProperties>
</file>