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8"/>
  </p:notesMasterIdLst>
  <p:sldIdLst>
    <p:sldId id="256" r:id="rId2"/>
    <p:sldId id="258" r:id="rId3"/>
    <p:sldId id="259" r:id="rId4"/>
    <p:sldId id="273" r:id="rId5"/>
    <p:sldId id="274" r:id="rId6"/>
    <p:sldId id="275" r:id="rId7"/>
    <p:sldId id="277" r:id="rId8"/>
    <p:sldId id="280" r:id="rId9"/>
    <p:sldId id="278" r:id="rId10"/>
    <p:sldId id="279" r:id="rId11"/>
    <p:sldId id="281" r:id="rId12"/>
    <p:sldId id="282" r:id="rId13"/>
    <p:sldId id="283" r:id="rId14"/>
    <p:sldId id="284" r:id="rId15"/>
    <p:sldId id="285" r:id="rId16"/>
    <p:sldId id="28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A72C75-AA46-42E6-A7FB-81EC2EE75139}" type="datetimeFigureOut">
              <a:rPr lang="en-US" smtClean="0"/>
              <a:pPr/>
              <a:t>10/25/2022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728678-212F-4FD0-AA95-DFFAEF1E7B8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1C14FEF-D2E3-4A9E-9519-64EF1536E14D}" type="datetimeFigureOut">
              <a:rPr lang="en-US" smtClean="0"/>
              <a:pPr/>
              <a:t>10/25/2022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5AA53A2-A0DC-48EC-AB28-736BEF4EDD66}"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C14FEF-D2E3-4A9E-9519-64EF1536E14D}" type="datetimeFigureOut">
              <a:rPr lang="en-US" smtClean="0"/>
              <a:pPr/>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A53A2-A0DC-48EC-AB28-736BEF4EDD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C14FEF-D2E3-4A9E-9519-64EF1536E14D}" type="datetimeFigureOut">
              <a:rPr lang="en-US" smtClean="0"/>
              <a:pPr/>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A53A2-A0DC-48EC-AB28-736BEF4EDD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1C14FEF-D2E3-4A9E-9519-64EF1536E14D}" type="datetimeFigureOut">
              <a:rPr lang="en-US" smtClean="0"/>
              <a:pPr/>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A53A2-A0DC-48EC-AB28-736BEF4EDD66}"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1C14FEF-D2E3-4A9E-9519-64EF1536E14D}" type="datetimeFigureOut">
              <a:rPr lang="en-US" smtClean="0"/>
              <a:pPr/>
              <a:t>10/25/2022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5AA53A2-A0DC-48EC-AB28-736BEF4EDD6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1C14FEF-D2E3-4A9E-9519-64EF1536E14D}" type="datetimeFigureOut">
              <a:rPr lang="en-US" smtClean="0"/>
              <a:pPr/>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A53A2-A0DC-48EC-AB28-736BEF4EDD66}"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1C14FEF-D2E3-4A9E-9519-64EF1536E14D}" type="datetimeFigureOut">
              <a:rPr lang="en-US" smtClean="0"/>
              <a:pPr/>
              <a:t>10/25/2022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AA53A2-A0DC-48EC-AB28-736BEF4EDD66}"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1C14FEF-D2E3-4A9E-9519-64EF1536E14D}" type="datetimeFigureOut">
              <a:rPr lang="en-US" smtClean="0"/>
              <a:pPr/>
              <a:t>10/25/2022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AA53A2-A0DC-48EC-AB28-736BEF4EDD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14FEF-D2E3-4A9E-9519-64EF1536E14D}" type="datetimeFigureOut">
              <a:rPr lang="en-US" smtClean="0"/>
              <a:pPr/>
              <a:t>10/25/2022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AA53A2-A0DC-48EC-AB28-736BEF4EDD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1C14FEF-D2E3-4A9E-9519-64EF1536E14D}" type="datetimeFigureOut">
              <a:rPr lang="en-US" smtClean="0"/>
              <a:pPr/>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A53A2-A0DC-48EC-AB28-736BEF4EDD66}"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1C14FEF-D2E3-4A9E-9519-64EF1536E14D}" type="datetimeFigureOut">
              <a:rPr lang="en-US" smtClean="0"/>
              <a:pPr/>
              <a:t>10/25/2022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15AA53A2-A0DC-48EC-AB28-736BEF4EDD66}"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1C14FEF-D2E3-4A9E-9519-64EF1536E14D}" type="datetimeFigureOut">
              <a:rPr lang="en-US" smtClean="0"/>
              <a:pPr/>
              <a:t>10/25/2022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5AA53A2-A0DC-48EC-AB28-736BEF4EDD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83ce0549-e760-46d5-85d1-0a0ec03354f3.png Airbnb.png"/>
          <p:cNvPicPr>
            <a:picLocks noChangeAspect="1"/>
          </p:cNvPicPr>
          <p:nvPr/>
        </p:nvPicPr>
        <p:blipFill>
          <a:blip r:embed="rId2" cstate="print"/>
          <a:stretch>
            <a:fillRect/>
          </a:stretch>
        </p:blipFill>
        <p:spPr>
          <a:xfrm>
            <a:off x="152400" y="6019800"/>
            <a:ext cx="2133600" cy="533400"/>
          </a:xfrm>
          <a:prstGeom prst="rect">
            <a:avLst/>
          </a:prstGeom>
        </p:spPr>
      </p:pic>
      <p:pic>
        <p:nvPicPr>
          <p:cNvPr id="6" name="Picture 5" descr="logo1_edfc81b31b.png"/>
          <p:cNvPicPr>
            <a:picLocks noChangeAspect="1"/>
          </p:cNvPicPr>
          <p:nvPr/>
        </p:nvPicPr>
        <p:blipFill>
          <a:blip r:embed="rId3"/>
          <a:stretch>
            <a:fillRect/>
          </a:stretch>
        </p:blipFill>
        <p:spPr>
          <a:xfrm>
            <a:off x="6858000" y="228600"/>
            <a:ext cx="2125113" cy="381000"/>
          </a:xfrm>
          <a:prstGeom prst="rect">
            <a:avLst/>
          </a:prstGeom>
        </p:spPr>
      </p:pic>
      <p:sp>
        <p:nvSpPr>
          <p:cNvPr id="8" name="TextBox 7"/>
          <p:cNvSpPr txBox="1"/>
          <p:nvPr/>
        </p:nvSpPr>
        <p:spPr>
          <a:xfrm>
            <a:off x="762000" y="1219201"/>
            <a:ext cx="8382000" cy="707886"/>
          </a:xfrm>
          <a:prstGeom prst="rect">
            <a:avLst/>
          </a:prstGeom>
          <a:noFill/>
        </p:spPr>
        <p:txBody>
          <a:bodyPr wrap="square" rtlCol="0">
            <a:spAutoFit/>
          </a:bodyPr>
          <a:lstStyle/>
          <a:p>
            <a:r>
              <a:rPr lang="en-US" dirty="0" smtClean="0">
                <a:solidFill>
                  <a:srgbClr val="FF0000"/>
                </a:solidFill>
              </a:rPr>
              <a:t>              </a:t>
            </a:r>
            <a:r>
              <a:rPr lang="en-US" sz="4000" b="1" dirty="0" smtClean="0">
                <a:solidFill>
                  <a:srgbClr val="FF0000"/>
                </a:solidFill>
              </a:rPr>
              <a:t>EDA CAPSTONE PROECT -01</a:t>
            </a:r>
            <a:endParaRPr lang="en-US" sz="4000" b="1" dirty="0">
              <a:solidFill>
                <a:srgbClr val="FF0000"/>
              </a:solidFill>
            </a:endParaRPr>
          </a:p>
        </p:txBody>
      </p:sp>
      <p:sp>
        <p:nvSpPr>
          <p:cNvPr id="9" name="TextBox 8"/>
          <p:cNvSpPr txBox="1"/>
          <p:nvPr/>
        </p:nvSpPr>
        <p:spPr>
          <a:xfrm>
            <a:off x="1524000" y="2819400"/>
            <a:ext cx="5105400" cy="584775"/>
          </a:xfrm>
          <a:prstGeom prst="rect">
            <a:avLst/>
          </a:prstGeom>
          <a:noFill/>
        </p:spPr>
        <p:txBody>
          <a:bodyPr wrap="square" rtlCol="0">
            <a:spAutoFit/>
          </a:bodyPr>
          <a:lstStyle/>
          <a:p>
            <a:r>
              <a:rPr lang="en-US" sz="3200" b="1" dirty="0" smtClean="0">
                <a:solidFill>
                  <a:schemeClr val="tx2"/>
                </a:solidFill>
              </a:rPr>
              <a:t>        </a:t>
            </a:r>
            <a:r>
              <a:rPr lang="en-US" sz="3200" b="1" dirty="0" smtClean="0">
                <a:solidFill>
                  <a:srgbClr val="0070C0"/>
                </a:solidFill>
              </a:rPr>
              <a:t>EDA ON AIRBUB NYC</a:t>
            </a:r>
            <a:endParaRPr lang="en-US" sz="3200" b="1" dirty="0">
              <a:solidFill>
                <a:srgbClr val="0070C0"/>
              </a:solidFill>
            </a:endParaRPr>
          </a:p>
        </p:txBody>
      </p:sp>
      <p:sp>
        <p:nvSpPr>
          <p:cNvPr id="11" name="TextBox 10"/>
          <p:cNvSpPr txBox="1"/>
          <p:nvPr/>
        </p:nvSpPr>
        <p:spPr>
          <a:xfrm>
            <a:off x="6248400" y="5562600"/>
            <a:ext cx="2438400" cy="923330"/>
          </a:xfrm>
          <a:prstGeom prst="rect">
            <a:avLst/>
          </a:prstGeom>
          <a:noFill/>
        </p:spPr>
        <p:txBody>
          <a:bodyPr wrap="square" rtlCol="0">
            <a:spAutoFit/>
          </a:bodyPr>
          <a:lstStyle/>
          <a:p>
            <a:r>
              <a:rPr lang="en-US" dirty="0" smtClean="0"/>
              <a:t>PRESENTED BY – </a:t>
            </a:r>
          </a:p>
          <a:p>
            <a:r>
              <a:rPr lang="en-US" dirty="0" smtClean="0"/>
              <a:t>A</a:t>
            </a:r>
            <a:r>
              <a:rPr lang="en-US" dirty="0" smtClean="0"/>
              <a:t>MIT </a:t>
            </a:r>
            <a:r>
              <a:rPr lang="en-US" dirty="0" smtClean="0"/>
              <a:t>KUMAR </a:t>
            </a:r>
            <a:r>
              <a:rPr lang="en-US" dirty="0" smtClean="0"/>
              <a:t>SINGH </a:t>
            </a:r>
          </a:p>
          <a:p>
            <a:r>
              <a:rPr lang="en-US" dirty="0" smtClean="0"/>
              <a:t> </a:t>
            </a:r>
            <a:r>
              <a:rPr lang="en-US" dirty="0" smtClean="0"/>
              <a:t>          (SELF)</a:t>
            </a:r>
            <a:endParaRPr lang="en-US" dirty="0"/>
          </a:p>
        </p:txBody>
      </p:sp>
      <p:sp>
        <p:nvSpPr>
          <p:cNvPr id="12" name="TextBox 11"/>
          <p:cNvSpPr txBox="1"/>
          <p:nvPr/>
        </p:nvSpPr>
        <p:spPr>
          <a:xfrm>
            <a:off x="2438400" y="3581400"/>
            <a:ext cx="3605431" cy="400110"/>
          </a:xfrm>
          <a:prstGeom prst="rect">
            <a:avLst/>
          </a:prstGeom>
          <a:noFill/>
        </p:spPr>
        <p:txBody>
          <a:bodyPr wrap="square" rtlCol="0">
            <a:spAutoFit/>
          </a:bodyPr>
          <a:lstStyle/>
          <a:p>
            <a:r>
              <a:rPr lang="en-US" b="1" dirty="0" smtClean="0">
                <a:solidFill>
                  <a:schemeClr val="tx2"/>
                </a:solidFill>
              </a:rPr>
              <a:t>         </a:t>
            </a:r>
            <a:r>
              <a:rPr lang="en-US" sz="2000" b="1" u="sng" dirty="0" smtClean="0"/>
              <a:t>ARTISTIC ALGORITHM </a:t>
            </a:r>
            <a:r>
              <a:rPr lang="en-US" dirty="0" smtClean="0"/>
              <a:t>:</a:t>
            </a:r>
            <a:endParaRPr lang="en-US" dirty="0"/>
          </a:p>
        </p:txBody>
      </p:sp>
      <p:sp>
        <p:nvSpPr>
          <p:cNvPr id="14" name="TextBox 13"/>
          <p:cNvSpPr txBox="1"/>
          <p:nvPr/>
        </p:nvSpPr>
        <p:spPr>
          <a:xfrm>
            <a:off x="2895600" y="5791200"/>
            <a:ext cx="2971800" cy="646331"/>
          </a:xfrm>
          <a:prstGeom prst="rect">
            <a:avLst/>
          </a:prstGeom>
          <a:noFill/>
        </p:spPr>
        <p:txBody>
          <a:bodyPr wrap="square" rtlCol="0">
            <a:spAutoFit/>
          </a:bodyPr>
          <a:lstStyle/>
          <a:p>
            <a:r>
              <a:rPr lang="en-US" dirty="0" err="1" smtClean="0"/>
              <a:t>Githud</a:t>
            </a:r>
            <a:r>
              <a:rPr lang="en-US" dirty="0" smtClean="0"/>
              <a:t> id; amitsingh.as595@gmail.com</a:t>
            </a: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83ce0549-e760-46d5-85d1-0a0ec03354f3.png Airbnb.png"/>
          <p:cNvPicPr>
            <a:picLocks noChangeAspect="1"/>
          </p:cNvPicPr>
          <p:nvPr/>
        </p:nvPicPr>
        <p:blipFill>
          <a:blip r:embed="rId2" cstate="print"/>
          <a:stretch>
            <a:fillRect/>
          </a:stretch>
        </p:blipFill>
        <p:spPr>
          <a:xfrm>
            <a:off x="228601" y="6096000"/>
            <a:ext cx="2362200" cy="457200"/>
          </a:xfrm>
          <a:prstGeom prst="rect">
            <a:avLst/>
          </a:prstGeom>
        </p:spPr>
      </p:pic>
      <p:pic>
        <p:nvPicPr>
          <p:cNvPr id="3" name="Picture 2" descr="logo1_edfc81b31b.png"/>
          <p:cNvPicPr>
            <a:picLocks noChangeAspect="1"/>
          </p:cNvPicPr>
          <p:nvPr/>
        </p:nvPicPr>
        <p:blipFill>
          <a:blip r:embed="rId3"/>
          <a:stretch>
            <a:fillRect/>
          </a:stretch>
        </p:blipFill>
        <p:spPr>
          <a:xfrm>
            <a:off x="6553200" y="152401"/>
            <a:ext cx="2362200" cy="381000"/>
          </a:xfrm>
          <a:prstGeom prst="rect">
            <a:avLst/>
          </a:prstGeom>
        </p:spPr>
      </p:pic>
      <p:sp>
        <p:nvSpPr>
          <p:cNvPr id="8" name="TextBox 7"/>
          <p:cNvSpPr txBox="1"/>
          <p:nvPr/>
        </p:nvSpPr>
        <p:spPr>
          <a:xfrm>
            <a:off x="228600" y="457200"/>
            <a:ext cx="6553200" cy="461665"/>
          </a:xfrm>
          <a:prstGeom prst="rect">
            <a:avLst/>
          </a:prstGeom>
          <a:noFill/>
        </p:spPr>
        <p:txBody>
          <a:bodyPr wrap="square" rtlCol="0">
            <a:spAutoFit/>
          </a:bodyPr>
          <a:lstStyle/>
          <a:p>
            <a:r>
              <a:rPr lang="en-US" sz="2400" b="1" dirty="0" smtClean="0"/>
              <a:t>EXPLORATION DATA AND VISUALIZATION</a:t>
            </a:r>
            <a:endParaRPr lang="en-US" sz="2400" b="1" dirty="0"/>
          </a:p>
        </p:txBody>
      </p:sp>
      <p:sp>
        <p:nvSpPr>
          <p:cNvPr id="7" name="TextBox 6"/>
          <p:cNvSpPr txBox="1"/>
          <p:nvPr/>
        </p:nvSpPr>
        <p:spPr>
          <a:xfrm>
            <a:off x="1143000" y="1519311"/>
            <a:ext cx="7010400" cy="707886"/>
          </a:xfrm>
          <a:prstGeom prst="rect">
            <a:avLst/>
          </a:prstGeom>
          <a:noFill/>
        </p:spPr>
        <p:txBody>
          <a:bodyPr wrap="square" rtlCol="0">
            <a:spAutoFit/>
          </a:bodyPr>
          <a:lstStyle/>
          <a:p>
            <a:r>
              <a:rPr lang="en-US" sz="2000" dirty="0" smtClean="0"/>
              <a:t>The pie chart shows that </a:t>
            </a:r>
            <a:r>
              <a:rPr lang="en-US" sz="2000" dirty="0" err="1" smtClean="0"/>
              <a:t>airbnb</a:t>
            </a:r>
            <a:r>
              <a:rPr lang="en-US" sz="2000" dirty="0" smtClean="0"/>
              <a:t> listing in </a:t>
            </a:r>
            <a:r>
              <a:rPr lang="en-US" sz="2000" dirty="0" err="1" smtClean="0"/>
              <a:t>newyork</a:t>
            </a:r>
            <a:r>
              <a:rPr lang="en-US" sz="2000" dirty="0" smtClean="0"/>
              <a:t> </a:t>
            </a:r>
            <a:r>
              <a:rPr lang="en-US" sz="2000" dirty="0" smtClean="0"/>
              <a:t>are MANHATTAN, and BROOKLYN has the </a:t>
            </a:r>
            <a:r>
              <a:rPr lang="en-US" sz="2000" dirty="0" err="1" smtClean="0"/>
              <a:t>heighest</a:t>
            </a:r>
            <a:r>
              <a:rPr lang="en-US" sz="2000" dirty="0" smtClean="0"/>
              <a:t> </a:t>
            </a:r>
            <a:r>
              <a:rPr lang="en-US" sz="2000" dirty="0" smtClean="0"/>
              <a:t>share of hotels .</a:t>
            </a:r>
            <a:endParaRPr lang="en-US" sz="2000" dirty="0"/>
          </a:p>
        </p:txBody>
      </p:sp>
      <p:sp>
        <p:nvSpPr>
          <p:cNvPr id="9" name="TextBox 8"/>
          <p:cNvSpPr txBox="1"/>
          <p:nvPr/>
        </p:nvSpPr>
        <p:spPr>
          <a:xfrm>
            <a:off x="1066800" y="990600"/>
            <a:ext cx="6248400" cy="461665"/>
          </a:xfrm>
          <a:prstGeom prst="rect">
            <a:avLst/>
          </a:prstGeom>
          <a:noFill/>
        </p:spPr>
        <p:txBody>
          <a:bodyPr wrap="square" rtlCol="0">
            <a:spAutoFit/>
          </a:bodyPr>
          <a:lstStyle/>
          <a:p>
            <a:r>
              <a:rPr lang="en-US" sz="2400" u="sng" dirty="0" smtClean="0">
                <a:solidFill>
                  <a:schemeClr val="bg2">
                    <a:lumMod val="25000"/>
                  </a:schemeClr>
                </a:solidFill>
              </a:rPr>
              <a:t>What can we learn about different hosts and areas</a:t>
            </a:r>
            <a:r>
              <a:rPr lang="en-US" u="sng" dirty="0" smtClean="0">
                <a:solidFill>
                  <a:schemeClr val="bg2">
                    <a:lumMod val="25000"/>
                  </a:schemeClr>
                </a:solidFill>
              </a:rPr>
              <a:t>? </a:t>
            </a:r>
            <a:endParaRPr lang="en-US" u="sng" dirty="0"/>
          </a:p>
        </p:txBody>
      </p:sp>
      <p:pic>
        <p:nvPicPr>
          <p:cNvPr id="17" name="Picture 16" descr="uuuuuu.PNG"/>
          <p:cNvPicPr>
            <a:picLocks noChangeAspect="1"/>
          </p:cNvPicPr>
          <p:nvPr/>
        </p:nvPicPr>
        <p:blipFill>
          <a:blip r:embed="rId4"/>
          <a:stretch>
            <a:fillRect/>
          </a:stretch>
        </p:blipFill>
        <p:spPr>
          <a:xfrm>
            <a:off x="228600" y="2743200"/>
            <a:ext cx="4860248" cy="1981200"/>
          </a:xfrm>
          <a:prstGeom prst="rect">
            <a:avLst/>
          </a:prstGeom>
        </p:spPr>
      </p:pic>
      <p:pic>
        <p:nvPicPr>
          <p:cNvPr id="18" name="Picture 17" descr="gand.PNG"/>
          <p:cNvPicPr>
            <a:picLocks noChangeAspect="1"/>
          </p:cNvPicPr>
          <p:nvPr/>
        </p:nvPicPr>
        <p:blipFill>
          <a:blip r:embed="rId5"/>
          <a:stretch>
            <a:fillRect/>
          </a:stretch>
        </p:blipFill>
        <p:spPr>
          <a:xfrm>
            <a:off x="5261699" y="2362200"/>
            <a:ext cx="3882301" cy="291495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83ce0549-e760-46d5-85d1-0a0ec03354f3.png Airbnb.png"/>
          <p:cNvPicPr>
            <a:picLocks noChangeAspect="1"/>
          </p:cNvPicPr>
          <p:nvPr/>
        </p:nvPicPr>
        <p:blipFill>
          <a:blip r:embed="rId2" cstate="print"/>
          <a:stretch>
            <a:fillRect/>
          </a:stretch>
        </p:blipFill>
        <p:spPr>
          <a:xfrm>
            <a:off x="304800" y="6248400"/>
            <a:ext cx="2362200" cy="381000"/>
          </a:xfrm>
          <a:prstGeom prst="rect">
            <a:avLst/>
          </a:prstGeom>
        </p:spPr>
      </p:pic>
      <p:pic>
        <p:nvPicPr>
          <p:cNvPr id="3" name="Picture 2" descr="logo1_edfc81b31b.png"/>
          <p:cNvPicPr>
            <a:picLocks noChangeAspect="1"/>
          </p:cNvPicPr>
          <p:nvPr/>
        </p:nvPicPr>
        <p:blipFill>
          <a:blip r:embed="rId3"/>
          <a:stretch>
            <a:fillRect/>
          </a:stretch>
        </p:blipFill>
        <p:spPr>
          <a:xfrm>
            <a:off x="6553200" y="152401"/>
            <a:ext cx="2362200" cy="381000"/>
          </a:xfrm>
          <a:prstGeom prst="rect">
            <a:avLst/>
          </a:prstGeom>
        </p:spPr>
      </p:pic>
      <p:pic>
        <p:nvPicPr>
          <p:cNvPr id="5" name="Picture 4" descr="tete.PNG"/>
          <p:cNvPicPr>
            <a:picLocks noChangeAspect="1"/>
          </p:cNvPicPr>
          <p:nvPr/>
        </p:nvPicPr>
        <p:blipFill>
          <a:blip r:embed="rId4"/>
          <a:stretch>
            <a:fillRect/>
          </a:stretch>
        </p:blipFill>
        <p:spPr>
          <a:xfrm>
            <a:off x="304800" y="1371600"/>
            <a:ext cx="3962623" cy="2557596"/>
          </a:xfrm>
          <a:prstGeom prst="rect">
            <a:avLst/>
          </a:prstGeom>
        </p:spPr>
      </p:pic>
      <p:pic>
        <p:nvPicPr>
          <p:cNvPr id="6" name="Picture 5" descr="9.PNG"/>
          <p:cNvPicPr>
            <a:picLocks noChangeAspect="1"/>
          </p:cNvPicPr>
          <p:nvPr/>
        </p:nvPicPr>
        <p:blipFill>
          <a:blip r:embed="rId5"/>
          <a:stretch>
            <a:fillRect/>
          </a:stretch>
        </p:blipFill>
        <p:spPr>
          <a:xfrm>
            <a:off x="4552107" y="2667000"/>
            <a:ext cx="4591893" cy="3115110"/>
          </a:xfrm>
          <a:prstGeom prst="rect">
            <a:avLst/>
          </a:prstGeom>
        </p:spPr>
      </p:pic>
      <p:pic>
        <p:nvPicPr>
          <p:cNvPr id="7" name="Picture 6" descr="cc.PNG"/>
          <p:cNvPicPr>
            <a:picLocks noChangeAspect="1"/>
          </p:cNvPicPr>
          <p:nvPr/>
        </p:nvPicPr>
        <p:blipFill>
          <a:blip r:embed="rId6"/>
          <a:stretch>
            <a:fillRect/>
          </a:stretch>
        </p:blipFill>
        <p:spPr>
          <a:xfrm>
            <a:off x="533400" y="3962400"/>
            <a:ext cx="3810000" cy="2514951"/>
          </a:xfrm>
          <a:prstGeom prst="rect">
            <a:avLst/>
          </a:prstGeom>
        </p:spPr>
      </p:pic>
      <p:sp>
        <p:nvSpPr>
          <p:cNvPr id="9" name="TextBox 8"/>
          <p:cNvSpPr txBox="1"/>
          <p:nvPr/>
        </p:nvSpPr>
        <p:spPr>
          <a:xfrm>
            <a:off x="609600" y="609600"/>
            <a:ext cx="7010400" cy="646331"/>
          </a:xfrm>
          <a:prstGeom prst="rect">
            <a:avLst/>
          </a:prstGeom>
          <a:noFill/>
        </p:spPr>
        <p:txBody>
          <a:bodyPr wrap="square" rtlCol="0">
            <a:spAutoFit/>
          </a:bodyPr>
          <a:lstStyle/>
          <a:p>
            <a:r>
              <a:rPr lang="en-US" b="1" dirty="0" smtClean="0"/>
              <a:t>What can we learn from predictions? (ex: locations, prices, reviews, etc)</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83ce0549-e760-46d5-85d1-0a0ec03354f3.png Airbnb.png"/>
          <p:cNvPicPr>
            <a:picLocks noChangeAspect="1"/>
          </p:cNvPicPr>
          <p:nvPr/>
        </p:nvPicPr>
        <p:blipFill>
          <a:blip r:embed="rId2" cstate="print"/>
          <a:stretch>
            <a:fillRect/>
          </a:stretch>
        </p:blipFill>
        <p:spPr>
          <a:xfrm>
            <a:off x="228601" y="6096000"/>
            <a:ext cx="2362200" cy="457200"/>
          </a:xfrm>
          <a:prstGeom prst="rect">
            <a:avLst/>
          </a:prstGeom>
        </p:spPr>
      </p:pic>
      <p:pic>
        <p:nvPicPr>
          <p:cNvPr id="3" name="Picture 2" descr="logo1_edfc81b31b.png"/>
          <p:cNvPicPr>
            <a:picLocks noChangeAspect="1"/>
          </p:cNvPicPr>
          <p:nvPr/>
        </p:nvPicPr>
        <p:blipFill>
          <a:blip r:embed="rId3"/>
          <a:stretch>
            <a:fillRect/>
          </a:stretch>
        </p:blipFill>
        <p:spPr>
          <a:xfrm>
            <a:off x="6553200" y="152401"/>
            <a:ext cx="2362200" cy="381000"/>
          </a:xfrm>
          <a:prstGeom prst="rect">
            <a:avLst/>
          </a:prstGeom>
        </p:spPr>
      </p:pic>
      <p:sp>
        <p:nvSpPr>
          <p:cNvPr id="8" name="TextBox 7"/>
          <p:cNvSpPr txBox="1"/>
          <p:nvPr/>
        </p:nvSpPr>
        <p:spPr>
          <a:xfrm>
            <a:off x="457200" y="914400"/>
            <a:ext cx="2133600" cy="457200"/>
          </a:xfrm>
          <a:prstGeom prst="rect">
            <a:avLst/>
          </a:prstGeom>
          <a:noFill/>
        </p:spPr>
        <p:txBody>
          <a:bodyPr wrap="square" rtlCol="0">
            <a:spAutoFit/>
          </a:bodyPr>
          <a:lstStyle/>
          <a:p>
            <a:endParaRPr lang="en-US" sz="2400" b="1" dirty="0"/>
          </a:p>
        </p:txBody>
      </p:sp>
      <p:pic>
        <p:nvPicPr>
          <p:cNvPr id="5" name="Picture 4" descr="dgd.PNG"/>
          <p:cNvPicPr>
            <a:picLocks noChangeAspect="1"/>
          </p:cNvPicPr>
          <p:nvPr/>
        </p:nvPicPr>
        <p:blipFill>
          <a:blip r:embed="rId4"/>
          <a:stretch>
            <a:fillRect/>
          </a:stretch>
        </p:blipFill>
        <p:spPr>
          <a:xfrm>
            <a:off x="304800" y="914400"/>
            <a:ext cx="5611008" cy="2962689"/>
          </a:xfrm>
          <a:prstGeom prst="rect">
            <a:avLst/>
          </a:prstGeom>
        </p:spPr>
      </p:pic>
      <p:pic>
        <p:nvPicPr>
          <p:cNvPr id="6" name="Picture 5" descr="cc.PNG"/>
          <p:cNvPicPr>
            <a:picLocks noChangeAspect="1"/>
          </p:cNvPicPr>
          <p:nvPr/>
        </p:nvPicPr>
        <p:blipFill>
          <a:blip r:embed="rId5"/>
          <a:stretch>
            <a:fillRect/>
          </a:stretch>
        </p:blipFill>
        <p:spPr>
          <a:xfrm>
            <a:off x="3962400" y="3962400"/>
            <a:ext cx="4439270" cy="251495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83ce0549-e760-46d5-85d1-0a0ec03354f3.png Airbnb.png"/>
          <p:cNvPicPr>
            <a:picLocks noChangeAspect="1"/>
          </p:cNvPicPr>
          <p:nvPr/>
        </p:nvPicPr>
        <p:blipFill>
          <a:blip r:embed="rId2" cstate="print"/>
          <a:stretch>
            <a:fillRect/>
          </a:stretch>
        </p:blipFill>
        <p:spPr>
          <a:xfrm>
            <a:off x="228601" y="6096000"/>
            <a:ext cx="2362200" cy="457200"/>
          </a:xfrm>
          <a:prstGeom prst="rect">
            <a:avLst/>
          </a:prstGeom>
        </p:spPr>
      </p:pic>
      <p:pic>
        <p:nvPicPr>
          <p:cNvPr id="3" name="Picture 2" descr="logo1_edfc81b31b.png"/>
          <p:cNvPicPr>
            <a:picLocks noChangeAspect="1"/>
          </p:cNvPicPr>
          <p:nvPr/>
        </p:nvPicPr>
        <p:blipFill>
          <a:blip r:embed="rId3"/>
          <a:stretch>
            <a:fillRect/>
          </a:stretch>
        </p:blipFill>
        <p:spPr>
          <a:xfrm>
            <a:off x="6553200" y="152401"/>
            <a:ext cx="2362200" cy="381000"/>
          </a:xfrm>
          <a:prstGeom prst="rect">
            <a:avLst/>
          </a:prstGeom>
        </p:spPr>
      </p:pic>
      <p:sp>
        <p:nvSpPr>
          <p:cNvPr id="8" name="TextBox 7"/>
          <p:cNvSpPr txBox="1"/>
          <p:nvPr/>
        </p:nvSpPr>
        <p:spPr>
          <a:xfrm>
            <a:off x="457200" y="914400"/>
            <a:ext cx="2133600" cy="457200"/>
          </a:xfrm>
          <a:prstGeom prst="rect">
            <a:avLst/>
          </a:prstGeom>
          <a:noFill/>
        </p:spPr>
        <p:txBody>
          <a:bodyPr wrap="square" rtlCol="0">
            <a:spAutoFit/>
          </a:bodyPr>
          <a:lstStyle/>
          <a:p>
            <a:r>
              <a:rPr lang="en-US" sz="2400" b="1" dirty="0" smtClean="0"/>
              <a:t>NTENTS  </a:t>
            </a:r>
            <a:r>
              <a:rPr lang="en-US" sz="2400" b="1" dirty="0" smtClean="0"/>
              <a:t>:</a:t>
            </a:r>
            <a:endParaRPr lang="en-US" sz="2400" b="1" dirty="0"/>
          </a:p>
        </p:txBody>
      </p:sp>
      <p:pic>
        <p:nvPicPr>
          <p:cNvPr id="5" name="Picture 4" descr="fgf.PNG"/>
          <p:cNvPicPr>
            <a:picLocks noChangeAspect="1"/>
          </p:cNvPicPr>
          <p:nvPr/>
        </p:nvPicPr>
        <p:blipFill>
          <a:blip r:embed="rId4"/>
          <a:stretch>
            <a:fillRect/>
          </a:stretch>
        </p:blipFill>
        <p:spPr>
          <a:xfrm>
            <a:off x="533400" y="990600"/>
            <a:ext cx="5572903" cy="3352800"/>
          </a:xfrm>
          <a:prstGeom prst="rect">
            <a:avLst/>
          </a:prstGeom>
        </p:spPr>
      </p:pic>
      <p:pic>
        <p:nvPicPr>
          <p:cNvPr id="6" name="Picture 5" descr="Capture10.PNG"/>
          <p:cNvPicPr>
            <a:picLocks noChangeAspect="1"/>
          </p:cNvPicPr>
          <p:nvPr/>
        </p:nvPicPr>
        <p:blipFill>
          <a:blip r:embed="rId5"/>
          <a:stretch>
            <a:fillRect/>
          </a:stretch>
        </p:blipFill>
        <p:spPr>
          <a:xfrm>
            <a:off x="228600" y="4343400"/>
            <a:ext cx="6401694" cy="2514600"/>
          </a:xfrm>
          <a:prstGeom prst="rect">
            <a:avLst/>
          </a:prstGeom>
        </p:spPr>
      </p:pic>
      <p:sp>
        <p:nvSpPr>
          <p:cNvPr id="7" name="TextBox 6"/>
          <p:cNvSpPr txBox="1"/>
          <p:nvPr/>
        </p:nvSpPr>
        <p:spPr>
          <a:xfrm>
            <a:off x="685800" y="304800"/>
            <a:ext cx="5410200" cy="369332"/>
          </a:xfrm>
          <a:prstGeom prst="rect">
            <a:avLst/>
          </a:prstGeom>
          <a:noFill/>
        </p:spPr>
        <p:txBody>
          <a:bodyPr wrap="square" rtlCol="0">
            <a:spAutoFit/>
          </a:bodyPr>
          <a:lstStyle/>
          <a:p>
            <a:r>
              <a:rPr lang="en-US" b="1" dirty="0" smtClean="0"/>
              <a:t>3.Which hosts are the busiest and why?</a:t>
            </a: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1_edfc81b31b.png"/>
          <p:cNvPicPr>
            <a:picLocks noChangeAspect="1"/>
          </p:cNvPicPr>
          <p:nvPr/>
        </p:nvPicPr>
        <p:blipFill>
          <a:blip r:embed="rId2"/>
          <a:stretch>
            <a:fillRect/>
          </a:stretch>
        </p:blipFill>
        <p:spPr>
          <a:xfrm>
            <a:off x="6553200" y="152401"/>
            <a:ext cx="2362200" cy="381000"/>
          </a:xfrm>
          <a:prstGeom prst="rect">
            <a:avLst/>
          </a:prstGeom>
        </p:spPr>
      </p:pic>
      <p:sp>
        <p:nvSpPr>
          <p:cNvPr id="8" name="TextBox 7"/>
          <p:cNvSpPr txBox="1"/>
          <p:nvPr/>
        </p:nvSpPr>
        <p:spPr>
          <a:xfrm>
            <a:off x="457200" y="533400"/>
            <a:ext cx="8458200" cy="1200329"/>
          </a:xfrm>
          <a:prstGeom prst="rect">
            <a:avLst/>
          </a:prstGeom>
          <a:noFill/>
        </p:spPr>
        <p:txBody>
          <a:bodyPr wrap="square" rtlCol="0">
            <a:spAutoFit/>
          </a:bodyPr>
          <a:lstStyle/>
          <a:p>
            <a:r>
              <a:rPr lang="en-US" sz="2400" dirty="0" smtClean="0"/>
              <a:t>Is there any noticeable difference of traffic among different areas and what could be the reason for it?</a:t>
            </a:r>
          </a:p>
          <a:p>
            <a:endParaRPr lang="en-US" sz="2400" b="1" dirty="0"/>
          </a:p>
        </p:txBody>
      </p:sp>
      <p:pic>
        <p:nvPicPr>
          <p:cNvPr id="5" name="Picture 4" descr="etreg.PNG"/>
          <p:cNvPicPr>
            <a:picLocks noChangeAspect="1"/>
          </p:cNvPicPr>
          <p:nvPr/>
        </p:nvPicPr>
        <p:blipFill>
          <a:blip r:embed="rId3"/>
          <a:stretch>
            <a:fillRect/>
          </a:stretch>
        </p:blipFill>
        <p:spPr>
          <a:xfrm>
            <a:off x="2209800" y="4114800"/>
            <a:ext cx="5915851" cy="2505425"/>
          </a:xfrm>
          <a:prstGeom prst="rect">
            <a:avLst/>
          </a:prstGeom>
        </p:spPr>
      </p:pic>
      <p:pic>
        <p:nvPicPr>
          <p:cNvPr id="6" name="Picture 5" descr="bfb.PNG"/>
          <p:cNvPicPr>
            <a:picLocks noChangeAspect="1"/>
          </p:cNvPicPr>
          <p:nvPr/>
        </p:nvPicPr>
        <p:blipFill>
          <a:blip r:embed="rId4"/>
          <a:stretch>
            <a:fillRect/>
          </a:stretch>
        </p:blipFill>
        <p:spPr>
          <a:xfrm>
            <a:off x="838200" y="1371600"/>
            <a:ext cx="5715000" cy="2743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83ce0549-e760-46d5-85d1-0a0ec03354f3.png Airbnb.png"/>
          <p:cNvPicPr>
            <a:picLocks noChangeAspect="1"/>
          </p:cNvPicPr>
          <p:nvPr/>
        </p:nvPicPr>
        <p:blipFill>
          <a:blip r:embed="rId2" cstate="print"/>
          <a:stretch>
            <a:fillRect/>
          </a:stretch>
        </p:blipFill>
        <p:spPr>
          <a:xfrm>
            <a:off x="228601" y="6096000"/>
            <a:ext cx="2362200" cy="457200"/>
          </a:xfrm>
          <a:prstGeom prst="rect">
            <a:avLst/>
          </a:prstGeom>
        </p:spPr>
      </p:pic>
      <p:pic>
        <p:nvPicPr>
          <p:cNvPr id="3" name="Picture 2" descr="logo1_edfc81b31b.png"/>
          <p:cNvPicPr>
            <a:picLocks noChangeAspect="1"/>
          </p:cNvPicPr>
          <p:nvPr/>
        </p:nvPicPr>
        <p:blipFill>
          <a:blip r:embed="rId3"/>
          <a:stretch>
            <a:fillRect/>
          </a:stretch>
        </p:blipFill>
        <p:spPr>
          <a:xfrm>
            <a:off x="6553200" y="152401"/>
            <a:ext cx="2362200" cy="381000"/>
          </a:xfrm>
          <a:prstGeom prst="rect">
            <a:avLst/>
          </a:prstGeom>
        </p:spPr>
      </p:pic>
      <p:sp>
        <p:nvSpPr>
          <p:cNvPr id="8" name="TextBox 7"/>
          <p:cNvSpPr txBox="1"/>
          <p:nvPr/>
        </p:nvSpPr>
        <p:spPr>
          <a:xfrm>
            <a:off x="457200" y="914401"/>
            <a:ext cx="6629400" cy="4154984"/>
          </a:xfrm>
          <a:prstGeom prst="rect">
            <a:avLst/>
          </a:prstGeom>
          <a:noFill/>
        </p:spPr>
        <p:txBody>
          <a:bodyPr wrap="square" rtlCol="0">
            <a:spAutoFit/>
          </a:bodyPr>
          <a:lstStyle/>
          <a:p>
            <a:r>
              <a:rPr lang="en-US" sz="2400" dirty="0" smtClean="0"/>
              <a:t>Conclusion:</a:t>
            </a:r>
          </a:p>
          <a:p>
            <a:pPr>
              <a:buFont typeface="Arial" pitchFamily="34" charset="0"/>
              <a:buChar char="•"/>
            </a:pPr>
            <a:r>
              <a:rPr lang="en-US" sz="2400" dirty="0" smtClean="0"/>
              <a:t>The people who prefer to stay in Entire home or Apartment they are going to stay bit longer in that particular </a:t>
            </a:r>
            <a:r>
              <a:rPr lang="en-US" sz="2400" dirty="0" smtClean="0"/>
              <a:t>Neighborhood </a:t>
            </a:r>
            <a:r>
              <a:rPr lang="en-US" sz="2400" dirty="0" smtClean="0"/>
              <a:t>only.</a:t>
            </a:r>
          </a:p>
          <a:p>
            <a:pPr>
              <a:buFont typeface="Arial" pitchFamily="34" charset="0"/>
              <a:buChar char="•"/>
            </a:pPr>
            <a:r>
              <a:rPr lang="en-US" sz="2400" dirty="0" smtClean="0"/>
              <a:t>The people who prefer to stay in Private room they won't stay longer as compared to Home or Apartment.</a:t>
            </a:r>
          </a:p>
          <a:p>
            <a:pPr>
              <a:buFont typeface="Arial" pitchFamily="34" charset="0"/>
              <a:buChar char="•"/>
            </a:pPr>
            <a:r>
              <a:rPr lang="en-US" sz="2400" dirty="0" smtClean="0"/>
              <a:t>Most people prefer to pay less price.</a:t>
            </a:r>
          </a:p>
          <a:p>
            <a:pPr>
              <a:buFont typeface="Arial" pitchFamily="34" charset="0"/>
              <a:buChar char="•"/>
            </a:pPr>
            <a:r>
              <a:rPr lang="en-US" sz="2400" dirty="0" smtClean="0"/>
              <a:t>If there are more number of Reviews for particular </a:t>
            </a:r>
            <a:r>
              <a:rPr lang="en-US" sz="2400" dirty="0" smtClean="0"/>
              <a:t>Neighborhood </a:t>
            </a:r>
            <a:r>
              <a:rPr lang="en-US" sz="2400" dirty="0" smtClean="0"/>
              <a:t>group that means that place is a tourist place.</a:t>
            </a:r>
          </a:p>
          <a:p>
            <a:r>
              <a:rPr lang="en-US" sz="2400" dirty="0" smtClean="0"/>
              <a:t>If people are not staying more then one night means they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83ce0549-e760-46d5-85d1-0a0ec03354f3.png Airbnb.png"/>
          <p:cNvPicPr>
            <a:picLocks noChangeAspect="1"/>
          </p:cNvPicPr>
          <p:nvPr/>
        </p:nvPicPr>
        <p:blipFill>
          <a:blip r:embed="rId2" cstate="print"/>
          <a:stretch>
            <a:fillRect/>
          </a:stretch>
        </p:blipFill>
        <p:spPr>
          <a:xfrm>
            <a:off x="3352800" y="4114800"/>
            <a:ext cx="2362200" cy="457200"/>
          </a:xfrm>
          <a:prstGeom prst="rect">
            <a:avLst/>
          </a:prstGeom>
        </p:spPr>
      </p:pic>
      <p:pic>
        <p:nvPicPr>
          <p:cNvPr id="3" name="Picture 2" descr="logo1_edfc81b31b.png"/>
          <p:cNvPicPr>
            <a:picLocks noChangeAspect="1"/>
          </p:cNvPicPr>
          <p:nvPr/>
        </p:nvPicPr>
        <p:blipFill>
          <a:blip r:embed="rId3"/>
          <a:stretch>
            <a:fillRect/>
          </a:stretch>
        </p:blipFill>
        <p:spPr>
          <a:xfrm>
            <a:off x="6553200" y="152401"/>
            <a:ext cx="2362200" cy="381000"/>
          </a:xfrm>
          <a:prstGeom prst="rect">
            <a:avLst/>
          </a:prstGeom>
        </p:spPr>
      </p:pic>
      <p:sp>
        <p:nvSpPr>
          <p:cNvPr id="5" name="TextBox 4"/>
          <p:cNvSpPr txBox="1"/>
          <p:nvPr/>
        </p:nvSpPr>
        <p:spPr>
          <a:xfrm>
            <a:off x="1219200" y="2743200"/>
            <a:ext cx="7086600" cy="1200329"/>
          </a:xfrm>
          <a:prstGeom prst="rect">
            <a:avLst/>
          </a:prstGeom>
          <a:noFill/>
        </p:spPr>
        <p:txBody>
          <a:bodyPr wrap="square" rtlCol="0">
            <a:spAutoFit/>
          </a:bodyPr>
          <a:lstStyle/>
          <a:p>
            <a:r>
              <a:rPr lang="en-US" sz="7200" dirty="0" smtClean="0"/>
              <a:t>    THANK YOU</a:t>
            </a:r>
            <a:endParaRPr lang="en-US"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83ce0549-e760-46d5-85d1-0a0ec03354f3.png Airbnb.png"/>
          <p:cNvPicPr>
            <a:picLocks noChangeAspect="1"/>
          </p:cNvPicPr>
          <p:nvPr/>
        </p:nvPicPr>
        <p:blipFill>
          <a:blip r:embed="rId2" cstate="print"/>
          <a:stretch>
            <a:fillRect/>
          </a:stretch>
        </p:blipFill>
        <p:spPr>
          <a:xfrm>
            <a:off x="228600" y="6019800"/>
            <a:ext cx="2362200" cy="457200"/>
          </a:xfrm>
          <a:prstGeom prst="rect">
            <a:avLst/>
          </a:prstGeom>
        </p:spPr>
      </p:pic>
      <p:pic>
        <p:nvPicPr>
          <p:cNvPr id="3" name="Picture 2" descr="logo1_edfc81b31b.png"/>
          <p:cNvPicPr>
            <a:picLocks noChangeAspect="1"/>
          </p:cNvPicPr>
          <p:nvPr/>
        </p:nvPicPr>
        <p:blipFill>
          <a:blip r:embed="rId3"/>
          <a:stretch>
            <a:fillRect/>
          </a:stretch>
        </p:blipFill>
        <p:spPr>
          <a:xfrm>
            <a:off x="6553200" y="152401"/>
            <a:ext cx="2362200" cy="381000"/>
          </a:xfrm>
          <a:prstGeom prst="rect">
            <a:avLst/>
          </a:prstGeom>
        </p:spPr>
      </p:pic>
      <p:sp>
        <p:nvSpPr>
          <p:cNvPr id="4" name="TextBox 3"/>
          <p:cNvSpPr txBox="1"/>
          <p:nvPr/>
        </p:nvSpPr>
        <p:spPr>
          <a:xfrm>
            <a:off x="685800" y="762000"/>
            <a:ext cx="2057400" cy="461666"/>
          </a:xfrm>
          <a:prstGeom prst="rect">
            <a:avLst/>
          </a:prstGeom>
          <a:noFill/>
        </p:spPr>
        <p:txBody>
          <a:bodyPr wrap="square" rtlCol="0">
            <a:spAutoFit/>
          </a:bodyPr>
          <a:lstStyle/>
          <a:p>
            <a:r>
              <a:rPr lang="en-US" sz="2400" b="1" dirty="0" smtClean="0"/>
              <a:t>ABSTRACT :</a:t>
            </a:r>
            <a:endParaRPr lang="en-US" dirty="0"/>
          </a:p>
        </p:txBody>
      </p:sp>
      <p:sp>
        <p:nvSpPr>
          <p:cNvPr id="5" name="TextBox 4"/>
          <p:cNvSpPr txBox="1"/>
          <p:nvPr/>
        </p:nvSpPr>
        <p:spPr>
          <a:xfrm>
            <a:off x="1143000" y="1447800"/>
            <a:ext cx="7620000" cy="4093428"/>
          </a:xfrm>
          <a:prstGeom prst="rect">
            <a:avLst/>
          </a:prstGeom>
          <a:noFill/>
        </p:spPr>
        <p:txBody>
          <a:bodyPr wrap="square" rtlCol="0">
            <a:spAutoFit/>
          </a:bodyPr>
          <a:lstStyle/>
          <a:p>
            <a:pPr>
              <a:buFont typeface="Wingdings" pitchFamily="2" charset="2"/>
              <a:buChar char="q"/>
            </a:pPr>
            <a:r>
              <a:rPr lang="en-US" sz="2000" b="1" dirty="0" smtClean="0">
                <a:solidFill>
                  <a:srgbClr val="3333FF"/>
                </a:solidFill>
              </a:rPr>
              <a:t>Purpose</a:t>
            </a:r>
            <a:r>
              <a:rPr lang="en-US" sz="2000" dirty="0" smtClean="0">
                <a:solidFill>
                  <a:srgbClr val="3333FF"/>
                </a:solidFill>
              </a:rPr>
              <a:t> –The purpose of this paper is to review the extant literature on </a:t>
            </a:r>
            <a:r>
              <a:rPr lang="en-US" sz="2000" dirty="0" err="1" smtClean="0">
                <a:solidFill>
                  <a:srgbClr val="3333FF"/>
                </a:solidFill>
              </a:rPr>
              <a:t>Airbnb</a:t>
            </a:r>
            <a:r>
              <a:rPr lang="en-US" sz="2000" dirty="0" smtClean="0">
                <a:solidFill>
                  <a:srgbClr val="3333FF"/>
                </a:solidFill>
              </a:rPr>
              <a:t> one of the most </a:t>
            </a:r>
            <a:r>
              <a:rPr lang="en-US" sz="2000" dirty="0" err="1" smtClean="0">
                <a:solidFill>
                  <a:srgbClr val="3333FF"/>
                </a:solidFill>
              </a:rPr>
              <a:t>signiﬁcant</a:t>
            </a:r>
            <a:r>
              <a:rPr lang="en-US" sz="2000" dirty="0" smtClean="0">
                <a:solidFill>
                  <a:srgbClr val="3333FF"/>
                </a:solidFill>
              </a:rPr>
              <a:t> recent innovations in the tourism sector –to assess the research progress that has been accomplished to date.</a:t>
            </a:r>
          </a:p>
          <a:p>
            <a:pPr>
              <a:buFont typeface="Wingdings" pitchFamily="2" charset="2"/>
              <a:buChar char="q"/>
            </a:pPr>
            <a:r>
              <a:rPr lang="en-US" sz="2000" b="1" dirty="0" smtClean="0">
                <a:solidFill>
                  <a:srgbClr val="3333FF"/>
                </a:solidFill>
              </a:rPr>
              <a:t>Design/methodology/approach</a:t>
            </a:r>
            <a:r>
              <a:rPr lang="en-US" sz="2000" dirty="0" smtClean="0">
                <a:solidFill>
                  <a:srgbClr val="3333FF"/>
                </a:solidFill>
              </a:rPr>
              <a:t> –Numerous journal databases were searched, and 132 peer-reviewed journal articles from various disciplines were reviewed. Key attributes of each paper were recorded, and a content analysis was undertaken.</a:t>
            </a:r>
          </a:p>
          <a:p>
            <a:pPr>
              <a:buFont typeface="Wingdings" pitchFamily="2" charset="2"/>
              <a:buChar char="q"/>
            </a:pPr>
            <a:r>
              <a:rPr lang="en-US" sz="2000" b="1" dirty="0" smtClean="0">
                <a:solidFill>
                  <a:srgbClr val="3333FF"/>
                </a:solidFill>
              </a:rPr>
              <a:t>Findings</a:t>
            </a:r>
            <a:r>
              <a:rPr lang="en-US" sz="2000" dirty="0" smtClean="0">
                <a:solidFill>
                  <a:srgbClr val="3333FF"/>
                </a:solidFill>
              </a:rPr>
              <a:t> –A survey of the literature found that the majority of </a:t>
            </a:r>
            <a:r>
              <a:rPr lang="en-US" sz="2000" dirty="0" err="1" smtClean="0">
                <a:solidFill>
                  <a:srgbClr val="3333FF"/>
                </a:solidFill>
              </a:rPr>
              <a:t>Airbnb</a:t>
            </a:r>
            <a:r>
              <a:rPr lang="en-US" sz="2000" dirty="0" smtClean="0">
                <a:solidFill>
                  <a:srgbClr val="3333FF"/>
                </a:solidFill>
              </a:rPr>
              <a:t> research has been published quite recently, often in hospitality/tourism journals, and the research has been conducted primarily by researchers in the USA/Canada and Europe. </a:t>
            </a:r>
          </a:p>
          <a:p>
            <a:pPr>
              <a:buFont typeface="Wingdings" pitchFamily="2" charset="2"/>
              <a:buChar char="q"/>
            </a:pPr>
            <a:r>
              <a:rPr lang="en-US" sz="2000" dirty="0" smtClean="0">
                <a:solidFill>
                  <a:srgbClr val="3333FF"/>
                </a:solidFill>
              </a:rPr>
              <a:t>.</a:t>
            </a:r>
            <a:r>
              <a:rPr lang="en-US" sz="2000" b="1" dirty="0" smtClean="0">
                <a:solidFill>
                  <a:srgbClr val="3333FF"/>
                </a:solidFill>
              </a:rPr>
              <a:t>Originality/valu</a:t>
            </a:r>
            <a:r>
              <a:rPr lang="en-US" sz="2000" dirty="0" smtClean="0">
                <a:solidFill>
                  <a:srgbClr val="3333FF"/>
                </a:solidFill>
              </a:rPr>
              <a:t>e –This is the </a:t>
            </a:r>
            <a:r>
              <a:rPr lang="en-US" sz="2000" dirty="0" err="1" smtClean="0">
                <a:solidFill>
                  <a:srgbClr val="3333FF"/>
                </a:solidFill>
              </a:rPr>
              <a:t>ﬁrst</a:t>
            </a:r>
            <a:r>
              <a:rPr lang="en-US" sz="2000" dirty="0" smtClean="0">
                <a:solidFill>
                  <a:srgbClr val="3333FF"/>
                </a:solidFill>
              </a:rPr>
              <a:t> paper to review the extant literature </a:t>
            </a:r>
            <a:r>
              <a:rPr lang="en-US" sz="2000" dirty="0" err="1" smtClean="0">
                <a:solidFill>
                  <a:srgbClr val="3333FF"/>
                </a:solidFill>
              </a:rPr>
              <a:t>speciﬁcally</a:t>
            </a:r>
            <a:r>
              <a:rPr lang="en-US" sz="2000" dirty="0" smtClean="0">
                <a:solidFill>
                  <a:srgbClr val="3333FF"/>
                </a:solidFill>
              </a:rPr>
              <a:t> about </a:t>
            </a:r>
            <a:r>
              <a:rPr lang="en-US" sz="2000" dirty="0" err="1" smtClean="0">
                <a:solidFill>
                  <a:srgbClr val="3333FF"/>
                </a:solidFill>
              </a:rPr>
              <a:t>Airbnb</a:t>
            </a:r>
            <a:r>
              <a:rPr lang="en-US" sz="2000" dirty="0" smtClean="0">
                <a:solidFill>
                  <a:srgbClr val="3333FF"/>
                </a:solidFill>
              </a:rPr>
              <a:t>.</a:t>
            </a:r>
            <a:endParaRPr lang="en-US" sz="2000" dirty="0">
              <a:solidFill>
                <a:srgbClr val="3333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83ce0549-e760-46d5-85d1-0a0ec03354f3.png Airbnb.png"/>
          <p:cNvPicPr>
            <a:picLocks noChangeAspect="1"/>
          </p:cNvPicPr>
          <p:nvPr/>
        </p:nvPicPr>
        <p:blipFill>
          <a:blip r:embed="rId2" cstate="print"/>
          <a:stretch>
            <a:fillRect/>
          </a:stretch>
        </p:blipFill>
        <p:spPr>
          <a:xfrm>
            <a:off x="228601" y="6096000"/>
            <a:ext cx="2362200" cy="457200"/>
          </a:xfrm>
          <a:prstGeom prst="rect">
            <a:avLst/>
          </a:prstGeom>
        </p:spPr>
      </p:pic>
      <p:pic>
        <p:nvPicPr>
          <p:cNvPr id="3" name="Picture 2" descr="logo1_edfc81b31b.png"/>
          <p:cNvPicPr>
            <a:picLocks noChangeAspect="1"/>
          </p:cNvPicPr>
          <p:nvPr/>
        </p:nvPicPr>
        <p:blipFill>
          <a:blip r:embed="rId3"/>
          <a:stretch>
            <a:fillRect/>
          </a:stretch>
        </p:blipFill>
        <p:spPr>
          <a:xfrm>
            <a:off x="6553200" y="152401"/>
            <a:ext cx="2362200" cy="381000"/>
          </a:xfrm>
          <a:prstGeom prst="rect">
            <a:avLst/>
          </a:prstGeom>
        </p:spPr>
      </p:pic>
      <p:sp>
        <p:nvSpPr>
          <p:cNvPr id="4" name="TextBox 3"/>
          <p:cNvSpPr txBox="1"/>
          <p:nvPr/>
        </p:nvSpPr>
        <p:spPr>
          <a:xfrm>
            <a:off x="762000" y="609600"/>
            <a:ext cx="2539991" cy="461665"/>
          </a:xfrm>
          <a:prstGeom prst="rect">
            <a:avLst/>
          </a:prstGeom>
          <a:noFill/>
        </p:spPr>
        <p:txBody>
          <a:bodyPr wrap="none" rtlCol="0">
            <a:spAutoFit/>
          </a:bodyPr>
          <a:lstStyle/>
          <a:p>
            <a:r>
              <a:rPr lang="en-US" sz="2400" b="1" dirty="0" smtClean="0"/>
              <a:t>INTRODUCTION</a:t>
            </a:r>
            <a:r>
              <a:rPr lang="en-US" b="1" dirty="0" smtClean="0"/>
              <a:t> :</a:t>
            </a:r>
            <a:endParaRPr lang="en-US" b="1" dirty="0"/>
          </a:p>
        </p:txBody>
      </p:sp>
      <p:sp>
        <p:nvSpPr>
          <p:cNvPr id="6" name="TextBox 5"/>
          <p:cNvSpPr txBox="1"/>
          <p:nvPr/>
        </p:nvSpPr>
        <p:spPr>
          <a:xfrm>
            <a:off x="1371600" y="1524000"/>
            <a:ext cx="7010400" cy="4343400"/>
          </a:xfrm>
          <a:prstGeom prst="rect">
            <a:avLst/>
          </a:prstGeom>
          <a:noFill/>
        </p:spPr>
        <p:txBody>
          <a:bodyPr wrap="square" rtlCol="0">
            <a:spAutoFit/>
          </a:bodyPr>
          <a:lstStyle/>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a:p>
        </p:txBody>
      </p:sp>
      <p:sp>
        <p:nvSpPr>
          <p:cNvPr id="8" name="TextBox 7"/>
          <p:cNvSpPr txBox="1"/>
          <p:nvPr/>
        </p:nvSpPr>
        <p:spPr>
          <a:xfrm>
            <a:off x="1066800" y="1143000"/>
            <a:ext cx="7620000" cy="5940088"/>
          </a:xfrm>
          <a:prstGeom prst="rect">
            <a:avLst/>
          </a:prstGeom>
          <a:noFill/>
        </p:spPr>
        <p:txBody>
          <a:bodyPr wrap="square" rtlCol="0">
            <a:spAutoFit/>
          </a:bodyPr>
          <a:lstStyle/>
          <a:p>
            <a:pPr marL="457200" indent="-457200">
              <a:buFont typeface="Wingdings" pitchFamily="2" charset="2"/>
              <a:buChar char="Ø"/>
            </a:pPr>
            <a:r>
              <a:rPr lang="en-US" sz="2000" b="0" dirty="0" err="1" smtClean="0">
                <a:solidFill>
                  <a:srgbClr val="3333FF"/>
                </a:solidFill>
              </a:rPr>
              <a:t>Airbnb</a:t>
            </a:r>
            <a:r>
              <a:rPr lang="en-US" sz="2000" b="0" dirty="0" smtClean="0">
                <a:solidFill>
                  <a:srgbClr val="3333FF"/>
                </a:solidFill>
              </a:rPr>
              <a:t>, as in “Air Bed and Breakfast,” is a service that lets property owners rent out their spaces to travelers looking for a place to stay. Travelers can rent a space for multiple people to share, a shared space with private rooms, or the entire property for themselves. </a:t>
            </a:r>
          </a:p>
          <a:p>
            <a:pPr marL="457200" indent="-457200">
              <a:buFont typeface="Wingdings" pitchFamily="2" charset="2"/>
              <a:buChar char="Ø"/>
            </a:pPr>
            <a:endParaRPr lang="en-US" sz="2000" dirty="0" smtClean="0">
              <a:solidFill>
                <a:srgbClr val="3333FF"/>
              </a:solidFill>
            </a:endParaRPr>
          </a:p>
          <a:p>
            <a:pPr marL="457200" indent="-457200">
              <a:buFont typeface="Wingdings" pitchFamily="2" charset="2"/>
              <a:buChar char="Ø"/>
            </a:pPr>
            <a:r>
              <a:rPr lang="en-US" sz="2000" b="0" dirty="0" smtClean="0">
                <a:solidFill>
                  <a:srgbClr val="3333FF"/>
                </a:solidFill>
              </a:rPr>
              <a:t> </a:t>
            </a:r>
            <a:r>
              <a:rPr lang="en-US" sz="2000" dirty="0" smtClean="0">
                <a:solidFill>
                  <a:srgbClr val="3333FF"/>
                </a:solidFill>
              </a:rPr>
              <a:t>Since</a:t>
            </a:r>
            <a:r>
              <a:rPr lang="en-US" sz="2000" b="0" dirty="0" smtClean="0">
                <a:solidFill>
                  <a:srgbClr val="3333FF"/>
                </a:solidFill>
              </a:rPr>
              <a:t>2008  , guests and hosts have used </a:t>
            </a:r>
            <a:r>
              <a:rPr lang="en-US" sz="2000" b="0" dirty="0" err="1" smtClean="0">
                <a:solidFill>
                  <a:srgbClr val="3333FF"/>
                </a:solidFill>
              </a:rPr>
              <a:t>Airbnb</a:t>
            </a:r>
            <a:r>
              <a:rPr lang="en-US" sz="2000" b="0" dirty="0" smtClean="0">
                <a:solidFill>
                  <a:srgbClr val="3333FF"/>
                </a:solidFill>
              </a:rPr>
              <a:t> to expand on traveling </a:t>
            </a:r>
            <a:r>
              <a:rPr lang="en-US" sz="2000" dirty="0" smtClean="0">
                <a:solidFill>
                  <a:srgbClr val="3333FF"/>
                </a:solidFill>
              </a:rPr>
              <a:t>Possibilities and present a more unique, personalized way of experiencing the world. </a:t>
            </a:r>
            <a:endParaRPr lang="en-US" sz="2000" dirty="0">
              <a:solidFill>
                <a:srgbClr val="3333FF"/>
              </a:solidFill>
            </a:endParaRPr>
          </a:p>
          <a:p>
            <a:pPr marL="457200" indent="-457200">
              <a:buFont typeface="Wingdings" pitchFamily="2" charset="2"/>
              <a:buChar char="Ø"/>
            </a:pPr>
            <a:r>
              <a:rPr lang="en-US" sz="2000" b="0" dirty="0" smtClean="0">
                <a:solidFill>
                  <a:srgbClr val="3333FF"/>
                </a:solidFill>
              </a:rPr>
              <a:t>Now a days ,</a:t>
            </a:r>
            <a:r>
              <a:rPr lang="en-US" sz="2000" b="0" dirty="0" err="1" smtClean="0">
                <a:solidFill>
                  <a:srgbClr val="3333FF"/>
                </a:solidFill>
              </a:rPr>
              <a:t>Airbub</a:t>
            </a:r>
            <a:r>
              <a:rPr lang="en-US" sz="2000" b="0" dirty="0" smtClean="0">
                <a:solidFill>
                  <a:srgbClr val="3333FF"/>
                </a:solidFill>
              </a:rPr>
              <a:t> They set up air mattresses in the apartment’s living room for   guests to sleep on and cooked homemade breakfast in the morning.</a:t>
            </a:r>
          </a:p>
          <a:p>
            <a:pPr marL="457200" indent="-457200">
              <a:buFont typeface="Wingdings" pitchFamily="2" charset="2"/>
              <a:buChar char="Ø"/>
            </a:pPr>
            <a:endParaRPr lang="en-US" sz="2000" b="0" dirty="0" smtClean="0">
              <a:solidFill>
                <a:srgbClr val="3333FF"/>
              </a:solidFill>
            </a:endParaRPr>
          </a:p>
          <a:p>
            <a:pPr marL="457200" indent="-457200">
              <a:buFont typeface="Wingdings" pitchFamily="2" charset="2"/>
              <a:buChar char="Ø"/>
            </a:pPr>
            <a:r>
              <a:rPr lang="en-US" sz="2000" b="0" dirty="0" smtClean="0">
                <a:solidFill>
                  <a:srgbClr val="3333FF"/>
                </a:solidFill>
              </a:rPr>
              <a:t> Since then, </a:t>
            </a:r>
            <a:r>
              <a:rPr lang="en-US" sz="2000" b="0" dirty="0" err="1" smtClean="0">
                <a:solidFill>
                  <a:srgbClr val="3333FF"/>
                </a:solidFill>
              </a:rPr>
              <a:t>Airbnb</a:t>
            </a:r>
            <a:r>
              <a:rPr lang="en-US" sz="2000" b="0" dirty="0" smtClean="0">
                <a:solidFill>
                  <a:srgbClr val="3333FF"/>
                </a:solidFill>
              </a:rPr>
              <a:t> has become one of the trailblazers of peer-to-peer business modal .The modal also gives you opp</a:t>
            </a:r>
            <a:r>
              <a:rPr lang="en-US" sz="2000" dirty="0" smtClean="0">
                <a:solidFill>
                  <a:srgbClr val="3333FF"/>
                </a:solidFill>
              </a:rPr>
              <a:t>ortunity to tends to be more profitable for sectors. </a:t>
            </a:r>
            <a:endParaRPr lang="en-US" sz="2000" b="0" dirty="0" smtClean="0">
              <a:solidFill>
                <a:srgbClr val="3333FF"/>
              </a:solidFill>
            </a:endParaRPr>
          </a:p>
          <a:p>
            <a:endParaRPr lang="en-US" sz="2000" b="0" dirty="0" smtClean="0">
              <a:solidFill>
                <a:srgbClr val="3333FF"/>
              </a:solidFill>
            </a:endParaRPr>
          </a:p>
          <a:p>
            <a:endParaRPr lang="en-US" sz="2000" dirty="0">
              <a:solidFill>
                <a:srgbClr val="3333FF"/>
              </a:solidFill>
            </a:endParaRPr>
          </a:p>
          <a:p>
            <a:endParaRPr lang="en-US" sz="2000" dirty="0" smtClean="0">
              <a:solidFill>
                <a:srgbClr val="3333FF"/>
              </a:solidFill>
            </a:endParaRPr>
          </a:p>
          <a:p>
            <a:endParaRPr lang="en-US" sz="2000" dirty="0">
              <a:solidFill>
                <a:srgbClr val="3333FF"/>
              </a:solidFill>
            </a:endParaRPr>
          </a:p>
        </p:txBody>
      </p:sp>
      <p:sp>
        <p:nvSpPr>
          <p:cNvPr id="10" name="Chevron 9"/>
          <p:cNvSpPr/>
          <p:nvPr/>
        </p:nvSpPr>
        <p:spPr>
          <a:xfrm>
            <a:off x="609600" y="4343400"/>
            <a:ext cx="457200" cy="4571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83ce0549-e760-46d5-85d1-0a0ec03354f3.png Airbnb.png"/>
          <p:cNvPicPr>
            <a:picLocks noChangeAspect="1"/>
          </p:cNvPicPr>
          <p:nvPr/>
        </p:nvPicPr>
        <p:blipFill>
          <a:blip r:embed="rId2" cstate="print"/>
          <a:stretch>
            <a:fillRect/>
          </a:stretch>
        </p:blipFill>
        <p:spPr>
          <a:xfrm>
            <a:off x="228601" y="6096000"/>
            <a:ext cx="2362200" cy="457200"/>
          </a:xfrm>
          <a:prstGeom prst="rect">
            <a:avLst/>
          </a:prstGeom>
        </p:spPr>
      </p:pic>
      <p:pic>
        <p:nvPicPr>
          <p:cNvPr id="3" name="Picture 2" descr="logo1_edfc81b31b.png"/>
          <p:cNvPicPr>
            <a:picLocks noChangeAspect="1"/>
          </p:cNvPicPr>
          <p:nvPr/>
        </p:nvPicPr>
        <p:blipFill>
          <a:blip r:embed="rId3"/>
          <a:stretch>
            <a:fillRect/>
          </a:stretch>
        </p:blipFill>
        <p:spPr>
          <a:xfrm>
            <a:off x="6553200" y="152401"/>
            <a:ext cx="2362200" cy="381000"/>
          </a:xfrm>
          <a:prstGeom prst="rect">
            <a:avLst/>
          </a:prstGeom>
        </p:spPr>
      </p:pic>
      <p:sp>
        <p:nvSpPr>
          <p:cNvPr id="12" name="TextBox 11"/>
          <p:cNvSpPr txBox="1"/>
          <p:nvPr/>
        </p:nvSpPr>
        <p:spPr>
          <a:xfrm>
            <a:off x="381000" y="533400"/>
            <a:ext cx="1676400" cy="461665"/>
          </a:xfrm>
          <a:prstGeom prst="rect">
            <a:avLst/>
          </a:prstGeom>
          <a:noFill/>
        </p:spPr>
        <p:txBody>
          <a:bodyPr wrap="square" rtlCol="0">
            <a:spAutoFit/>
          </a:bodyPr>
          <a:lstStyle/>
          <a:p>
            <a:r>
              <a:rPr lang="en-US" sz="2400" b="1" dirty="0" smtClean="0"/>
              <a:t>METHODS</a:t>
            </a:r>
            <a:endParaRPr lang="en-US" sz="2400" b="1" dirty="0"/>
          </a:p>
        </p:txBody>
      </p:sp>
      <p:sp>
        <p:nvSpPr>
          <p:cNvPr id="13" name="TextBox 12"/>
          <p:cNvSpPr txBox="1"/>
          <p:nvPr/>
        </p:nvSpPr>
        <p:spPr>
          <a:xfrm>
            <a:off x="1295400" y="1219200"/>
            <a:ext cx="6858000" cy="584775"/>
          </a:xfrm>
          <a:prstGeom prst="rect">
            <a:avLst/>
          </a:prstGeom>
          <a:noFill/>
        </p:spPr>
        <p:txBody>
          <a:bodyPr wrap="square" rtlCol="0">
            <a:spAutoFit/>
          </a:bodyPr>
          <a:lstStyle/>
          <a:p>
            <a:r>
              <a:rPr lang="en-US" sz="3200" u="sng" dirty="0" smtClean="0"/>
              <a:t>General characteristics of  </a:t>
            </a:r>
            <a:r>
              <a:rPr lang="en-US" sz="3200" u="sng" dirty="0" err="1" smtClean="0"/>
              <a:t>Airbnb</a:t>
            </a:r>
            <a:r>
              <a:rPr lang="en-US" sz="3200" u="sng" dirty="0" smtClean="0"/>
              <a:t> Project :</a:t>
            </a:r>
          </a:p>
        </p:txBody>
      </p:sp>
      <p:sp>
        <p:nvSpPr>
          <p:cNvPr id="14" name="TextBox 13"/>
          <p:cNvSpPr txBox="1"/>
          <p:nvPr/>
        </p:nvSpPr>
        <p:spPr>
          <a:xfrm>
            <a:off x="762000" y="1905000"/>
            <a:ext cx="8001000" cy="3170099"/>
          </a:xfrm>
          <a:prstGeom prst="rect">
            <a:avLst/>
          </a:prstGeom>
          <a:noFill/>
        </p:spPr>
        <p:txBody>
          <a:bodyPr wrap="square" rtlCol="0">
            <a:spAutoFit/>
          </a:bodyPr>
          <a:lstStyle/>
          <a:p>
            <a:r>
              <a:rPr lang="en-US" sz="2000" dirty="0" smtClean="0"/>
              <a:t> </a:t>
            </a:r>
            <a:r>
              <a:rPr lang="en-US" sz="2000" dirty="0"/>
              <a:t>S</a:t>
            </a:r>
            <a:r>
              <a:rPr lang="en-US" sz="2000" dirty="0" smtClean="0"/>
              <a:t>ince 2008, guests and hosts have used </a:t>
            </a:r>
            <a:r>
              <a:rPr lang="en-US" sz="2000" dirty="0" err="1" smtClean="0"/>
              <a:t>Airbnb</a:t>
            </a:r>
            <a:r>
              <a:rPr lang="en-US" sz="2000" dirty="0" smtClean="0"/>
              <a:t> to expand on traveling possibilities and present a more unique, personalized way of experiencing the world. Today, </a:t>
            </a:r>
            <a:r>
              <a:rPr lang="en-US" sz="2000" dirty="0" err="1" smtClean="0"/>
              <a:t>Airbnb</a:t>
            </a:r>
            <a:r>
              <a:rPr lang="en-US" sz="2000" dirty="0" smtClean="0"/>
              <a:t> became one of a kind service that is used and recognized by the whole world. Data analysis on millions of listings provided through </a:t>
            </a:r>
            <a:r>
              <a:rPr lang="en-US" sz="2000" dirty="0" err="1" smtClean="0"/>
              <a:t>Airbnb</a:t>
            </a:r>
            <a:r>
              <a:rPr lang="en-US" sz="2000" dirty="0" smtClean="0"/>
              <a:t> is a crucial factor for the company. These millions of listings generate a lot of data - data that can be analyzed and used for security, business decisions, understanding of customers' and providers' (hosts) behavior and performance on the platform, guiding marketing initiatives, implementation of innovative additional services and much more</a:t>
            </a:r>
          </a:p>
          <a:p>
            <a:r>
              <a:rPr lang="en-US" sz="2000" dirty="0" smtClean="0"/>
              <a:t>This dataset has around 49,000 observations in it with 16 columns and it is a mix between categorical and numeric values. </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83ce0549-e760-46d5-85d1-0a0ec03354f3.png Airbnb.png"/>
          <p:cNvPicPr>
            <a:picLocks noChangeAspect="1"/>
          </p:cNvPicPr>
          <p:nvPr/>
        </p:nvPicPr>
        <p:blipFill>
          <a:blip r:embed="rId2" cstate="print"/>
          <a:stretch>
            <a:fillRect/>
          </a:stretch>
        </p:blipFill>
        <p:spPr>
          <a:xfrm>
            <a:off x="228601" y="6096000"/>
            <a:ext cx="2362200" cy="457200"/>
          </a:xfrm>
          <a:prstGeom prst="rect">
            <a:avLst/>
          </a:prstGeom>
        </p:spPr>
      </p:pic>
      <p:pic>
        <p:nvPicPr>
          <p:cNvPr id="3" name="Picture 2" descr="logo1_edfc81b31b.png"/>
          <p:cNvPicPr>
            <a:picLocks noChangeAspect="1"/>
          </p:cNvPicPr>
          <p:nvPr/>
        </p:nvPicPr>
        <p:blipFill>
          <a:blip r:embed="rId3"/>
          <a:stretch>
            <a:fillRect/>
          </a:stretch>
        </p:blipFill>
        <p:spPr>
          <a:xfrm>
            <a:off x="6553200" y="152401"/>
            <a:ext cx="2362200" cy="381000"/>
          </a:xfrm>
          <a:prstGeom prst="rect">
            <a:avLst/>
          </a:prstGeom>
        </p:spPr>
      </p:pic>
      <p:sp>
        <p:nvSpPr>
          <p:cNvPr id="5" name="TextBox 4"/>
          <p:cNvSpPr txBox="1"/>
          <p:nvPr/>
        </p:nvSpPr>
        <p:spPr>
          <a:xfrm>
            <a:off x="533400" y="685800"/>
            <a:ext cx="7924800" cy="461665"/>
          </a:xfrm>
          <a:prstGeom prst="rect">
            <a:avLst/>
          </a:prstGeom>
          <a:noFill/>
        </p:spPr>
        <p:txBody>
          <a:bodyPr wrap="square" rtlCol="0">
            <a:spAutoFit/>
          </a:bodyPr>
          <a:lstStyle/>
          <a:p>
            <a:r>
              <a:rPr lang="en-US" sz="2400" b="1" u="sng" dirty="0" smtClean="0"/>
              <a:t>UNDERSTANDING OF DATA </a:t>
            </a:r>
            <a:r>
              <a:rPr lang="en-US" sz="2400" b="1" u="sng" dirty="0"/>
              <a:t> </a:t>
            </a:r>
            <a:r>
              <a:rPr lang="en-US" sz="2400" dirty="0" smtClean="0"/>
              <a:t>:</a:t>
            </a:r>
            <a:endParaRPr lang="en-US" dirty="0"/>
          </a:p>
        </p:txBody>
      </p:sp>
      <p:sp>
        <p:nvSpPr>
          <p:cNvPr id="7" name="TextBox 6"/>
          <p:cNvSpPr txBox="1"/>
          <p:nvPr/>
        </p:nvSpPr>
        <p:spPr>
          <a:xfrm>
            <a:off x="685800" y="1371600"/>
            <a:ext cx="7696200" cy="4801314"/>
          </a:xfrm>
          <a:prstGeom prst="rect">
            <a:avLst/>
          </a:prstGeom>
          <a:noFill/>
        </p:spPr>
        <p:txBody>
          <a:bodyPr wrap="square" rtlCol="0">
            <a:spAutoFit/>
          </a:bodyPr>
          <a:lstStyle/>
          <a:p>
            <a:pPr>
              <a:buFont typeface="Wingdings" pitchFamily="2" charset="2"/>
              <a:buChar char="Ø"/>
            </a:pPr>
            <a:r>
              <a:rPr lang="en-US" dirty="0"/>
              <a:t> </a:t>
            </a:r>
            <a:r>
              <a:rPr lang="en-US" dirty="0" smtClean="0"/>
              <a:t>ID </a:t>
            </a:r>
          </a:p>
          <a:p>
            <a:pPr>
              <a:buFont typeface="Wingdings" pitchFamily="2" charset="2"/>
              <a:buChar char="Ø"/>
            </a:pPr>
            <a:r>
              <a:rPr lang="en-US" dirty="0" smtClean="0"/>
              <a:t>NAME</a:t>
            </a:r>
          </a:p>
          <a:p>
            <a:pPr>
              <a:buFont typeface="Wingdings" pitchFamily="2" charset="2"/>
              <a:buChar char="Ø"/>
            </a:pPr>
            <a:r>
              <a:rPr lang="en-US" dirty="0" smtClean="0"/>
              <a:t>HOST_ID</a:t>
            </a:r>
          </a:p>
          <a:p>
            <a:pPr>
              <a:buFont typeface="Wingdings" pitchFamily="2" charset="2"/>
              <a:buChar char="Ø"/>
            </a:pPr>
            <a:r>
              <a:rPr lang="en-US" dirty="0" smtClean="0"/>
              <a:t>HOST_NAME</a:t>
            </a:r>
          </a:p>
          <a:p>
            <a:pPr>
              <a:buFont typeface="Wingdings" pitchFamily="2" charset="2"/>
              <a:buChar char="Ø"/>
            </a:pPr>
            <a:r>
              <a:rPr lang="en-US" dirty="0" smtClean="0"/>
              <a:t>NEIIGHBOURHOOD_GROUP</a:t>
            </a:r>
          </a:p>
          <a:p>
            <a:pPr>
              <a:buFont typeface="Wingdings" pitchFamily="2" charset="2"/>
              <a:buChar char="Ø"/>
            </a:pPr>
            <a:r>
              <a:rPr lang="en-US" dirty="0" smtClean="0"/>
              <a:t>NEIGHBOURHOOD </a:t>
            </a:r>
          </a:p>
          <a:p>
            <a:pPr>
              <a:buFont typeface="Wingdings" pitchFamily="2" charset="2"/>
              <a:buChar char="Ø"/>
            </a:pPr>
            <a:r>
              <a:rPr lang="en-US" dirty="0" smtClean="0"/>
              <a:t>LATITUDE</a:t>
            </a:r>
          </a:p>
          <a:p>
            <a:pPr>
              <a:buFont typeface="Wingdings" pitchFamily="2" charset="2"/>
              <a:buChar char="Ø"/>
            </a:pPr>
            <a:r>
              <a:rPr lang="en-US" dirty="0" smtClean="0"/>
              <a:t>LONGITUDE </a:t>
            </a:r>
          </a:p>
          <a:p>
            <a:pPr>
              <a:buFont typeface="Wingdings" pitchFamily="2" charset="2"/>
              <a:buChar char="Ø"/>
            </a:pPr>
            <a:r>
              <a:rPr lang="en-US" dirty="0" smtClean="0"/>
              <a:t>ROOM_TYPE</a:t>
            </a:r>
          </a:p>
          <a:p>
            <a:pPr>
              <a:buFont typeface="Wingdings" pitchFamily="2" charset="2"/>
              <a:buChar char="Ø"/>
            </a:pPr>
            <a:r>
              <a:rPr lang="en-US" dirty="0" smtClean="0"/>
              <a:t>PRICE</a:t>
            </a:r>
          </a:p>
          <a:p>
            <a:pPr>
              <a:buFont typeface="Wingdings" pitchFamily="2" charset="2"/>
              <a:buChar char="Ø"/>
            </a:pPr>
            <a:r>
              <a:rPr lang="en-US" dirty="0" smtClean="0"/>
              <a:t>MINIMUM_NIGHTS</a:t>
            </a:r>
          </a:p>
          <a:p>
            <a:pPr>
              <a:buFont typeface="Wingdings" pitchFamily="2" charset="2"/>
              <a:buChar char="Ø"/>
            </a:pPr>
            <a:r>
              <a:rPr lang="en-US" dirty="0" smtClean="0"/>
              <a:t>NUMBER_OF_REVIEWS</a:t>
            </a:r>
          </a:p>
          <a:p>
            <a:pPr>
              <a:buFont typeface="Wingdings" pitchFamily="2" charset="2"/>
              <a:buChar char="Ø"/>
            </a:pPr>
            <a:r>
              <a:rPr lang="en-US" dirty="0" smtClean="0"/>
              <a:t>LAST_REVIEW</a:t>
            </a:r>
          </a:p>
          <a:p>
            <a:pPr>
              <a:buFont typeface="Wingdings" pitchFamily="2" charset="2"/>
              <a:buChar char="Ø"/>
            </a:pPr>
            <a:r>
              <a:rPr lang="en-US" dirty="0" smtClean="0"/>
              <a:t>REVIEWS_PER_MONTHS</a:t>
            </a:r>
          </a:p>
          <a:p>
            <a:pPr>
              <a:buFont typeface="Wingdings" pitchFamily="2" charset="2"/>
              <a:buChar char="Ø"/>
            </a:pPr>
            <a:r>
              <a:rPr lang="en-US" dirty="0" smtClean="0"/>
              <a:t>CALCULATED_HOST_LISTING_COUNT</a:t>
            </a:r>
          </a:p>
          <a:p>
            <a:pPr>
              <a:buFont typeface="Wingdings" pitchFamily="2" charset="2"/>
              <a:buChar char="Ø"/>
            </a:pPr>
            <a:r>
              <a:rPr lang="en-US" dirty="0" smtClean="0"/>
              <a:t>AVAILABILTY_365_NUMBER                                                                             </a:t>
            </a:r>
            <a:r>
              <a:rPr lang="en-US" sz="1100" dirty="0" smtClean="0"/>
              <a:t> </a:t>
            </a:r>
            <a:r>
              <a:rPr lang="en-US" dirty="0" smtClean="0"/>
              <a:t>#</a:t>
            </a:r>
            <a:r>
              <a:rPr lang="en-US" dirty="0" err="1" smtClean="0"/>
              <a:t>df.describe</a:t>
            </a:r>
            <a:r>
              <a:rPr lang="en-US" dirty="0" smtClean="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83ce0549-e760-46d5-85d1-0a0ec03354f3.png Airbnb.png"/>
          <p:cNvPicPr>
            <a:picLocks noChangeAspect="1"/>
          </p:cNvPicPr>
          <p:nvPr/>
        </p:nvPicPr>
        <p:blipFill>
          <a:blip r:embed="rId2" cstate="print"/>
          <a:stretch>
            <a:fillRect/>
          </a:stretch>
        </p:blipFill>
        <p:spPr>
          <a:xfrm>
            <a:off x="228601" y="6096000"/>
            <a:ext cx="2362200" cy="457200"/>
          </a:xfrm>
          <a:prstGeom prst="rect">
            <a:avLst/>
          </a:prstGeom>
        </p:spPr>
      </p:pic>
      <p:pic>
        <p:nvPicPr>
          <p:cNvPr id="3" name="Picture 2" descr="logo1_edfc81b31b.png"/>
          <p:cNvPicPr>
            <a:picLocks noChangeAspect="1"/>
          </p:cNvPicPr>
          <p:nvPr/>
        </p:nvPicPr>
        <p:blipFill>
          <a:blip r:embed="rId3"/>
          <a:stretch>
            <a:fillRect/>
          </a:stretch>
        </p:blipFill>
        <p:spPr>
          <a:xfrm>
            <a:off x="6553200" y="152401"/>
            <a:ext cx="2362200" cy="381000"/>
          </a:xfrm>
          <a:prstGeom prst="rect">
            <a:avLst/>
          </a:prstGeom>
        </p:spPr>
      </p:pic>
      <p:sp>
        <p:nvSpPr>
          <p:cNvPr id="8" name="TextBox 7"/>
          <p:cNvSpPr txBox="1"/>
          <p:nvPr/>
        </p:nvSpPr>
        <p:spPr>
          <a:xfrm>
            <a:off x="457200" y="533400"/>
            <a:ext cx="8458200" cy="830997"/>
          </a:xfrm>
          <a:prstGeom prst="rect">
            <a:avLst/>
          </a:prstGeom>
          <a:noFill/>
        </p:spPr>
        <p:txBody>
          <a:bodyPr wrap="square" rtlCol="0">
            <a:spAutoFit/>
          </a:bodyPr>
          <a:lstStyle/>
          <a:p>
            <a:r>
              <a:rPr lang="en-US" sz="2400" b="1" dirty="0" smtClean="0"/>
              <a:t>EXPLORE AND ANALYZE  THE  DATA</a:t>
            </a:r>
          </a:p>
          <a:p>
            <a:r>
              <a:rPr lang="en-US" sz="2400" b="1" dirty="0" smtClean="0"/>
              <a:t>Agenda:  </a:t>
            </a:r>
            <a:endParaRPr lang="en-US" sz="2400" b="1" dirty="0"/>
          </a:p>
        </p:txBody>
      </p:sp>
      <p:sp>
        <p:nvSpPr>
          <p:cNvPr id="6" name="TextBox 5"/>
          <p:cNvSpPr txBox="1"/>
          <p:nvPr/>
        </p:nvSpPr>
        <p:spPr>
          <a:xfrm>
            <a:off x="914400" y="1752600"/>
            <a:ext cx="8001000" cy="3046988"/>
          </a:xfrm>
          <a:prstGeom prst="rect">
            <a:avLst/>
          </a:prstGeom>
          <a:noFill/>
        </p:spPr>
        <p:txBody>
          <a:bodyPr wrap="square" rtlCol="0">
            <a:spAutoFit/>
          </a:bodyPr>
          <a:lstStyle/>
          <a:p>
            <a:r>
              <a:rPr lang="en-US" dirty="0" smtClean="0"/>
              <a:t> </a:t>
            </a:r>
            <a:r>
              <a:rPr lang="en-US" sz="2400" dirty="0" smtClean="0">
                <a:solidFill>
                  <a:schemeClr val="bg2">
                    <a:lumMod val="25000"/>
                  </a:schemeClr>
                </a:solidFill>
              </a:rPr>
              <a:t>Explore and analyze the data to discover key understandings (not limited to these) such as : </a:t>
            </a:r>
          </a:p>
          <a:p>
            <a:pPr>
              <a:buFont typeface="Arial" pitchFamily="34" charset="0"/>
              <a:buChar char="•"/>
            </a:pPr>
            <a:r>
              <a:rPr lang="en-US" sz="2400" dirty="0" smtClean="0">
                <a:solidFill>
                  <a:schemeClr val="bg2">
                    <a:lumMod val="25000"/>
                  </a:schemeClr>
                </a:solidFill>
              </a:rPr>
              <a:t>  What can we learn about different hosts and areas? </a:t>
            </a:r>
          </a:p>
          <a:p>
            <a:pPr>
              <a:buFont typeface="Arial" pitchFamily="34" charset="0"/>
              <a:buChar char="•"/>
            </a:pPr>
            <a:r>
              <a:rPr lang="en-US" sz="2400" dirty="0" smtClean="0">
                <a:solidFill>
                  <a:schemeClr val="bg2">
                    <a:lumMod val="25000"/>
                  </a:schemeClr>
                </a:solidFill>
              </a:rPr>
              <a:t>What can we learn from predictions? (ex: locations, prices, reviews, etc)</a:t>
            </a:r>
          </a:p>
          <a:p>
            <a:r>
              <a:rPr lang="en-US" sz="2400" dirty="0" smtClean="0">
                <a:solidFill>
                  <a:schemeClr val="bg2">
                    <a:lumMod val="25000"/>
                  </a:schemeClr>
                </a:solidFill>
              </a:rPr>
              <a:t> Which hosts are the busiest and why?</a:t>
            </a:r>
          </a:p>
          <a:p>
            <a:pPr>
              <a:buFont typeface="Arial" pitchFamily="34" charset="0"/>
              <a:buChar char="•"/>
            </a:pPr>
            <a:r>
              <a:rPr lang="en-US" sz="2400" dirty="0" smtClean="0">
                <a:solidFill>
                  <a:schemeClr val="bg2">
                    <a:lumMod val="25000"/>
                  </a:schemeClr>
                </a:solidFill>
              </a:rPr>
              <a:t>Is there any noticeable difference of traffic among different areas and what could be the reason for it? </a:t>
            </a:r>
            <a:endParaRPr lang="en-US" sz="2400" dirty="0">
              <a:solidFill>
                <a:schemeClr val="bg2">
                  <a:lumMod val="2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83ce0549-e760-46d5-85d1-0a0ec03354f3.png Airbnb.png"/>
          <p:cNvPicPr>
            <a:picLocks noChangeAspect="1"/>
          </p:cNvPicPr>
          <p:nvPr/>
        </p:nvPicPr>
        <p:blipFill>
          <a:blip r:embed="rId2" cstate="print"/>
          <a:stretch>
            <a:fillRect/>
          </a:stretch>
        </p:blipFill>
        <p:spPr>
          <a:xfrm>
            <a:off x="228601" y="6096000"/>
            <a:ext cx="2362200" cy="457200"/>
          </a:xfrm>
          <a:prstGeom prst="rect">
            <a:avLst/>
          </a:prstGeom>
        </p:spPr>
      </p:pic>
      <p:pic>
        <p:nvPicPr>
          <p:cNvPr id="3" name="Picture 2" descr="logo1_edfc81b31b.png"/>
          <p:cNvPicPr>
            <a:picLocks noChangeAspect="1"/>
          </p:cNvPicPr>
          <p:nvPr/>
        </p:nvPicPr>
        <p:blipFill>
          <a:blip r:embed="rId3"/>
          <a:stretch>
            <a:fillRect/>
          </a:stretch>
        </p:blipFill>
        <p:spPr>
          <a:xfrm>
            <a:off x="6553200" y="152401"/>
            <a:ext cx="2362200" cy="381000"/>
          </a:xfrm>
          <a:prstGeom prst="rect">
            <a:avLst/>
          </a:prstGeom>
        </p:spPr>
      </p:pic>
      <p:sp>
        <p:nvSpPr>
          <p:cNvPr id="7" name="TextBox 6"/>
          <p:cNvSpPr txBox="1"/>
          <p:nvPr/>
        </p:nvSpPr>
        <p:spPr>
          <a:xfrm>
            <a:off x="228600" y="228600"/>
            <a:ext cx="8458200" cy="1676400"/>
          </a:xfrm>
          <a:prstGeom prst="rect">
            <a:avLst/>
          </a:prstGeom>
          <a:noFill/>
        </p:spPr>
        <p:txBody>
          <a:bodyPr wrap="square" rtlCol="0">
            <a:spAutoFit/>
          </a:bodyPr>
          <a:lstStyle/>
          <a:p>
            <a:r>
              <a:rPr lang="en-US" sz="2000" b="1" u="sng" dirty="0" smtClean="0"/>
              <a:t>IMPORT LIBRARIES      </a:t>
            </a:r>
          </a:p>
          <a:p>
            <a:endParaRPr lang="en-US" sz="2000" b="1" dirty="0" smtClean="0"/>
          </a:p>
          <a:p>
            <a:endParaRPr lang="en-US" sz="2000" b="1" dirty="0" smtClean="0"/>
          </a:p>
          <a:p>
            <a:r>
              <a:rPr lang="en-US" sz="2000" b="1" dirty="0" smtClean="0"/>
              <a:t>LOAD THE DATA </a:t>
            </a:r>
          </a:p>
          <a:p>
            <a:r>
              <a:rPr lang="en-US" sz="2000" b="1" dirty="0" smtClean="0"/>
              <a:t>The dataset we use is “NEW YORK </a:t>
            </a:r>
            <a:r>
              <a:rPr lang="en-US" sz="2000" b="1" dirty="0" err="1" smtClean="0"/>
              <a:t>AIRBNB”.By</a:t>
            </a:r>
            <a:r>
              <a:rPr lang="en-US" sz="2000" b="1" dirty="0" smtClean="0"/>
              <a:t> using Pandas library </a:t>
            </a:r>
          </a:p>
        </p:txBody>
      </p:sp>
      <p:pic>
        <p:nvPicPr>
          <p:cNvPr id="8" name="Picture 7" descr="fd.PNG"/>
          <p:cNvPicPr>
            <a:picLocks noChangeAspect="1"/>
          </p:cNvPicPr>
          <p:nvPr/>
        </p:nvPicPr>
        <p:blipFill>
          <a:blip r:embed="rId4"/>
          <a:stretch>
            <a:fillRect/>
          </a:stretch>
        </p:blipFill>
        <p:spPr>
          <a:xfrm>
            <a:off x="2133600" y="2819400"/>
            <a:ext cx="4583575" cy="2438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83ce0549-e760-46d5-85d1-0a0ec03354f3.png Airbnb.png"/>
          <p:cNvPicPr>
            <a:picLocks noChangeAspect="1"/>
          </p:cNvPicPr>
          <p:nvPr/>
        </p:nvPicPr>
        <p:blipFill>
          <a:blip r:embed="rId2" cstate="print"/>
          <a:stretch>
            <a:fillRect/>
          </a:stretch>
        </p:blipFill>
        <p:spPr>
          <a:xfrm>
            <a:off x="228601" y="6096000"/>
            <a:ext cx="2362200" cy="457200"/>
          </a:xfrm>
          <a:prstGeom prst="rect">
            <a:avLst/>
          </a:prstGeom>
        </p:spPr>
      </p:pic>
      <p:pic>
        <p:nvPicPr>
          <p:cNvPr id="3" name="Picture 2" descr="logo1_edfc81b31b.png"/>
          <p:cNvPicPr>
            <a:picLocks noChangeAspect="1"/>
          </p:cNvPicPr>
          <p:nvPr/>
        </p:nvPicPr>
        <p:blipFill>
          <a:blip r:embed="rId3"/>
          <a:stretch>
            <a:fillRect/>
          </a:stretch>
        </p:blipFill>
        <p:spPr>
          <a:xfrm>
            <a:off x="6553200" y="152401"/>
            <a:ext cx="2362200" cy="381000"/>
          </a:xfrm>
          <a:prstGeom prst="rect">
            <a:avLst/>
          </a:prstGeom>
        </p:spPr>
      </p:pic>
      <p:sp>
        <p:nvSpPr>
          <p:cNvPr id="8" name="TextBox 7"/>
          <p:cNvSpPr txBox="1"/>
          <p:nvPr/>
        </p:nvSpPr>
        <p:spPr>
          <a:xfrm>
            <a:off x="457200" y="914401"/>
            <a:ext cx="5562600" cy="461665"/>
          </a:xfrm>
          <a:prstGeom prst="rect">
            <a:avLst/>
          </a:prstGeom>
          <a:noFill/>
        </p:spPr>
        <p:txBody>
          <a:bodyPr wrap="square" rtlCol="0">
            <a:spAutoFit/>
          </a:bodyPr>
          <a:lstStyle/>
          <a:p>
            <a:r>
              <a:rPr lang="en-US" sz="2400" b="1" dirty="0" smtClean="0"/>
              <a:t>Drop </a:t>
            </a:r>
            <a:r>
              <a:rPr lang="en-US" sz="2400" b="1" dirty="0" smtClean="0"/>
              <a:t>unnecessary </a:t>
            </a:r>
            <a:r>
              <a:rPr lang="en-US" sz="2400" b="1" dirty="0" smtClean="0"/>
              <a:t>columns</a:t>
            </a:r>
            <a:endParaRPr lang="en-US" sz="2400" b="1" dirty="0"/>
          </a:p>
        </p:txBody>
      </p:sp>
      <p:pic>
        <p:nvPicPr>
          <p:cNvPr id="7" name="Picture 6" descr="ref.PNG"/>
          <p:cNvPicPr>
            <a:picLocks noChangeAspect="1"/>
          </p:cNvPicPr>
          <p:nvPr/>
        </p:nvPicPr>
        <p:blipFill>
          <a:blip r:embed="rId4"/>
          <a:stretch>
            <a:fillRect/>
          </a:stretch>
        </p:blipFill>
        <p:spPr>
          <a:xfrm>
            <a:off x="1828800" y="1447800"/>
            <a:ext cx="5638800" cy="43433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83ce0549-e760-46d5-85d1-0a0ec03354f3.png Airbnb.png"/>
          <p:cNvPicPr>
            <a:picLocks noChangeAspect="1"/>
          </p:cNvPicPr>
          <p:nvPr/>
        </p:nvPicPr>
        <p:blipFill>
          <a:blip r:embed="rId2" cstate="print"/>
          <a:stretch>
            <a:fillRect/>
          </a:stretch>
        </p:blipFill>
        <p:spPr>
          <a:xfrm>
            <a:off x="228601" y="6096000"/>
            <a:ext cx="2362200" cy="457200"/>
          </a:xfrm>
          <a:prstGeom prst="rect">
            <a:avLst/>
          </a:prstGeom>
        </p:spPr>
      </p:pic>
      <p:pic>
        <p:nvPicPr>
          <p:cNvPr id="3" name="Picture 2" descr="logo1_edfc81b31b.png"/>
          <p:cNvPicPr>
            <a:picLocks noChangeAspect="1"/>
          </p:cNvPicPr>
          <p:nvPr/>
        </p:nvPicPr>
        <p:blipFill>
          <a:blip r:embed="rId3"/>
          <a:stretch>
            <a:fillRect/>
          </a:stretch>
        </p:blipFill>
        <p:spPr>
          <a:xfrm>
            <a:off x="6553200" y="152401"/>
            <a:ext cx="2362200" cy="381000"/>
          </a:xfrm>
          <a:prstGeom prst="rect">
            <a:avLst/>
          </a:prstGeom>
        </p:spPr>
      </p:pic>
      <p:sp>
        <p:nvSpPr>
          <p:cNvPr id="8" name="TextBox 7"/>
          <p:cNvSpPr txBox="1"/>
          <p:nvPr/>
        </p:nvSpPr>
        <p:spPr>
          <a:xfrm>
            <a:off x="381000" y="304800"/>
            <a:ext cx="5486400" cy="461665"/>
          </a:xfrm>
          <a:prstGeom prst="rect">
            <a:avLst/>
          </a:prstGeom>
          <a:noFill/>
        </p:spPr>
        <p:txBody>
          <a:bodyPr wrap="square" rtlCol="0">
            <a:spAutoFit/>
          </a:bodyPr>
          <a:lstStyle/>
          <a:p>
            <a:r>
              <a:rPr lang="en-US" sz="2400" b="1" u="sng" dirty="0" smtClean="0"/>
              <a:t>DATA PROFILING AND CLEANSING</a:t>
            </a:r>
            <a:endParaRPr lang="en-US" sz="2400" b="1" u="sng" dirty="0"/>
          </a:p>
        </p:txBody>
      </p:sp>
      <p:pic>
        <p:nvPicPr>
          <p:cNvPr id="7" name="Picture 6" descr="Capture6.PNG"/>
          <p:cNvPicPr>
            <a:picLocks noChangeAspect="1"/>
          </p:cNvPicPr>
          <p:nvPr/>
        </p:nvPicPr>
        <p:blipFill>
          <a:blip r:embed="rId4"/>
          <a:stretch>
            <a:fillRect/>
          </a:stretch>
        </p:blipFill>
        <p:spPr>
          <a:xfrm>
            <a:off x="6076468" y="914400"/>
            <a:ext cx="3067532" cy="3886200"/>
          </a:xfrm>
          <a:prstGeom prst="rect">
            <a:avLst/>
          </a:prstGeom>
          <a:ln>
            <a:noFill/>
          </a:ln>
          <a:effectLst>
            <a:outerShdw blurRad="292100" dist="139700" dir="2700000" algn="tl" rotWithShape="0">
              <a:srgbClr val="333333">
                <a:alpha val="65000"/>
              </a:srgbClr>
            </a:outerShdw>
          </a:effectLst>
        </p:spPr>
      </p:pic>
      <p:pic>
        <p:nvPicPr>
          <p:cNvPr id="12" name="Picture 11" descr="fga.PNG"/>
          <p:cNvPicPr>
            <a:picLocks noChangeAspect="1"/>
          </p:cNvPicPr>
          <p:nvPr/>
        </p:nvPicPr>
        <p:blipFill>
          <a:blip r:embed="rId5"/>
          <a:stretch>
            <a:fillRect/>
          </a:stretch>
        </p:blipFill>
        <p:spPr>
          <a:xfrm>
            <a:off x="0" y="838200"/>
            <a:ext cx="5791200" cy="2390862"/>
          </a:xfrm>
          <a:prstGeom prst="rect">
            <a:avLst/>
          </a:prstGeom>
        </p:spPr>
      </p:pic>
      <p:pic>
        <p:nvPicPr>
          <p:cNvPr id="13" name="Picture 12" descr="dw.PNG"/>
          <p:cNvPicPr>
            <a:picLocks noChangeAspect="1"/>
          </p:cNvPicPr>
          <p:nvPr/>
        </p:nvPicPr>
        <p:blipFill>
          <a:blip r:embed="rId6"/>
          <a:stretch>
            <a:fillRect/>
          </a:stretch>
        </p:blipFill>
        <p:spPr>
          <a:xfrm>
            <a:off x="228600" y="3733800"/>
            <a:ext cx="5201376" cy="162892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6213513</TotalTime>
  <Words>752</Words>
  <Application>Microsoft Office PowerPoint</Application>
  <PresentationFormat>On-screen Show (4:3)</PresentationFormat>
  <Paragraphs>83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Equity</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Hashtag</dc:creator>
  <cp:lastModifiedBy>Hashtag</cp:lastModifiedBy>
  <cp:revision>37</cp:revision>
  <dcterms:created xsi:type="dcterms:W3CDTF">2022-10-15T11:59:27Z</dcterms:created>
  <dcterms:modified xsi:type="dcterms:W3CDTF">2022-10-25T11:01:23Z</dcterms:modified>
</cp:coreProperties>
</file>