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2" r:id="rId4"/>
    <p:sldId id="258" r:id="rId5"/>
    <p:sldId id="261" r:id="rId6"/>
    <p:sldId id="264" r:id="rId7"/>
    <p:sldId id="268" r:id="rId8"/>
    <p:sldId id="269" r:id="rId9"/>
    <p:sldId id="259" r:id="rId10"/>
    <p:sldId id="260" r:id="rId11"/>
    <p:sldId id="263" r:id="rId12"/>
    <p:sldId id="265" r:id="rId13"/>
    <p:sldId id="266" r:id="rId14"/>
    <p:sldId id="267" r:id="rId15"/>
    <p:sldId id="271" r:id="rId16"/>
    <p:sldId id="270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26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75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C03B30-E841-400A-9808-DB43D522D272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EF72AC-EEED-48B1-8FFD-AC9D0BD7D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50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Done in 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F72AC-EEED-48B1-8FFD-AC9D0BD7DCE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886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CLIC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F72AC-EEED-48B1-8FFD-AC9D0BD7DCE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8027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Done in PAST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F72AC-EEED-48B1-8FFD-AC9D0BD7DCE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224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Done in 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F72AC-EEED-48B1-8FFD-AC9D0BD7DCE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5454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PCA of all in </a:t>
            </a:r>
            <a:r>
              <a:rPr lang="en-US" dirty="0" err="1"/>
              <a:t>Morphoj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F72AC-EEED-48B1-8FFD-AC9D0BD7DCE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14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DE15C-3F1B-4064-A273-099D26C56F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D5E79D-724B-4220-BEA0-3AB5E432A3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895E9-085A-4D3F-BB8A-11CF6B288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E78B6-7540-4731-9669-9F3D2A4C60D5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11FF68-921F-4971-899A-171EE0EA4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34BB7-D50E-42B1-A313-00642ABB3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9AC52-89C1-4A2B-90C3-56A1C4524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984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79F02-A312-45B2-9A6A-18C3630BB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E339D3-F87E-46EE-9436-09753ACA7D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F3996E-C5E7-413A-BDCD-4B182DFBB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E78B6-7540-4731-9669-9F3D2A4C60D5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6EA88-4EF6-4ADC-ADE0-E0EB58CF7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5B2CC-7223-4041-9269-4D3B0FD27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9AC52-89C1-4A2B-90C3-56A1C4524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822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797A41-432E-4DD5-AA7A-4B39E1BDD1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F2E26C-714E-42C7-8973-1BDB146744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8F394A-CFEA-4079-8C8F-823ACB866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E78B6-7540-4731-9669-9F3D2A4C60D5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ACD7AF-5128-4D53-B7B3-F95DDA150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DB5AD-D9AD-4DAB-A758-FCACDEB8C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9AC52-89C1-4A2B-90C3-56A1C4524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280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FD3CA-0A81-4FA2-B003-934C68183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D200D-32DB-4C02-B242-885518456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79148E-1153-41E9-A542-8E889D6BD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E78B6-7540-4731-9669-9F3D2A4C60D5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4F5572-61E9-47CE-BF39-B448C5637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AD016-53BB-4AEF-9F80-FE1EEA2EB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9AC52-89C1-4A2B-90C3-56A1C4524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550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B582A-DC27-444A-B9F8-068FC8589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AFF917-FD9F-4464-81C9-998D68843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C5A64-F61F-40A4-B063-0975D2899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E78B6-7540-4731-9669-9F3D2A4C60D5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92E77-2D4B-4934-B164-1BE29924F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C8033-146C-4211-871D-AFB6B2A2C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9AC52-89C1-4A2B-90C3-56A1C4524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171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7AFFD-2672-4411-A270-7D2853E64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B1515-1285-4D9E-8A73-76928C1F79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E8E426-6496-44C5-8B17-F447493768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F239C8-509F-4956-87AF-C43E82668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E78B6-7540-4731-9669-9F3D2A4C60D5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95784A-15E5-4B7D-9424-2FDF67700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B94A7B-3400-4B28-AB03-7F9DBA50E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9AC52-89C1-4A2B-90C3-56A1C4524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282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D4611-04AC-4CCF-ADAA-23C6BA9C9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7AD68-4438-48FE-AC5F-C45A34016B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7F11A2-C32B-4D6B-8662-C8474856B5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ED62DB-535E-4F9B-A0AB-C81AC4A502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BFAD19-5A1E-4550-A18A-025BD9E45D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DA8E02-2566-4169-945E-090B19CF5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E78B6-7540-4731-9669-9F3D2A4C60D5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71EE02-42A7-42D4-A653-713CA8A58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6FF303-0F1B-4397-A78C-30C0A06A4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9AC52-89C1-4A2B-90C3-56A1C4524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056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4A542-7B97-4BAE-B139-18FEE235A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58EB21-C0E6-4377-855D-6FCACA714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E78B6-7540-4731-9669-9F3D2A4C60D5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EA194C-A39F-4480-8ECF-5B369F7F5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A2D55A-D803-472D-955A-F76B3C019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9AC52-89C1-4A2B-90C3-56A1C4524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54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A26358-56CF-48FF-9067-80D6D225A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E78B6-7540-4731-9669-9F3D2A4C60D5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1C3977-EF13-484A-BD0B-1F773AF96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DC31E7-3470-44AD-AC6B-28AE52C49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9AC52-89C1-4A2B-90C3-56A1C4524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945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8A9EA-FF7B-4706-B258-0A475971E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67BD1-6B65-463A-A24E-364155FBE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097545-3565-4364-A159-D4461477E9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4A194D-D797-412B-BB66-204969FE2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E78B6-7540-4731-9669-9F3D2A4C60D5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5EC10B-C12B-4C50-AB47-F781CE862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ED15EE-653F-4CD6-86C0-38006B735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9AC52-89C1-4A2B-90C3-56A1C4524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071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40586-0033-4DC1-A872-0D2DB12AC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24C7F4-4B97-4917-B7EC-D166F54B42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FB54E9-B429-4E11-9574-461DDA9373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11E7E5-DA70-4B3D-9053-7CBA3ACC7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E78B6-7540-4731-9669-9F3D2A4C60D5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62628E-8F8E-4ECB-B3DF-AED4D8878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F23CE6-F50F-477B-9191-610759017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9AC52-89C1-4A2B-90C3-56A1C4524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386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8B658D-B702-42E6-86DE-12AE952CD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144037-B998-44C9-86EE-C102AE1F4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B5A84-B6AE-4257-AA0D-3F41DDB132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8E78B6-7540-4731-9669-9F3D2A4C60D5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C122A-5A41-4E57-ACCA-37BC24EF12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B79BF-85CF-4190-87A3-2DDE422A09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9AC52-89C1-4A2B-90C3-56A1C4524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486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CB4F9-7C10-40CF-A8D7-1EFA0E16E3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Brazil An. </a:t>
            </a:r>
            <a:r>
              <a:rPr lang="en-US" dirty="0" err="1"/>
              <a:t>darlingi</a:t>
            </a:r>
            <a:r>
              <a:rPr lang="en-US" dirty="0"/>
              <a:t> wings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DA16D5-DC71-47EF-B116-93A5FCA3CD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Results and figures</a:t>
            </a:r>
          </a:p>
          <a:p>
            <a:r>
              <a:rPr lang="en-US" dirty="0"/>
              <a:t>10/15/2017</a:t>
            </a:r>
          </a:p>
        </p:txBody>
      </p:sp>
    </p:spTree>
    <p:extLst>
      <p:ext uri="{BB962C8B-B14F-4D97-AF65-F5344CB8AC3E}">
        <p14:creationId xmlns:p14="http://schemas.microsoft.com/office/powerpoint/2010/main" val="3029454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9FA8A-C93F-4D96-8A74-E9EE6B573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Centroid size over latitudes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69CF20-1386-4B4F-9D65-E47072E49C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1891" y="1690688"/>
            <a:ext cx="6381750" cy="426513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05E12A-F5E4-46D3-91E9-E9E9408548AA}"/>
              </a:ext>
            </a:extLst>
          </p:cNvPr>
          <p:cNvSpPr txBox="1"/>
          <p:nvPr/>
        </p:nvSpPr>
        <p:spPr>
          <a:xfrm>
            <a:off x="563419" y="3144980"/>
            <a:ext cx="2558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Suggests support of a Bergmann cline</a:t>
            </a: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R^2=.2642, p&lt;2.2e^-16</a:t>
            </a:r>
          </a:p>
        </p:txBody>
      </p:sp>
    </p:spTree>
    <p:extLst>
      <p:ext uri="{BB962C8B-B14F-4D97-AF65-F5344CB8AC3E}">
        <p14:creationId xmlns:p14="http://schemas.microsoft.com/office/powerpoint/2010/main" val="1195195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22EE0-9F63-4850-A3D0-508D809C8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PCA’s by biome and latitude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3422CE-422D-4154-A212-12AD0DC20F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8514" y="2771834"/>
            <a:ext cx="6080791" cy="379565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9FF617-D171-4573-ADF0-B3FCB35D73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37" y="2634049"/>
            <a:ext cx="6522263" cy="40712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024EBE6-0F21-4475-9C8B-FA94EAD08955}"/>
              </a:ext>
            </a:extLst>
          </p:cNvPr>
          <p:cNvSpPr txBox="1"/>
          <p:nvPr/>
        </p:nvSpPr>
        <p:spPr>
          <a:xfrm>
            <a:off x="838199" y="2046595"/>
            <a:ext cx="3190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PC1: 27.94%, PC2: 19.15%</a:t>
            </a:r>
          </a:p>
        </p:txBody>
      </p:sp>
    </p:spTree>
    <p:extLst>
      <p:ext uri="{BB962C8B-B14F-4D97-AF65-F5344CB8AC3E}">
        <p14:creationId xmlns:p14="http://schemas.microsoft.com/office/powerpoint/2010/main" val="3114935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D706B-B54C-4CC0-BEEF-4DD7FC75B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CVA by biome and latitude (10,000 permutations)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1612BF-9A1F-40B1-9F70-4D5D94DA4B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861" y="2266009"/>
            <a:ext cx="5533053" cy="345375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501DFD-AEDA-4501-A908-C7E49A3DB7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000" y="2015263"/>
            <a:ext cx="5934759" cy="37044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3583272-62CB-451D-9806-65A6AF88F8A8}"/>
              </a:ext>
            </a:extLst>
          </p:cNvPr>
          <p:cNvSpPr txBox="1"/>
          <p:nvPr/>
        </p:nvSpPr>
        <p:spPr>
          <a:xfrm>
            <a:off x="838199" y="2046595"/>
            <a:ext cx="3190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CV1: 80.71%, CV2: 19.29%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816D90-1479-49DB-A6C6-625FE8018EE2}"/>
              </a:ext>
            </a:extLst>
          </p:cNvPr>
          <p:cNvSpPr txBox="1"/>
          <p:nvPr/>
        </p:nvSpPr>
        <p:spPr>
          <a:xfrm>
            <a:off x="5716504" y="1572102"/>
            <a:ext cx="3190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CV1: 53.69%, CV2: 27.66%</a:t>
            </a:r>
          </a:p>
        </p:txBody>
      </p:sp>
    </p:spTree>
    <p:extLst>
      <p:ext uri="{BB962C8B-B14F-4D97-AF65-F5344CB8AC3E}">
        <p14:creationId xmlns:p14="http://schemas.microsoft.com/office/powerpoint/2010/main" val="37911008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9D8553B-B1B4-4887-AA9A-548A08950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CVA by biome and latitude (10,000 permutations)</a:t>
            </a:r>
          </a:p>
        </p:txBody>
      </p:sp>
      <p:graphicFrame>
        <p:nvGraphicFramePr>
          <p:cNvPr id="14" name="Content Placeholder 13">
            <a:extLst>
              <a:ext uri="{FF2B5EF4-FFF2-40B4-BE49-F238E27FC236}">
                <a16:creationId xmlns:a16="http://schemas.microsoft.com/office/drawing/2014/main" id="{3FE9244B-D628-488E-9B81-C38B82D155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6756598"/>
              </p:ext>
            </p:extLst>
          </p:nvPr>
        </p:nvGraphicFramePr>
        <p:xfrm>
          <a:off x="1943100" y="3224246"/>
          <a:ext cx="3060700" cy="2209800"/>
        </p:xfrm>
        <a:graphic>
          <a:graphicData uri="http://schemas.openxmlformats.org/drawingml/2006/table">
            <a:tbl>
              <a:tblPr/>
              <a:tblGrid>
                <a:gridCol w="728196">
                  <a:extLst>
                    <a:ext uri="{9D8B030D-6E8A-4147-A177-3AD203B41FA5}">
                      <a16:colId xmlns:a16="http://schemas.microsoft.com/office/drawing/2014/main" val="2825527227"/>
                    </a:ext>
                  </a:extLst>
                </a:gridCol>
                <a:gridCol w="728196">
                  <a:extLst>
                    <a:ext uri="{9D8B030D-6E8A-4147-A177-3AD203B41FA5}">
                      <a16:colId xmlns:a16="http://schemas.microsoft.com/office/drawing/2014/main" val="2979751071"/>
                    </a:ext>
                  </a:extLst>
                </a:gridCol>
                <a:gridCol w="876112">
                  <a:extLst>
                    <a:ext uri="{9D8B030D-6E8A-4147-A177-3AD203B41FA5}">
                      <a16:colId xmlns:a16="http://schemas.microsoft.com/office/drawing/2014/main" val="2710027090"/>
                    </a:ext>
                  </a:extLst>
                </a:gridCol>
                <a:gridCol w="728196">
                  <a:extLst>
                    <a:ext uri="{9D8B030D-6E8A-4147-A177-3AD203B41FA5}">
                      <a16:colId xmlns:a16="http://schemas.microsoft.com/office/drawing/2014/main" val="2832174613"/>
                    </a:ext>
                  </a:extLst>
                </a:gridCol>
              </a:tblGrid>
              <a:tr h="190500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Mahalanobis distances among groups: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5104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Amazon 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Cerrado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943176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Cerrado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2.4605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04660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Mata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Atlantica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3.1149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2.8236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7203422"/>
                  </a:ext>
                </a:extLst>
              </a:tr>
              <a:tr h="190500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Procrustes distances among groups: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7331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Amazon 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Cerrado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71383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Cerrado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0.0146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254616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Mata Atlantica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0.0227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0.0173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2659485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3CF2164A-0FCE-4191-820C-184052AA34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944383"/>
              </p:ext>
            </p:extLst>
          </p:nvPr>
        </p:nvGraphicFramePr>
        <p:xfrm>
          <a:off x="6197599" y="2439194"/>
          <a:ext cx="4394201" cy="3566160"/>
        </p:xfrm>
        <a:graphic>
          <a:graphicData uri="http://schemas.openxmlformats.org/drawingml/2006/table">
            <a:tbl>
              <a:tblPr/>
              <a:tblGrid>
                <a:gridCol w="610041">
                  <a:extLst>
                    <a:ext uri="{9D8B030D-6E8A-4147-A177-3AD203B41FA5}">
                      <a16:colId xmlns:a16="http://schemas.microsoft.com/office/drawing/2014/main" val="256529995"/>
                    </a:ext>
                  </a:extLst>
                </a:gridCol>
                <a:gridCol w="610041">
                  <a:extLst>
                    <a:ext uri="{9D8B030D-6E8A-4147-A177-3AD203B41FA5}">
                      <a16:colId xmlns:a16="http://schemas.microsoft.com/office/drawing/2014/main" val="804193014"/>
                    </a:ext>
                  </a:extLst>
                </a:gridCol>
                <a:gridCol w="733955">
                  <a:extLst>
                    <a:ext uri="{9D8B030D-6E8A-4147-A177-3AD203B41FA5}">
                      <a16:colId xmlns:a16="http://schemas.microsoft.com/office/drawing/2014/main" val="907084382"/>
                    </a:ext>
                  </a:extLst>
                </a:gridCol>
                <a:gridCol w="610041">
                  <a:extLst>
                    <a:ext uri="{9D8B030D-6E8A-4147-A177-3AD203B41FA5}">
                      <a16:colId xmlns:a16="http://schemas.microsoft.com/office/drawing/2014/main" val="3893896818"/>
                    </a:ext>
                  </a:extLst>
                </a:gridCol>
                <a:gridCol w="610041">
                  <a:extLst>
                    <a:ext uri="{9D8B030D-6E8A-4147-A177-3AD203B41FA5}">
                      <a16:colId xmlns:a16="http://schemas.microsoft.com/office/drawing/2014/main" val="3408092451"/>
                    </a:ext>
                  </a:extLst>
                </a:gridCol>
                <a:gridCol w="610041">
                  <a:extLst>
                    <a:ext uri="{9D8B030D-6E8A-4147-A177-3AD203B41FA5}">
                      <a16:colId xmlns:a16="http://schemas.microsoft.com/office/drawing/2014/main" val="914940194"/>
                    </a:ext>
                  </a:extLst>
                </a:gridCol>
                <a:gridCol w="610041">
                  <a:extLst>
                    <a:ext uri="{9D8B030D-6E8A-4147-A177-3AD203B41FA5}">
                      <a16:colId xmlns:a16="http://schemas.microsoft.com/office/drawing/2014/main" val="2053046786"/>
                    </a:ext>
                  </a:extLst>
                </a:gridCol>
              </a:tblGrid>
              <a:tr h="190500"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Mahalanobis distances among groups: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5434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RMO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RPV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SJU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TLC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095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1.7895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54444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RMO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1.8308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2.5093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16589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RPV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4.1091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4.4283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4.5022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99005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SJU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3.4508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4.1384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2.977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4.9272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25789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TLC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3.1466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4.2208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2.9916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4.5649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03330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TPN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4.8761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5.0438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4.8565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2.7394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4.8598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4.5795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3755277"/>
                  </a:ext>
                </a:extLst>
              </a:tr>
              <a:tr h="190500"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Procrustes distances among groups: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92679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RMO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RPV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SJU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TLC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16924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698008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RMO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0.0186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0.0241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21927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RPV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0.0384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0.0393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55135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SJU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0.0258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0.0306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0.0393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01808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TLC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0.0184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0.0264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0.0176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0.0361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0.0179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08085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TPN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0.0429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9347850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0728D785-0F7F-4DC1-8BAD-68F4393BF48A}"/>
              </a:ext>
            </a:extLst>
          </p:cNvPr>
          <p:cNvSpPr txBox="1"/>
          <p:nvPr/>
        </p:nvSpPr>
        <p:spPr>
          <a:xfrm>
            <a:off x="838199" y="2046595"/>
            <a:ext cx="3190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Bolded have p-values&lt;0.001</a:t>
            </a:r>
          </a:p>
        </p:txBody>
      </p:sp>
    </p:spTree>
    <p:extLst>
      <p:ext uri="{BB962C8B-B14F-4D97-AF65-F5344CB8AC3E}">
        <p14:creationId xmlns:p14="http://schemas.microsoft.com/office/powerpoint/2010/main" val="30481444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D173D-4D4E-4F80-B05D-2BB82418E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 wing shape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928A3A-037D-41A7-9020-AE04206F7C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512" y="2044699"/>
            <a:ext cx="5704488" cy="356076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825D66-2EA0-4E1A-AA15-6C44A0AD65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50" y="2122366"/>
            <a:ext cx="5580062" cy="3483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395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E5EFFDC-ACA8-4387-8659-7FDA53CA7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3359" y="2093187"/>
            <a:ext cx="3609975" cy="17335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CDF81E7-74C0-411D-9D97-28A1BE41C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Wireframe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2917D-2714-4FDB-ACE8-C36598B7F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Should I do this curve outline?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Or this </a:t>
            </a:r>
            <a:r>
              <a:rPr lang="en-US"/>
              <a:t>with wing shape </a:t>
            </a:r>
            <a:r>
              <a:rPr lang="en-US" dirty="0"/>
              <a:t>connections?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0DAFBC-CCC6-4045-93E7-A0911BF84C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7135" y="4609686"/>
            <a:ext cx="4162425" cy="20383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6C64DC-B9A3-4F63-88AC-491E5DDD891D}"/>
              </a:ext>
            </a:extLst>
          </p:cNvPr>
          <p:cNvSpPr txBox="1"/>
          <p:nvPr/>
        </p:nvSpPr>
        <p:spPr>
          <a:xfrm>
            <a:off x="6240428" y="4240354"/>
            <a:ext cx="3061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Klingenberg</a:t>
            </a:r>
            <a:r>
              <a:rPr lang="en-US" dirty="0"/>
              <a:t> (2013)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E7303E-6809-46E6-AE3D-B235363085D7}"/>
              </a:ext>
            </a:extLst>
          </p:cNvPr>
          <p:cNvSpPr txBox="1"/>
          <p:nvPr/>
        </p:nvSpPr>
        <p:spPr>
          <a:xfrm>
            <a:off x="6578359" y="1996800"/>
            <a:ext cx="3061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Wilke (2016)</a:t>
            </a:r>
          </a:p>
        </p:txBody>
      </p:sp>
    </p:spTree>
    <p:extLst>
      <p:ext uri="{BB962C8B-B14F-4D97-AF65-F5344CB8AC3E}">
        <p14:creationId xmlns:p14="http://schemas.microsoft.com/office/powerpoint/2010/main" val="18472263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55707-4350-4081-AC18-060BB8AA2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 wing shapes by latitude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64D0F685-5CB2-4BD5-BF17-5581B5B44A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89" y="1495425"/>
            <a:ext cx="2990850" cy="1866900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205054B-5508-446D-8FA3-A5C52D57C9E4}"/>
              </a:ext>
            </a:extLst>
          </p:cNvPr>
          <p:cNvSpPr txBox="1"/>
          <p:nvPr/>
        </p:nvSpPr>
        <p:spPr>
          <a:xfrm>
            <a:off x="533399" y="1716088"/>
            <a:ext cx="609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ARS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01FA12B-75DB-4FEF-B655-73C51AA269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37" y="3362325"/>
            <a:ext cx="2990850" cy="18669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0CC44E1-C9E0-4221-8325-B1756B6F0523}"/>
              </a:ext>
            </a:extLst>
          </p:cNvPr>
          <p:cNvSpPr txBox="1"/>
          <p:nvPr/>
        </p:nvSpPr>
        <p:spPr>
          <a:xfrm>
            <a:off x="533398" y="3546991"/>
            <a:ext cx="609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APR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75DEC24-BEC3-43FF-B229-8BD07294F3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687" y="1481377"/>
            <a:ext cx="2990850" cy="18669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8C3D3CA-8142-4FE0-82E0-FDC2C3B95121}"/>
              </a:ext>
            </a:extLst>
          </p:cNvPr>
          <p:cNvSpPr txBox="1"/>
          <p:nvPr/>
        </p:nvSpPr>
        <p:spPr>
          <a:xfrm>
            <a:off x="3646486" y="1690688"/>
            <a:ext cx="609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RPV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7719570-01C9-445F-B581-57C9217D1D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374" y="3531079"/>
            <a:ext cx="2990850" cy="18669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E5FA351-A467-42F8-8C8F-64C507440CDD}"/>
              </a:ext>
            </a:extLst>
          </p:cNvPr>
          <p:cNvSpPr txBox="1"/>
          <p:nvPr/>
        </p:nvSpPr>
        <p:spPr>
          <a:xfrm>
            <a:off x="3646485" y="3517031"/>
            <a:ext cx="785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RMO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49CDDDF-F2C9-4DFC-817A-48587E14CE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159" y="1495425"/>
            <a:ext cx="2990850" cy="18669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B4352C3-C216-43FC-A2D0-2E06E09A2A69}"/>
              </a:ext>
            </a:extLst>
          </p:cNvPr>
          <p:cNvSpPr txBox="1"/>
          <p:nvPr/>
        </p:nvSpPr>
        <p:spPr>
          <a:xfrm>
            <a:off x="6960548" y="1690688"/>
            <a:ext cx="609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TPN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A3144AC0-5342-4012-924B-86368C5C2B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922" y="3348277"/>
            <a:ext cx="2990850" cy="18669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167FD3DB-5737-4879-B3A8-B5F307D37562}"/>
              </a:ext>
            </a:extLst>
          </p:cNvPr>
          <p:cNvSpPr txBox="1"/>
          <p:nvPr/>
        </p:nvSpPr>
        <p:spPr>
          <a:xfrm>
            <a:off x="6960547" y="3517031"/>
            <a:ext cx="609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TLC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D3C6FEDD-6A2B-43B7-84C7-BDE3F609AC2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544" y="4594069"/>
            <a:ext cx="2990850" cy="18669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06EF99B1-D00B-4A9A-8BD3-EE555DD64598}"/>
              </a:ext>
            </a:extLst>
          </p:cNvPr>
          <p:cNvSpPr txBox="1"/>
          <p:nvPr/>
        </p:nvSpPr>
        <p:spPr>
          <a:xfrm>
            <a:off x="9408971" y="4676242"/>
            <a:ext cx="609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SJU</a:t>
            </a:r>
          </a:p>
        </p:txBody>
      </p:sp>
    </p:spTree>
    <p:extLst>
      <p:ext uri="{BB962C8B-B14F-4D97-AF65-F5344CB8AC3E}">
        <p14:creationId xmlns:p14="http://schemas.microsoft.com/office/powerpoint/2010/main" val="25611518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221A9-8568-4B31-8AFB-FC704F618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Factorial </a:t>
            </a:r>
            <a:r>
              <a:rPr lang="en-US" dirty="0" err="1"/>
              <a:t>Anova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F2E23-BC2B-4344-815C-0E981450B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83669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model = </a:t>
            </a:r>
            <a:r>
              <a:rPr lang="en-US" dirty="0" err="1"/>
              <a:t>lm</a:t>
            </a:r>
            <a:r>
              <a:rPr lang="en-US" dirty="0"/>
              <a:t>(CS ~ Biome + Latitude + </a:t>
            </a:r>
            <a:r>
              <a:rPr lang="en-US" dirty="0" err="1"/>
              <a:t>Biome:Latitude</a:t>
            </a:r>
            <a:r>
              <a:rPr lang="en-US" dirty="0"/>
              <a:t>, data = </a:t>
            </a:r>
            <a:r>
              <a:rPr lang="en-US" dirty="0" err="1"/>
              <a:t>fieldw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&gt; </a:t>
            </a:r>
            <a:r>
              <a:rPr lang="en-US" dirty="0" err="1"/>
              <a:t>Anova</a:t>
            </a:r>
            <a:r>
              <a:rPr lang="en-US" dirty="0"/>
              <a:t>(model, type="II")</a:t>
            </a:r>
          </a:p>
          <a:p>
            <a:pPr marL="0" indent="0">
              <a:buNone/>
            </a:pPr>
            <a:r>
              <a:rPr lang="en-US" dirty="0" err="1"/>
              <a:t>Anova</a:t>
            </a:r>
            <a:r>
              <a:rPr lang="en-US" dirty="0"/>
              <a:t> Table (Type II tests)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Response: CS</a:t>
            </a:r>
          </a:p>
          <a:p>
            <a:pPr marL="0" indent="0">
              <a:buNone/>
            </a:pPr>
            <a:r>
              <a:rPr lang="en-US" dirty="0"/>
              <a:t>               Sum </a:t>
            </a:r>
            <a:r>
              <a:rPr lang="en-US" dirty="0" err="1"/>
              <a:t>Sq</a:t>
            </a:r>
            <a:r>
              <a:rPr lang="en-US" dirty="0"/>
              <a:t>  </a:t>
            </a:r>
            <a:r>
              <a:rPr lang="en-US" dirty="0" err="1"/>
              <a:t>Df</a:t>
            </a:r>
            <a:r>
              <a:rPr lang="en-US" dirty="0"/>
              <a:t> F value    </a:t>
            </a:r>
            <a:r>
              <a:rPr lang="en-US" dirty="0" err="1"/>
              <a:t>Pr</a:t>
            </a:r>
            <a:r>
              <a:rPr lang="en-US" dirty="0"/>
              <a:t>(&gt;F)    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Biome          0.4600   2  8.8746 0.0001925 ***</a:t>
            </a:r>
          </a:p>
          <a:p>
            <a:pPr marL="0" indent="0">
              <a:buNone/>
            </a:pPr>
            <a:r>
              <a:rPr lang="en-US" dirty="0"/>
              <a:t>Latitude       0.0940   1  3.6288 0.0580101 .  </a:t>
            </a:r>
          </a:p>
          <a:p>
            <a:pPr marL="0" indent="0">
              <a:buNone/>
            </a:pPr>
            <a:r>
              <a:rPr lang="en-US" dirty="0" err="1"/>
              <a:t>Biome:Latitude</a:t>
            </a:r>
            <a:r>
              <a:rPr lang="en-US" dirty="0"/>
              <a:t> 0.0249   1  0.9612 0.3279049    </a:t>
            </a:r>
          </a:p>
          <a:p>
            <a:pPr marL="0" indent="0">
              <a:buNone/>
            </a:pPr>
            <a:r>
              <a:rPr lang="en-US" dirty="0"/>
              <a:t>Residuals      6.0907 235                      </a:t>
            </a:r>
          </a:p>
          <a:p>
            <a:pPr marL="0" indent="0">
              <a:buNone/>
            </a:pPr>
            <a:r>
              <a:rPr lang="en-US" dirty="0"/>
              <a:t>---</a:t>
            </a:r>
          </a:p>
          <a:p>
            <a:pPr marL="0" indent="0">
              <a:buNone/>
            </a:pPr>
            <a:r>
              <a:rPr lang="en-US" dirty="0" err="1"/>
              <a:t>Signif</a:t>
            </a:r>
            <a:r>
              <a:rPr lang="en-US" dirty="0"/>
              <a:t>. codes:  0 ‘***’ 0.001 ‘**’ 0.01 ‘*’ 0.05 ‘.’ 0.1 ‘ ’ 1</a:t>
            </a:r>
          </a:p>
        </p:txBody>
      </p:sp>
    </p:spTree>
    <p:extLst>
      <p:ext uri="{BB962C8B-B14F-4D97-AF65-F5344CB8AC3E}">
        <p14:creationId xmlns:p14="http://schemas.microsoft.com/office/powerpoint/2010/main" val="4207524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B999E-2D33-4BA7-88BD-0E9F1373A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MANOVA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003EB-830C-444E-B496-ECBFA8CFE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522" y="1438764"/>
            <a:ext cx="4287715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00" dirty="0" err="1"/>
              <a:t>fieldres.man</a:t>
            </a:r>
            <a:r>
              <a:rPr lang="en-US" sz="1000" dirty="0"/>
              <a:t>&lt;-</a:t>
            </a:r>
            <a:r>
              <a:rPr lang="en-US" sz="1000" dirty="0" err="1"/>
              <a:t>manova</a:t>
            </a:r>
            <a:r>
              <a:rPr lang="en-US" sz="1000" dirty="0"/>
              <a:t>(</a:t>
            </a:r>
            <a:r>
              <a:rPr lang="en-US" sz="1000" dirty="0" err="1"/>
              <a:t>cbind</a:t>
            </a:r>
            <a:r>
              <a:rPr lang="en-US" sz="1000" dirty="0"/>
              <a:t>(Length.mm, CS)~Locality, data=</a:t>
            </a:r>
            <a:r>
              <a:rPr lang="en-US" sz="1000" dirty="0" err="1"/>
              <a:t>fieldw</a:t>
            </a:r>
            <a:r>
              <a:rPr lang="en-US" sz="1000" dirty="0"/>
              <a:t>)</a:t>
            </a:r>
          </a:p>
          <a:p>
            <a:pPr marL="0" indent="0">
              <a:buNone/>
            </a:pPr>
            <a:r>
              <a:rPr lang="en-US" sz="1000" dirty="0"/>
              <a:t>&gt; summary(</a:t>
            </a:r>
            <a:r>
              <a:rPr lang="en-US" sz="1000" dirty="0" err="1"/>
              <a:t>fieldres.man,test</a:t>
            </a:r>
            <a:r>
              <a:rPr lang="en-US" sz="1000" dirty="0"/>
              <a:t>="Wilks")</a:t>
            </a:r>
          </a:p>
          <a:p>
            <a:pPr marL="0" indent="0">
              <a:buNone/>
            </a:pPr>
            <a:r>
              <a:rPr lang="en-US" sz="1000" dirty="0"/>
              <a:t>           </a:t>
            </a:r>
            <a:r>
              <a:rPr lang="en-US" sz="1000" dirty="0" err="1"/>
              <a:t>Df</a:t>
            </a:r>
            <a:r>
              <a:rPr lang="en-US" sz="1000" dirty="0"/>
              <a:t>   Wilks </a:t>
            </a:r>
            <a:r>
              <a:rPr lang="en-US" sz="1000" dirty="0" err="1"/>
              <a:t>approx</a:t>
            </a:r>
            <a:r>
              <a:rPr lang="en-US" sz="1000" dirty="0"/>
              <a:t> F </a:t>
            </a:r>
            <a:r>
              <a:rPr lang="en-US" sz="1000" dirty="0" err="1"/>
              <a:t>num</a:t>
            </a:r>
            <a:r>
              <a:rPr lang="en-US" sz="1000" dirty="0"/>
              <a:t> </a:t>
            </a:r>
            <a:r>
              <a:rPr lang="en-US" sz="1000" dirty="0" err="1"/>
              <a:t>Df</a:t>
            </a:r>
            <a:r>
              <a:rPr lang="en-US" sz="1000" dirty="0"/>
              <a:t> den </a:t>
            </a:r>
            <a:r>
              <a:rPr lang="en-US" sz="1000" dirty="0" err="1"/>
              <a:t>Df</a:t>
            </a:r>
            <a:r>
              <a:rPr lang="en-US" sz="1000" dirty="0"/>
              <a:t>    </a:t>
            </a:r>
            <a:r>
              <a:rPr lang="en-US" sz="1000" dirty="0" err="1"/>
              <a:t>Pr</a:t>
            </a:r>
            <a:r>
              <a:rPr lang="en-US" sz="1000" dirty="0"/>
              <a:t>(&gt;F)    </a:t>
            </a:r>
          </a:p>
          <a:p>
            <a:pPr marL="0" indent="0">
              <a:buNone/>
            </a:pPr>
            <a:r>
              <a:rPr lang="en-US" sz="1000" dirty="0">
                <a:highlight>
                  <a:srgbClr val="FFFF00"/>
                </a:highlight>
              </a:rPr>
              <a:t>Locality    6 0.57775   12.204     12    464 &lt; 2.2e-16 ***</a:t>
            </a:r>
          </a:p>
          <a:p>
            <a:pPr marL="0" indent="0">
              <a:buNone/>
            </a:pPr>
            <a:r>
              <a:rPr lang="en-US" sz="1000" dirty="0"/>
              <a:t>Residuals 233                                             </a:t>
            </a:r>
          </a:p>
          <a:p>
            <a:pPr marL="0" indent="0">
              <a:buNone/>
            </a:pPr>
            <a:r>
              <a:rPr lang="en-US" sz="1000" dirty="0"/>
              <a:t>---</a:t>
            </a:r>
          </a:p>
          <a:p>
            <a:pPr marL="0" indent="0">
              <a:buNone/>
            </a:pPr>
            <a:r>
              <a:rPr lang="en-US" sz="1000" dirty="0" err="1"/>
              <a:t>Signif</a:t>
            </a:r>
            <a:r>
              <a:rPr lang="en-US" sz="1000" dirty="0"/>
              <a:t>. codes:  0 ‘***’ 0.001 ‘**’ 0.01 ‘*’ 0.05 ‘.’ 0.1 ‘ ’ 1</a:t>
            </a:r>
          </a:p>
          <a:p>
            <a:pPr marL="0" indent="0">
              <a:buNone/>
            </a:pPr>
            <a:r>
              <a:rPr lang="en-US" sz="1000" dirty="0"/>
              <a:t>&gt; </a:t>
            </a:r>
            <a:r>
              <a:rPr lang="en-US" sz="1000" dirty="0" err="1"/>
              <a:t>summary.aov</a:t>
            </a:r>
            <a:r>
              <a:rPr lang="en-US" sz="1000" dirty="0"/>
              <a:t>(</a:t>
            </a:r>
            <a:r>
              <a:rPr lang="en-US" sz="1000" dirty="0" err="1"/>
              <a:t>fieldres.man</a:t>
            </a:r>
            <a:r>
              <a:rPr lang="en-US" sz="1000" dirty="0"/>
              <a:t>)</a:t>
            </a:r>
          </a:p>
          <a:p>
            <a:pPr marL="0" indent="0">
              <a:buNone/>
            </a:pPr>
            <a:r>
              <a:rPr lang="en-US" sz="1000" dirty="0"/>
              <a:t> Response Length.mm :</a:t>
            </a:r>
          </a:p>
          <a:p>
            <a:pPr marL="0" indent="0">
              <a:buNone/>
            </a:pPr>
            <a:r>
              <a:rPr lang="en-US" sz="1000" dirty="0"/>
              <a:t>             </a:t>
            </a:r>
            <a:r>
              <a:rPr lang="en-US" sz="1000" dirty="0" err="1"/>
              <a:t>Df</a:t>
            </a:r>
            <a:r>
              <a:rPr lang="en-US" sz="1000" dirty="0"/>
              <a:t> Sum </a:t>
            </a:r>
            <a:r>
              <a:rPr lang="en-US" sz="1000" dirty="0" err="1"/>
              <a:t>Sq</a:t>
            </a:r>
            <a:r>
              <a:rPr lang="en-US" sz="1000" dirty="0"/>
              <a:t> Mean </a:t>
            </a:r>
            <a:r>
              <a:rPr lang="en-US" sz="1000" dirty="0" err="1"/>
              <a:t>Sq</a:t>
            </a:r>
            <a:r>
              <a:rPr lang="en-US" sz="1000" dirty="0"/>
              <a:t> F value    </a:t>
            </a:r>
            <a:r>
              <a:rPr lang="en-US" sz="1000" dirty="0" err="1"/>
              <a:t>Pr</a:t>
            </a:r>
            <a:r>
              <a:rPr lang="en-US" sz="1000" dirty="0"/>
              <a:t>(&gt;F)    </a:t>
            </a:r>
          </a:p>
          <a:p>
            <a:pPr marL="0" indent="0">
              <a:buNone/>
            </a:pPr>
            <a:r>
              <a:rPr lang="en-US" sz="1000" dirty="0"/>
              <a:t>Locality      6 3.2791 0.54652  18.679 &lt; 2.2e-16 ***</a:t>
            </a:r>
          </a:p>
          <a:p>
            <a:pPr marL="0" indent="0">
              <a:buNone/>
            </a:pPr>
            <a:r>
              <a:rPr lang="en-US" sz="1000" dirty="0"/>
              <a:t>Residuals   233 6.8171 0.02926                      </a:t>
            </a:r>
          </a:p>
          <a:p>
            <a:pPr marL="0" indent="0">
              <a:buNone/>
            </a:pPr>
            <a:r>
              <a:rPr lang="en-US" sz="1000" dirty="0"/>
              <a:t>---</a:t>
            </a:r>
          </a:p>
          <a:p>
            <a:pPr marL="0" indent="0">
              <a:buNone/>
            </a:pPr>
            <a:r>
              <a:rPr lang="en-US" sz="1000" dirty="0" err="1"/>
              <a:t>Signif</a:t>
            </a:r>
            <a:r>
              <a:rPr lang="en-US" sz="1000" dirty="0"/>
              <a:t>. codes:  0 ‘***’ 0.001 ‘**’ 0.01 ‘*’ 0.05 ‘.’ 0.1 ‘ ’ 1</a:t>
            </a:r>
          </a:p>
          <a:p>
            <a:pPr marL="0" indent="0">
              <a:buNone/>
            </a:pPr>
            <a:r>
              <a:rPr lang="en-US" sz="1000" dirty="0"/>
              <a:t> Response CS :</a:t>
            </a:r>
          </a:p>
          <a:p>
            <a:pPr marL="0" indent="0">
              <a:buNone/>
            </a:pPr>
            <a:r>
              <a:rPr lang="en-US" sz="1000" dirty="0"/>
              <a:t>             </a:t>
            </a:r>
            <a:r>
              <a:rPr lang="en-US" sz="1000" dirty="0" err="1"/>
              <a:t>Df</a:t>
            </a:r>
            <a:r>
              <a:rPr lang="en-US" sz="1000" dirty="0"/>
              <a:t> Sum </a:t>
            </a:r>
            <a:r>
              <a:rPr lang="en-US" sz="1000" dirty="0" err="1"/>
              <a:t>Sq</a:t>
            </a:r>
            <a:r>
              <a:rPr lang="en-US" sz="1000" dirty="0"/>
              <a:t> Mean </a:t>
            </a:r>
            <a:r>
              <a:rPr lang="en-US" sz="1000" dirty="0" err="1"/>
              <a:t>Sq</a:t>
            </a:r>
            <a:r>
              <a:rPr lang="en-US" sz="1000" dirty="0"/>
              <a:t> F value    </a:t>
            </a:r>
            <a:r>
              <a:rPr lang="en-US" sz="1000" dirty="0" err="1"/>
              <a:t>Pr</a:t>
            </a:r>
            <a:r>
              <a:rPr lang="en-US" sz="1000" dirty="0"/>
              <a:t>(&gt;F)    </a:t>
            </a:r>
          </a:p>
          <a:p>
            <a:pPr marL="0" indent="0">
              <a:buNone/>
            </a:pPr>
            <a:r>
              <a:rPr lang="en-US" sz="1000" dirty="0"/>
              <a:t>Locality      6 3.1201 0.52002  20.465 &lt; 2.2e-16 ***</a:t>
            </a:r>
          </a:p>
          <a:p>
            <a:pPr marL="0" indent="0">
              <a:buNone/>
            </a:pPr>
            <a:r>
              <a:rPr lang="en-US" sz="1000" dirty="0"/>
              <a:t>Residuals   233 5.9207 0.02541                      </a:t>
            </a:r>
          </a:p>
          <a:p>
            <a:pPr marL="0" indent="0">
              <a:buNone/>
            </a:pPr>
            <a:r>
              <a:rPr lang="en-US" sz="1000" dirty="0"/>
              <a:t>---</a:t>
            </a:r>
          </a:p>
          <a:p>
            <a:pPr marL="0" indent="0">
              <a:buNone/>
            </a:pPr>
            <a:r>
              <a:rPr lang="en-US" sz="1000" dirty="0" err="1"/>
              <a:t>Signif</a:t>
            </a:r>
            <a:r>
              <a:rPr lang="en-US" sz="1000" dirty="0"/>
              <a:t>. codes:  0 ‘***’ 0.001 ‘**’ 0.01 ‘*’ 0.05 ‘.’ 0.1 ‘ ’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F624A5-47B0-4CC6-AFD2-3CC8A3A2ED14}"/>
              </a:ext>
            </a:extLst>
          </p:cNvPr>
          <p:cNvSpPr/>
          <p:nvPr/>
        </p:nvSpPr>
        <p:spPr>
          <a:xfrm>
            <a:off x="6025661" y="2078401"/>
            <a:ext cx="4062046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fieldres.man1&lt;-</a:t>
            </a:r>
            <a:r>
              <a:rPr lang="en-US" sz="1000" dirty="0" err="1"/>
              <a:t>manova</a:t>
            </a:r>
            <a:r>
              <a:rPr lang="en-US" sz="1000" dirty="0"/>
              <a:t>(</a:t>
            </a:r>
            <a:r>
              <a:rPr lang="en-US" sz="1000" dirty="0" err="1"/>
              <a:t>cbind</a:t>
            </a:r>
            <a:r>
              <a:rPr lang="en-US" sz="1000" dirty="0"/>
              <a:t>(Length.mm, CS)~Biome, data=</a:t>
            </a:r>
            <a:r>
              <a:rPr lang="en-US" sz="1000" dirty="0" err="1"/>
              <a:t>fieldw</a:t>
            </a:r>
            <a:r>
              <a:rPr lang="en-US" sz="1000" dirty="0"/>
              <a:t>)</a:t>
            </a:r>
          </a:p>
          <a:p>
            <a:r>
              <a:rPr lang="en-US" sz="1000" dirty="0"/>
              <a:t>&gt; summary(fieldres.man1,test="Wilks")</a:t>
            </a:r>
          </a:p>
          <a:p>
            <a:r>
              <a:rPr lang="en-US" sz="1000" dirty="0"/>
              <a:t>           </a:t>
            </a:r>
            <a:r>
              <a:rPr lang="en-US" sz="1000" dirty="0" err="1"/>
              <a:t>Df</a:t>
            </a:r>
            <a:r>
              <a:rPr lang="en-US" sz="1000" dirty="0"/>
              <a:t>   Wilks </a:t>
            </a:r>
            <a:r>
              <a:rPr lang="en-US" sz="1000" dirty="0" err="1"/>
              <a:t>approx</a:t>
            </a:r>
            <a:r>
              <a:rPr lang="en-US" sz="1000" dirty="0"/>
              <a:t> F </a:t>
            </a:r>
            <a:r>
              <a:rPr lang="en-US" sz="1000" dirty="0" err="1"/>
              <a:t>num</a:t>
            </a:r>
            <a:r>
              <a:rPr lang="en-US" sz="1000" dirty="0"/>
              <a:t> </a:t>
            </a:r>
            <a:r>
              <a:rPr lang="en-US" sz="1000" dirty="0" err="1"/>
              <a:t>Df</a:t>
            </a:r>
            <a:r>
              <a:rPr lang="en-US" sz="1000" dirty="0"/>
              <a:t> den </a:t>
            </a:r>
            <a:r>
              <a:rPr lang="en-US" sz="1000" dirty="0" err="1"/>
              <a:t>Df</a:t>
            </a:r>
            <a:r>
              <a:rPr lang="en-US" sz="1000" dirty="0"/>
              <a:t>    </a:t>
            </a:r>
            <a:r>
              <a:rPr lang="en-US" sz="1000" dirty="0" err="1"/>
              <a:t>Pr</a:t>
            </a:r>
            <a:r>
              <a:rPr lang="en-US" sz="1000" dirty="0"/>
              <a:t>(&gt;F)    </a:t>
            </a:r>
          </a:p>
          <a:p>
            <a:r>
              <a:rPr lang="en-US" sz="1000" dirty="0">
                <a:highlight>
                  <a:srgbClr val="FFFF00"/>
                </a:highlight>
              </a:rPr>
              <a:t>Biome       2 0.67752   25.358      4    472 &lt; 2.2e-16 ***</a:t>
            </a:r>
          </a:p>
          <a:p>
            <a:r>
              <a:rPr lang="en-US" sz="1000" dirty="0"/>
              <a:t>Residuals 237                                             </a:t>
            </a:r>
          </a:p>
          <a:p>
            <a:r>
              <a:rPr lang="en-US" sz="1000" dirty="0"/>
              <a:t>---</a:t>
            </a:r>
          </a:p>
          <a:p>
            <a:r>
              <a:rPr lang="en-US" sz="1000" dirty="0" err="1"/>
              <a:t>Signif</a:t>
            </a:r>
            <a:r>
              <a:rPr lang="en-US" sz="1000" dirty="0"/>
              <a:t>. codes:  0 ‘***’ 0.001 ‘**’ 0.01 ‘*’ 0.05 ‘.’ 0.1 ‘ ’ 1</a:t>
            </a:r>
          </a:p>
          <a:p>
            <a:r>
              <a:rPr lang="en-US" sz="1000" dirty="0"/>
              <a:t>&gt; </a:t>
            </a:r>
            <a:r>
              <a:rPr lang="en-US" sz="1000" dirty="0" err="1"/>
              <a:t>summary.aov</a:t>
            </a:r>
            <a:r>
              <a:rPr lang="en-US" sz="1000" dirty="0"/>
              <a:t>(fieldres.man1)</a:t>
            </a:r>
          </a:p>
          <a:p>
            <a:r>
              <a:rPr lang="en-US" sz="1000" dirty="0"/>
              <a:t> Response Length.mm :</a:t>
            </a:r>
          </a:p>
          <a:p>
            <a:r>
              <a:rPr lang="en-US" sz="1000" dirty="0"/>
              <a:t>             </a:t>
            </a:r>
            <a:r>
              <a:rPr lang="en-US" sz="1000" dirty="0" err="1"/>
              <a:t>Df</a:t>
            </a:r>
            <a:r>
              <a:rPr lang="en-US" sz="1000" dirty="0"/>
              <a:t> Sum </a:t>
            </a:r>
            <a:r>
              <a:rPr lang="en-US" sz="1000" dirty="0" err="1"/>
              <a:t>Sq</a:t>
            </a:r>
            <a:r>
              <a:rPr lang="en-US" sz="1000" dirty="0"/>
              <a:t> Mean </a:t>
            </a:r>
            <a:r>
              <a:rPr lang="en-US" sz="1000" dirty="0" err="1"/>
              <a:t>Sq</a:t>
            </a:r>
            <a:r>
              <a:rPr lang="en-US" sz="1000" dirty="0"/>
              <a:t> F value    </a:t>
            </a:r>
            <a:r>
              <a:rPr lang="en-US" sz="1000" dirty="0" err="1"/>
              <a:t>Pr</a:t>
            </a:r>
            <a:r>
              <a:rPr lang="en-US" sz="1000" dirty="0"/>
              <a:t>(&gt;F)    </a:t>
            </a:r>
          </a:p>
          <a:p>
            <a:r>
              <a:rPr lang="en-US" sz="1000" dirty="0"/>
              <a:t>Biome         2 3.1139 1.55697  52.848 &lt; 2.2e-16 ***</a:t>
            </a:r>
          </a:p>
          <a:p>
            <a:r>
              <a:rPr lang="en-US" sz="1000" dirty="0"/>
              <a:t>Residuals   237 6.9823 0.02946                      </a:t>
            </a:r>
          </a:p>
          <a:p>
            <a:r>
              <a:rPr lang="en-US" sz="1000" dirty="0"/>
              <a:t>---</a:t>
            </a:r>
          </a:p>
          <a:p>
            <a:r>
              <a:rPr lang="en-US" sz="1000" dirty="0" err="1"/>
              <a:t>Signif</a:t>
            </a:r>
            <a:r>
              <a:rPr lang="en-US" sz="1000" dirty="0"/>
              <a:t>. codes:  0 ‘***’ 0.001 ‘**’ 0.01 ‘*’ 0.05 ‘.’ 0.1 ‘ ’ 1</a:t>
            </a:r>
          </a:p>
          <a:p>
            <a:endParaRPr lang="en-US" sz="1000" dirty="0"/>
          </a:p>
          <a:p>
            <a:r>
              <a:rPr lang="en-US" sz="1000" dirty="0"/>
              <a:t> Response CS :</a:t>
            </a:r>
          </a:p>
          <a:p>
            <a:r>
              <a:rPr lang="en-US" sz="1000" dirty="0"/>
              <a:t>             </a:t>
            </a:r>
            <a:r>
              <a:rPr lang="en-US" sz="1000" dirty="0" err="1"/>
              <a:t>Df</a:t>
            </a:r>
            <a:r>
              <a:rPr lang="en-US" sz="1000" dirty="0"/>
              <a:t> Sum </a:t>
            </a:r>
            <a:r>
              <a:rPr lang="en-US" sz="1000" dirty="0" err="1"/>
              <a:t>Sq</a:t>
            </a:r>
            <a:r>
              <a:rPr lang="en-US" sz="1000" dirty="0"/>
              <a:t> Mean </a:t>
            </a:r>
            <a:r>
              <a:rPr lang="en-US" sz="1000" dirty="0" err="1"/>
              <a:t>Sq</a:t>
            </a:r>
            <a:r>
              <a:rPr lang="en-US" sz="1000" dirty="0"/>
              <a:t> F value    </a:t>
            </a:r>
            <a:r>
              <a:rPr lang="en-US" sz="1000" dirty="0" err="1"/>
              <a:t>Pr</a:t>
            </a:r>
            <a:r>
              <a:rPr lang="en-US" sz="1000" dirty="0"/>
              <a:t>(&gt;F)    </a:t>
            </a:r>
          </a:p>
          <a:p>
            <a:r>
              <a:rPr lang="en-US" sz="1000" dirty="0"/>
              <a:t>Biome         2 2.8312  1.4156  54.028 &lt; 2.2e-16 ***</a:t>
            </a:r>
          </a:p>
          <a:p>
            <a:r>
              <a:rPr lang="en-US" sz="1000" dirty="0"/>
              <a:t>Residuals   237 6.2096  0.0262                      </a:t>
            </a:r>
          </a:p>
          <a:p>
            <a:r>
              <a:rPr lang="en-US" sz="1000" dirty="0"/>
              <a:t>---</a:t>
            </a:r>
          </a:p>
          <a:p>
            <a:r>
              <a:rPr lang="en-US" sz="1000" dirty="0" err="1"/>
              <a:t>Signif</a:t>
            </a:r>
            <a:r>
              <a:rPr lang="en-US" sz="1000" dirty="0"/>
              <a:t>. codes:  0 ‘***’ 0.001 ‘**’ 0.01 ‘*’ 0.05 ‘.’ 0.1 ‘ ’ 1</a:t>
            </a:r>
          </a:p>
        </p:txBody>
      </p:sp>
    </p:spTree>
    <p:extLst>
      <p:ext uri="{BB962C8B-B14F-4D97-AF65-F5344CB8AC3E}">
        <p14:creationId xmlns:p14="http://schemas.microsoft.com/office/powerpoint/2010/main" val="2120125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4B5EA-FAEF-4B14-99A4-B6FC797D1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of field sites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BA53038-6CC9-4CA3-9903-BEFF19BF26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198" y="1802765"/>
            <a:ext cx="6153283" cy="4351338"/>
          </a:xfrm>
        </p:spPr>
      </p:pic>
    </p:spTree>
    <p:extLst>
      <p:ext uri="{BB962C8B-B14F-4D97-AF65-F5344CB8AC3E}">
        <p14:creationId xmlns:p14="http://schemas.microsoft.com/office/powerpoint/2010/main" val="1621652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6ED69-98D8-4F0B-AB16-B886DA114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18 landmarks placement (Motoki 2012)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4D4CB6-D5C2-4C9C-BE7B-F39BA591C5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56594"/>
            <a:ext cx="10515600" cy="4089400"/>
          </a:xfrm>
        </p:spPr>
      </p:pic>
    </p:spTree>
    <p:extLst>
      <p:ext uri="{BB962C8B-B14F-4D97-AF65-F5344CB8AC3E}">
        <p14:creationId xmlns:p14="http://schemas.microsoft.com/office/powerpoint/2010/main" val="1061180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5E173-9DE4-4D83-A187-0A95A43A1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Preliminary data table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786B0EE-9E91-49A2-B43C-0084E494D5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8698334"/>
              </p:ext>
            </p:extLst>
          </p:nvPr>
        </p:nvGraphicFramePr>
        <p:xfrm>
          <a:off x="3148012" y="2178050"/>
          <a:ext cx="6567488" cy="2070104"/>
        </p:xfrm>
        <a:graphic>
          <a:graphicData uri="http://schemas.openxmlformats.org/drawingml/2006/table">
            <a:tbl>
              <a:tblPr/>
              <a:tblGrid>
                <a:gridCol w="1252562">
                  <a:extLst>
                    <a:ext uri="{9D8B030D-6E8A-4147-A177-3AD203B41FA5}">
                      <a16:colId xmlns:a16="http://schemas.microsoft.com/office/drawing/2014/main" val="1322892651"/>
                    </a:ext>
                  </a:extLst>
                </a:gridCol>
                <a:gridCol w="812473">
                  <a:extLst>
                    <a:ext uri="{9D8B030D-6E8A-4147-A177-3AD203B41FA5}">
                      <a16:colId xmlns:a16="http://schemas.microsoft.com/office/drawing/2014/main" val="1334662819"/>
                    </a:ext>
                  </a:extLst>
                </a:gridCol>
                <a:gridCol w="812473">
                  <a:extLst>
                    <a:ext uri="{9D8B030D-6E8A-4147-A177-3AD203B41FA5}">
                      <a16:colId xmlns:a16="http://schemas.microsoft.com/office/drawing/2014/main" val="2539681669"/>
                    </a:ext>
                  </a:extLst>
                </a:gridCol>
                <a:gridCol w="812473">
                  <a:extLst>
                    <a:ext uri="{9D8B030D-6E8A-4147-A177-3AD203B41FA5}">
                      <a16:colId xmlns:a16="http://schemas.microsoft.com/office/drawing/2014/main" val="954675730"/>
                    </a:ext>
                  </a:extLst>
                </a:gridCol>
                <a:gridCol w="1861916">
                  <a:extLst>
                    <a:ext uri="{9D8B030D-6E8A-4147-A177-3AD203B41FA5}">
                      <a16:colId xmlns:a16="http://schemas.microsoft.com/office/drawing/2014/main" val="1249684695"/>
                    </a:ext>
                  </a:extLst>
                </a:gridCol>
                <a:gridCol w="1015591">
                  <a:extLst>
                    <a:ext uri="{9D8B030D-6E8A-4147-A177-3AD203B41FA5}">
                      <a16:colId xmlns:a16="http://schemas.microsoft.com/office/drawing/2014/main" val="1404466795"/>
                    </a:ext>
                  </a:extLst>
                </a:gridCol>
              </a:tblGrid>
              <a:tr h="258763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Biome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Locality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Latitude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Field (n)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Wing length (avg ± sd)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 (avg± sd)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3686687"/>
                  </a:ext>
                </a:extLst>
              </a:tr>
              <a:tr h="258763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Amazon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-2.864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2.92 ± 0.2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 ± 0.18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4163591"/>
                  </a:ext>
                </a:extLst>
              </a:tr>
              <a:tr h="2587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-3.028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2.97 ± 0.18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2.75 ± 0.18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8292804"/>
                  </a:ext>
                </a:extLst>
              </a:tr>
              <a:tr h="2587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RPV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-8.742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2.95 ± 0.18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2.75 ± 0.16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6298881"/>
                  </a:ext>
                </a:extLst>
              </a:tr>
              <a:tr h="2587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RMO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-9.223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3.02 ± 1.8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2.83 ± 0.17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0123882"/>
                  </a:ext>
                </a:extLst>
              </a:tr>
              <a:tr h="25876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Cerrado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TLC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-10.7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3.09 ± 0.17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2.87 ± 0.15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3827578"/>
                  </a:ext>
                </a:extLst>
              </a:tr>
              <a:tr h="2587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TPN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-10.796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3.04 ± 0.17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2.89 ± 0.15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7359293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Mata </a:t>
                      </a:r>
                      <a:r>
                        <a:rPr lang="en-US" sz="15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Atlantica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SJU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-22.611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 ± 0.1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3.26 ± 0.11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12718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4181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8ADF0-E0D2-45C4-B70E-2F511808E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Centroid sizes by latitude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78A55F-9195-4F5A-9361-24E5C9C2CD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418" y="1825625"/>
            <a:ext cx="7249163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CEECB3-386C-4D2A-8F82-1E7494A6D590}"/>
              </a:ext>
            </a:extLst>
          </p:cNvPr>
          <p:cNvSpPr txBox="1"/>
          <p:nvPr/>
        </p:nvSpPr>
        <p:spPr>
          <a:xfrm>
            <a:off x="9984508" y="2447636"/>
            <a:ext cx="29925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Legend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Amazon- Black</a:t>
            </a:r>
          </a:p>
          <a:p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Cerrado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- Gray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Mata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Atlantica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- White</a:t>
            </a:r>
          </a:p>
        </p:txBody>
      </p:sp>
    </p:spTree>
    <p:extLst>
      <p:ext uri="{BB962C8B-B14F-4D97-AF65-F5344CB8AC3E}">
        <p14:creationId xmlns:p14="http://schemas.microsoft.com/office/powerpoint/2010/main" val="3527367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C752D-F448-4735-9475-27A60CC40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BC4DD-C1CD-4A4A-A2F9-AD28D3100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Field samples- 240 total</a:t>
            </a:r>
          </a:p>
          <a:p>
            <a:r>
              <a:rPr lang="en-US" dirty="0"/>
              <a:t>Lab samples- 870 total</a:t>
            </a:r>
          </a:p>
          <a:p>
            <a:r>
              <a:rPr lang="en-US" dirty="0"/>
              <a:t>On 14.5% of data</a:t>
            </a:r>
          </a:p>
          <a:p>
            <a:pPr lvl="1"/>
            <a:r>
              <a:rPr lang="en-US" dirty="0"/>
              <a:t>Field (n=35) - 99.83%</a:t>
            </a:r>
          </a:p>
          <a:p>
            <a:pPr lvl="1"/>
            <a:r>
              <a:rPr lang="en-US" dirty="0"/>
              <a:t>Lab (n=126) -97.28%</a:t>
            </a:r>
          </a:p>
        </p:txBody>
      </p:sp>
    </p:spTree>
    <p:extLst>
      <p:ext uri="{BB962C8B-B14F-4D97-AF65-F5344CB8AC3E}">
        <p14:creationId xmlns:p14="http://schemas.microsoft.com/office/powerpoint/2010/main" val="3086985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CADB2-032A-41FC-899D-7208C6FED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 Disparity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0ADBB21-2530-4324-AE4B-ED269F7C27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7299681"/>
              </p:ext>
            </p:extLst>
          </p:nvPr>
        </p:nvGraphicFramePr>
        <p:xfrm>
          <a:off x="3327400" y="1574800"/>
          <a:ext cx="4635498" cy="4858546"/>
        </p:xfrm>
        <a:graphic>
          <a:graphicData uri="http://schemas.openxmlformats.org/drawingml/2006/table">
            <a:tbl>
              <a:tblPr/>
              <a:tblGrid>
                <a:gridCol w="772583">
                  <a:extLst>
                    <a:ext uri="{9D8B030D-6E8A-4147-A177-3AD203B41FA5}">
                      <a16:colId xmlns:a16="http://schemas.microsoft.com/office/drawing/2014/main" val="38856888"/>
                    </a:ext>
                  </a:extLst>
                </a:gridCol>
                <a:gridCol w="772583">
                  <a:extLst>
                    <a:ext uri="{9D8B030D-6E8A-4147-A177-3AD203B41FA5}">
                      <a16:colId xmlns:a16="http://schemas.microsoft.com/office/drawing/2014/main" val="1629387117"/>
                    </a:ext>
                  </a:extLst>
                </a:gridCol>
                <a:gridCol w="772583">
                  <a:extLst>
                    <a:ext uri="{9D8B030D-6E8A-4147-A177-3AD203B41FA5}">
                      <a16:colId xmlns:a16="http://schemas.microsoft.com/office/drawing/2014/main" val="3819387576"/>
                    </a:ext>
                  </a:extLst>
                </a:gridCol>
                <a:gridCol w="772583">
                  <a:extLst>
                    <a:ext uri="{9D8B030D-6E8A-4147-A177-3AD203B41FA5}">
                      <a16:colId xmlns:a16="http://schemas.microsoft.com/office/drawing/2014/main" val="1876833135"/>
                    </a:ext>
                  </a:extLst>
                </a:gridCol>
                <a:gridCol w="772583">
                  <a:extLst>
                    <a:ext uri="{9D8B030D-6E8A-4147-A177-3AD203B41FA5}">
                      <a16:colId xmlns:a16="http://schemas.microsoft.com/office/drawing/2014/main" val="259145517"/>
                    </a:ext>
                  </a:extLst>
                </a:gridCol>
                <a:gridCol w="772583">
                  <a:extLst>
                    <a:ext uri="{9D8B030D-6E8A-4147-A177-3AD203B41FA5}">
                      <a16:colId xmlns:a16="http://schemas.microsoft.com/office/drawing/2014/main" val="2723407531"/>
                    </a:ext>
                  </a:extLst>
                </a:gridCol>
              </a:tblGrid>
              <a:tr h="538617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Metric disparity results, 1000 bootstraps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3320033"/>
                  </a:ext>
                </a:extLst>
              </a:tr>
              <a:tr h="274805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FIELD 18 LANDMAKRS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2486625"/>
                  </a:ext>
                </a:extLst>
              </a:tr>
              <a:tr h="274805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Locality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 left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 right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070893"/>
                  </a:ext>
                </a:extLst>
              </a:tr>
              <a:tr h="538617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1.41E-03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0.000151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0.001124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0.001627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6774978"/>
                  </a:ext>
                </a:extLst>
              </a:tr>
              <a:tr h="538617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1.08E-03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7.43E-05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0.000966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0.001206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041763"/>
                  </a:ext>
                </a:extLst>
              </a:tr>
              <a:tr h="538617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RPV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1.37E-03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0.000216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0.001095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0.001787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2287209"/>
                  </a:ext>
                </a:extLst>
              </a:tr>
              <a:tr h="538617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RMO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1.05E-03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7.28E-05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0.000912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0.001146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5246128"/>
                  </a:ext>
                </a:extLst>
              </a:tr>
              <a:tr h="538617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TLC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1.17E-03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0.000153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0.000937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0.001433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6916511"/>
                  </a:ext>
                </a:extLst>
              </a:tr>
              <a:tr h="538617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TPN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1.56E-03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0.001874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9724316"/>
                  </a:ext>
                </a:extLst>
              </a:tr>
              <a:tr h="538617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SJU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7.39E-04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9.26E-05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0.000615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0.000931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8612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4706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F5AEF-67D4-481D-B688-32DF708A9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PAD discriminant analysis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487B09E-8396-4316-AC9B-62C88F2481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5764372"/>
              </p:ext>
            </p:extLst>
          </p:nvPr>
        </p:nvGraphicFramePr>
        <p:xfrm>
          <a:off x="4064000" y="2458244"/>
          <a:ext cx="3238500" cy="2280285"/>
        </p:xfrm>
        <a:graphic>
          <a:graphicData uri="http://schemas.openxmlformats.org/drawingml/2006/table">
            <a:tbl>
              <a:tblPr/>
              <a:tblGrid>
                <a:gridCol w="809625">
                  <a:extLst>
                    <a:ext uri="{9D8B030D-6E8A-4147-A177-3AD203B41FA5}">
                      <a16:colId xmlns:a16="http://schemas.microsoft.com/office/drawing/2014/main" val="1286696133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3547246004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339692423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3953769822"/>
                    </a:ext>
                  </a:extLst>
                </a:gridCol>
              </a:tblGrid>
              <a:tr h="190500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PAD- Discriminant analysis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4392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First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Correct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assignement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6679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12/17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34045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31/50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84768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RPV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41/47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17154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RMO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30/45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30927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TLC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46/54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75696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TPN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16/17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3173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SJU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10/11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11098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7258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A5E14-2117-493E-9C8C-67B4AB9B9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Wing length and CS regression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28DDE3-1CA1-4DF7-8C4B-F0B5E15769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178" y="1825625"/>
            <a:ext cx="6485644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A187EB1-07A9-45C7-ACBB-903A4851E625}"/>
              </a:ext>
            </a:extLst>
          </p:cNvPr>
          <p:cNvSpPr txBox="1"/>
          <p:nvPr/>
        </p:nvSpPr>
        <p:spPr>
          <a:xfrm>
            <a:off x="9984508" y="2447636"/>
            <a:ext cx="16440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Legend</a:t>
            </a:r>
          </a:p>
          <a:p>
            <a:r>
              <a:rPr lang="en-US" dirty="0">
                <a:solidFill>
                  <a:srgbClr val="FF0000"/>
                </a:solidFill>
              </a:rPr>
              <a:t>Amazon</a:t>
            </a:r>
          </a:p>
          <a:p>
            <a:r>
              <a:rPr lang="en-US" dirty="0" err="1">
                <a:solidFill>
                  <a:srgbClr val="00B050"/>
                </a:solidFill>
              </a:rPr>
              <a:t>Cerrado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rgbClr val="0070C0"/>
                </a:solidFill>
              </a:rPr>
              <a:t>Mata </a:t>
            </a:r>
            <a:r>
              <a:rPr lang="en-US" dirty="0" err="1">
                <a:solidFill>
                  <a:srgbClr val="0070C0"/>
                </a:solidFill>
              </a:rPr>
              <a:t>Atlantica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643187-26BD-4F91-B2FD-32ABA1C54C67}"/>
              </a:ext>
            </a:extLst>
          </p:cNvPr>
          <p:cNvSpPr txBox="1"/>
          <p:nvPr/>
        </p:nvSpPr>
        <p:spPr>
          <a:xfrm>
            <a:off x="563419" y="3144981"/>
            <a:ext cx="22897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Confirms CS and wing length are highly correlated</a:t>
            </a:r>
          </a:p>
        </p:txBody>
      </p:sp>
    </p:spTree>
    <p:extLst>
      <p:ext uri="{BB962C8B-B14F-4D97-AF65-F5344CB8AC3E}">
        <p14:creationId xmlns:p14="http://schemas.microsoft.com/office/powerpoint/2010/main" val="1067973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</TotalTime>
  <Words>952</Words>
  <Application>Microsoft Office PowerPoint</Application>
  <PresentationFormat>Widescreen</PresentationFormat>
  <Paragraphs>360</Paragraphs>
  <Slides>18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Brazil An. darlingi wings</vt:lpstr>
      <vt:lpstr>Map of field sites</vt:lpstr>
      <vt:lpstr>18 landmarks placement (Motoki 2012)</vt:lpstr>
      <vt:lpstr>Preliminary data table</vt:lpstr>
      <vt:lpstr>Centroid sizes by latitude</vt:lpstr>
      <vt:lpstr>Repeatability</vt:lpstr>
      <vt:lpstr>Metric Disparity</vt:lpstr>
      <vt:lpstr>PAD discriminant analysis</vt:lpstr>
      <vt:lpstr>Wing length and CS regression</vt:lpstr>
      <vt:lpstr>Centroid size over latitudes</vt:lpstr>
      <vt:lpstr>PCA’s by biome and latitude</vt:lpstr>
      <vt:lpstr>CVA by biome and latitude (10,000 permutations)</vt:lpstr>
      <vt:lpstr>CVA by biome and latitude (10,000 permutations)</vt:lpstr>
      <vt:lpstr>Field wing shape</vt:lpstr>
      <vt:lpstr>Wireframe question</vt:lpstr>
      <vt:lpstr>Field wing shapes by latitude</vt:lpstr>
      <vt:lpstr>Factorial Anova</vt:lpstr>
      <vt:lpstr>MANOVA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Brazil An. darlingi wings</dc:title>
  <dc:creator>virgchu@gmail.com</dc:creator>
  <cp:lastModifiedBy>Chu, Virginia M (HEALTH)</cp:lastModifiedBy>
  <cp:revision>15</cp:revision>
  <dcterms:created xsi:type="dcterms:W3CDTF">2017-10-15T17:37:08Z</dcterms:created>
  <dcterms:modified xsi:type="dcterms:W3CDTF">2017-10-16T22:15:58Z</dcterms:modified>
</cp:coreProperties>
</file>