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2" r:id="rId4"/>
    <p:sldId id="258" r:id="rId5"/>
    <p:sldId id="274" r:id="rId6"/>
    <p:sldId id="261" r:id="rId7"/>
    <p:sldId id="264" r:id="rId8"/>
    <p:sldId id="268" r:id="rId9"/>
    <p:sldId id="269" r:id="rId10"/>
    <p:sldId id="259" r:id="rId11"/>
    <p:sldId id="260" r:id="rId12"/>
    <p:sldId id="263" r:id="rId13"/>
    <p:sldId id="265" r:id="rId14"/>
    <p:sldId id="266" r:id="rId15"/>
    <p:sldId id="267" r:id="rId16"/>
    <p:sldId id="271" r:id="rId17"/>
    <p:sldId id="270" r:id="rId18"/>
    <p:sldId id="272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 autoAdjust="0"/>
    <p:restoredTop sz="94652"/>
  </p:normalViewPr>
  <p:slideViewPr>
    <p:cSldViewPr snapToGrid="0">
      <p:cViewPr>
        <p:scale>
          <a:sx n="98" d="100"/>
          <a:sy n="98" d="100"/>
        </p:scale>
        <p:origin x="19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03B30-E841-400A-9808-DB43D522D27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F72AC-EEED-48B1-8FFD-AC9D0BD7D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8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PAST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PCA of all in </a:t>
            </a:r>
            <a:r>
              <a:rPr lang="en-US" dirty="0" err="1"/>
              <a:t>Morphoj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E15C-3F1B-4064-A273-099D26C56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5E79D-724B-4220-BEA0-3AB5E432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895E9-085A-4D3F-BB8A-11CF6B28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FF68-921F-4971-899A-171EE0EA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34BB7-D50E-42B1-A313-00642ABB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9F02-A312-45B2-9A6A-18C3630B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339D3-F87E-46EE-9436-09753ACA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996E-C5E7-413A-BDCD-4B182DFB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6EA88-4EF6-4ADC-ADE0-E0EB58CF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B2CC-7223-4041-9269-4D3B0FD2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2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97A41-432E-4DD5-AA7A-4B39E1BDD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2E26C-714E-42C7-8973-1BDB14674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394A-CFEA-4079-8C8F-823ACB8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CD7AF-5128-4D53-B7B3-F95DDA15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B5AD-D9AD-4DAB-A758-FCACDEB8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D3CA-0A81-4FA2-B003-934C6818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200D-32DB-4C02-B242-88551845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9148E-1153-41E9-A542-8E889D6B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5572-61E9-47CE-BF39-B448C563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D016-53BB-4AEF-9F80-FE1EEA2E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582A-DC27-444A-B9F8-068FC858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F917-FD9F-4464-81C9-998D6884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C5A64-F61F-40A4-B063-0975D28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92E77-2D4B-4934-B164-1BE29924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8033-146C-4211-871D-AFB6B2A2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AFFD-2672-4411-A270-7D2853E6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1515-1285-4D9E-8A73-76928C1F7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8E426-6496-44C5-8B17-F44749376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239C8-509F-4956-87AF-C43E8266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5784A-15E5-4B7D-9424-2FDF6770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94A7B-3400-4B28-AB03-7F9DBA50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8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4611-04AC-4CCF-ADAA-23C6BA9C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AD68-4438-48FE-AC5F-C45A34016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F11A2-C32B-4D6B-8662-C8474856B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D62DB-535E-4F9B-A0AB-C81AC4A50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FAD19-5A1E-4550-A18A-025BD9E45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A8E02-2566-4169-945E-090B19CF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1EE02-42A7-42D4-A653-713CA8A5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FF303-0F1B-4397-A78C-30C0A06A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A542-7B97-4BAE-B139-18FEE235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8EB21-C0E6-4377-855D-6FCACA7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A194C-A39F-4480-8ECF-5B369F7F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2D55A-D803-472D-955A-F76B3C01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26358-56CF-48FF-9067-80D6D225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C3977-EF13-484A-BD0B-1F773AF9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C31E7-3470-44AD-AC6B-28AE52C4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4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A9EA-FF7B-4706-B258-0A475971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BD1-6B65-463A-A24E-364155FB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97545-3565-4364-A159-D4461477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A194D-D797-412B-BB66-204969FE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C10B-C12B-4C50-AB47-F781CE86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D15EE-653F-4CD6-86C0-38006B73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0586-0033-4DC1-A872-0D2DB12A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4C7F4-4B97-4917-B7EC-D166F54B4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B54E9-B429-4E11-9574-461DDA937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1E7E5-DA70-4B3D-9053-7CBA3ACC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2628E-8F8E-4ECB-B3DF-AED4D887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23CE6-F50F-477B-9191-61075901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B658D-B702-42E6-86DE-12AE952C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44037-B998-44C9-86EE-C102AE1F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5A84-B6AE-4257-AA0D-3F41DDB13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78B6-7540-4731-9669-9F3D2A4C60D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C122A-5A41-4E57-ACCA-37BC24EF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79BF-85CF-4190-87A3-2DDE422A0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talian-journal-of-mammalogy.it/article/view/7691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B4F9-7C10-40CF-A8D7-1EFA0E16E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Brazil An. </a:t>
            </a:r>
            <a:r>
              <a:rPr lang="en-US" dirty="0" err="1"/>
              <a:t>darlingi</a:t>
            </a:r>
            <a:r>
              <a:rPr lang="en-US" dirty="0"/>
              <a:t> 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A16D5-DC71-47EF-B116-93A5FCA3C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Results and figures</a:t>
            </a:r>
          </a:p>
          <a:p>
            <a:r>
              <a:rPr lang="en-US" dirty="0"/>
              <a:t>11/11/2017</a:t>
            </a:r>
          </a:p>
        </p:txBody>
      </p:sp>
    </p:spTree>
    <p:extLst>
      <p:ext uri="{BB962C8B-B14F-4D97-AF65-F5344CB8AC3E}">
        <p14:creationId xmlns:p14="http://schemas.microsoft.com/office/powerpoint/2010/main" val="302945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5E14-2117-493E-9C8C-67B4AB9B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Wing length and CS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8DDE3-1CA1-4DF7-8C4B-F0B5E1576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78" y="1825625"/>
            <a:ext cx="64856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87EB1-07A9-45C7-ACBB-903A4851E625}"/>
              </a:ext>
            </a:extLst>
          </p:cNvPr>
          <p:cNvSpPr txBox="1"/>
          <p:nvPr/>
        </p:nvSpPr>
        <p:spPr>
          <a:xfrm>
            <a:off x="9984508" y="2447636"/>
            <a:ext cx="1644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</a:t>
            </a:r>
          </a:p>
          <a:p>
            <a:r>
              <a:rPr lang="en-US" dirty="0">
                <a:solidFill>
                  <a:srgbClr val="FF0000"/>
                </a:solidFill>
              </a:rPr>
              <a:t>Amazon</a:t>
            </a:r>
          </a:p>
          <a:p>
            <a:r>
              <a:rPr lang="en-US" dirty="0" err="1">
                <a:solidFill>
                  <a:srgbClr val="00B050"/>
                </a:solidFill>
              </a:rPr>
              <a:t>Cerrado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Mata </a:t>
            </a:r>
            <a:r>
              <a:rPr lang="en-US" dirty="0" err="1">
                <a:solidFill>
                  <a:srgbClr val="0070C0"/>
                </a:solidFill>
              </a:rPr>
              <a:t>Atlantica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43187-26BD-4F91-B2FD-32ABA1C54C67}"/>
              </a:ext>
            </a:extLst>
          </p:cNvPr>
          <p:cNvSpPr txBox="1"/>
          <p:nvPr/>
        </p:nvSpPr>
        <p:spPr>
          <a:xfrm>
            <a:off x="563419" y="3144981"/>
            <a:ext cx="2289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Confirms CS and wing length are highly correlated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73413" y="57664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b="1" dirty="0">
                <a:solidFill>
                  <a:srgbClr val="0070C0"/>
                </a:solidFill>
              </a:rPr>
              <a:t>R^2= 0.2296, p&lt; 3.073e-15</a:t>
            </a:r>
          </a:p>
        </p:txBody>
      </p:sp>
    </p:spTree>
    <p:extLst>
      <p:ext uri="{BB962C8B-B14F-4D97-AF65-F5344CB8AC3E}">
        <p14:creationId xmlns:p14="http://schemas.microsoft.com/office/powerpoint/2010/main" val="106797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FA8A-C93F-4D96-8A74-E9EE6B57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size over latitudes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9CF20-1386-4B4F-9D65-E47072E49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1" y="1690688"/>
            <a:ext cx="6381750" cy="4265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5E12A-F5E4-46D3-91E9-E9E9408548AA}"/>
              </a:ext>
            </a:extLst>
          </p:cNvPr>
          <p:cNvSpPr txBox="1"/>
          <p:nvPr/>
        </p:nvSpPr>
        <p:spPr>
          <a:xfrm>
            <a:off x="563419" y="3144980"/>
            <a:ext cx="255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Suggests support of a Bergmann cline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R^2=.2642, p&lt;2.2e^-16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17665" y="45686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Yes! </a:t>
            </a:r>
          </a:p>
          <a:p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supports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that</a:t>
            </a:r>
            <a:r>
              <a:rPr lang="es-ES_tradnl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9519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2EE0-9F63-4850-A3D0-508D809C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PCA’s by biome and latitude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422CE-422D-4154-A212-12AD0DC20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14" y="2771834"/>
            <a:ext cx="6080791" cy="37956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FF617-D171-4573-ADF0-B3FCB35D7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7" y="2634049"/>
            <a:ext cx="6522263" cy="4071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4EBE6-0F21-4475-9C8B-FA94EAD08955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PC1: 27.94%, PC2: 19.15%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802909" y="2415927"/>
            <a:ext cx="3335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There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not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evident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shape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differentiation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among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three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regions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927359" y="1741557"/>
            <a:ext cx="3335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Some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pops</a:t>
            </a:r>
            <a:r>
              <a:rPr lang="es-ES_tradnl" dirty="0">
                <a:solidFill>
                  <a:srgbClr val="FF0000"/>
                </a:solidFill>
              </a:rPr>
              <a:t> look </a:t>
            </a:r>
            <a:r>
              <a:rPr lang="es-ES_tradnl" dirty="0" err="1">
                <a:solidFill>
                  <a:srgbClr val="FF0000"/>
                </a:solidFill>
              </a:rPr>
              <a:t>different</a:t>
            </a:r>
            <a:r>
              <a:rPr lang="es-ES_tradnl" dirty="0">
                <a:solidFill>
                  <a:srgbClr val="FF0000"/>
                </a:solidFill>
              </a:rPr>
              <a:t> in </a:t>
            </a:r>
            <a:r>
              <a:rPr lang="es-ES_tradnl" dirty="0" err="1">
                <a:solidFill>
                  <a:srgbClr val="FF0000"/>
                </a:solidFill>
              </a:rPr>
              <a:t>terms</a:t>
            </a:r>
            <a:r>
              <a:rPr lang="es-ES_tradnl" dirty="0">
                <a:solidFill>
                  <a:srgbClr val="FF0000"/>
                </a:solidFill>
              </a:rPr>
              <a:t> of </a:t>
            </a:r>
            <a:r>
              <a:rPr lang="es-ES_tradnl" dirty="0" err="1">
                <a:solidFill>
                  <a:srgbClr val="FF0000"/>
                </a:solidFill>
              </a:rPr>
              <a:t>wing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shape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493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706B-B54C-4CC0-BEEF-4DD7FC75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by biome and latitude (10,000 permutations)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612BF-9A1F-40B1-9F70-4D5D94DA4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" y="2266009"/>
            <a:ext cx="5533053" cy="34537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01DFD-AEDA-4501-A908-C7E49A3D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2015263"/>
            <a:ext cx="5934759" cy="3704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83272-62CB-451D-9806-65A6AF88F8A8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CV1: 80.71%, CV2: 19.29%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16D90-1479-49DB-A6C6-625FE8018EE2}"/>
              </a:ext>
            </a:extLst>
          </p:cNvPr>
          <p:cNvSpPr txBox="1"/>
          <p:nvPr/>
        </p:nvSpPr>
        <p:spPr>
          <a:xfrm>
            <a:off x="5716504" y="1572102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CV1: 53.69%, CV2: 27.66%</a:t>
            </a:r>
          </a:p>
        </p:txBody>
      </p:sp>
    </p:spTree>
    <p:extLst>
      <p:ext uri="{BB962C8B-B14F-4D97-AF65-F5344CB8AC3E}">
        <p14:creationId xmlns:p14="http://schemas.microsoft.com/office/powerpoint/2010/main" val="3791100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D8553B-B1B4-4887-AA9A-548A0895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by biome and latitude (10,000 permutations)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FE9244B-D628-488E-9B81-C38B82D15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756598"/>
              </p:ext>
            </p:extLst>
          </p:nvPr>
        </p:nvGraphicFramePr>
        <p:xfrm>
          <a:off x="1943100" y="3224246"/>
          <a:ext cx="3060700" cy="2209800"/>
        </p:xfrm>
        <a:graphic>
          <a:graphicData uri="http://schemas.openxmlformats.org/drawingml/2006/table">
            <a:tbl>
              <a:tblPr/>
              <a:tblGrid>
                <a:gridCol w="728196">
                  <a:extLst>
                    <a:ext uri="{9D8B030D-6E8A-4147-A177-3AD203B41FA5}">
                      <a16:colId xmlns:a16="http://schemas.microsoft.com/office/drawing/2014/main" val="2825527227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val="2979751071"/>
                    </a:ext>
                  </a:extLst>
                </a:gridCol>
                <a:gridCol w="876112">
                  <a:extLst>
                    <a:ext uri="{9D8B030D-6E8A-4147-A177-3AD203B41FA5}">
                      <a16:colId xmlns:a16="http://schemas.microsoft.com/office/drawing/2014/main" val="2710027090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val="283217461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Mahalanobis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10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431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466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203422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Procrustes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733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3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546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Atlantica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6594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F2164A-0FCE-4191-820C-184052AA3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44383"/>
              </p:ext>
            </p:extLst>
          </p:nvPr>
        </p:nvGraphicFramePr>
        <p:xfrm>
          <a:off x="6197599" y="2439194"/>
          <a:ext cx="4394201" cy="3566160"/>
        </p:xfrm>
        <a:graphic>
          <a:graphicData uri="http://schemas.openxmlformats.org/drawingml/2006/table">
            <a:tbl>
              <a:tblPr/>
              <a:tblGrid>
                <a:gridCol w="610041">
                  <a:extLst>
                    <a:ext uri="{9D8B030D-6E8A-4147-A177-3AD203B41FA5}">
                      <a16:colId xmlns:a16="http://schemas.microsoft.com/office/drawing/2014/main" val="256529995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804193014"/>
                    </a:ext>
                  </a:extLst>
                </a:gridCol>
                <a:gridCol w="733955">
                  <a:extLst>
                    <a:ext uri="{9D8B030D-6E8A-4147-A177-3AD203B41FA5}">
                      <a16:colId xmlns:a16="http://schemas.microsoft.com/office/drawing/2014/main" val="907084382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3893896818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3408092451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914940194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2053046786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Mahalanobis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43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444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658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900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578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333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5.0438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755277"/>
                  </a:ext>
                </a:extLst>
              </a:tr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Procrustes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67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692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980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92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513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80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80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4785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728D785-0F7F-4DC1-8BAD-68F4393BF48A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Bolded have p-values&lt;0.001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186680" y="1027906"/>
            <a:ext cx="3335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Nice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results</a:t>
            </a:r>
            <a:r>
              <a:rPr lang="es-ES_tradnl" dirty="0">
                <a:solidFill>
                  <a:srgbClr val="FF0000"/>
                </a:solidFill>
              </a:rPr>
              <a:t>. </a:t>
            </a:r>
            <a:r>
              <a:rPr lang="es-ES_tradnl" dirty="0" err="1">
                <a:solidFill>
                  <a:srgbClr val="FF0000"/>
                </a:solidFill>
              </a:rPr>
              <a:t>Both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distances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support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significant</a:t>
            </a:r>
            <a:r>
              <a:rPr lang="es-ES_tradnl" dirty="0">
                <a:solidFill>
                  <a:srgbClr val="FF0000"/>
                </a:solidFill>
              </a:rPr>
              <a:t> mean </a:t>
            </a:r>
            <a:r>
              <a:rPr lang="es-ES_tradnl" dirty="0" err="1">
                <a:solidFill>
                  <a:srgbClr val="FF0000"/>
                </a:solidFill>
              </a:rPr>
              <a:t>wing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shape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differences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between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pops</a:t>
            </a:r>
            <a:r>
              <a:rPr lang="es-ES_tradnl" dirty="0">
                <a:solidFill>
                  <a:srgbClr val="FF0000"/>
                </a:solidFill>
              </a:rPr>
              <a:t>, </a:t>
            </a:r>
            <a:r>
              <a:rPr lang="es-ES_tradnl" dirty="0" err="1">
                <a:solidFill>
                  <a:srgbClr val="FF0000"/>
                </a:solidFill>
              </a:rPr>
              <a:t>except</a:t>
            </a:r>
            <a:r>
              <a:rPr lang="es-ES_tradnl" dirty="0">
                <a:solidFill>
                  <a:srgbClr val="FF0000"/>
                </a:solidFill>
              </a:rPr>
              <a:t> APR-ARS </a:t>
            </a:r>
            <a:r>
              <a:rPr lang="es-ES_tradnl" dirty="0" err="1">
                <a:solidFill>
                  <a:srgbClr val="FF0000"/>
                </a:solidFill>
              </a:rPr>
              <a:t>comparison</a:t>
            </a:r>
            <a:r>
              <a:rPr lang="es-ES_tradnl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814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173D-4D4E-4F80-B05D-2BB82418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wing shape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28A3A-037D-41A7-9020-AE04206F7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12" y="2044699"/>
            <a:ext cx="5704488" cy="3560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25D66-2EA0-4E1A-AA15-6C44A0AD6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0" y="2122366"/>
            <a:ext cx="5580062" cy="34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5EFFDC-ACA8-4387-8659-7FDA53CA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59" y="2093187"/>
            <a:ext cx="3609975" cy="1733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F81E7-74C0-411D-9D97-28A1BE41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917D-2714-4FDB-ACE8-C36598B7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 do this curve outline?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this with wing shape connections?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DAFBC-CCC6-4045-93E7-A0911BF8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35" y="4609686"/>
            <a:ext cx="4162425" cy="2038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C64DC-B9A3-4F63-88AC-491E5DDD891D}"/>
              </a:ext>
            </a:extLst>
          </p:cNvPr>
          <p:cNvSpPr txBox="1"/>
          <p:nvPr/>
        </p:nvSpPr>
        <p:spPr>
          <a:xfrm>
            <a:off x="6240428" y="4240354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Klingenberg</a:t>
            </a:r>
            <a:r>
              <a:rPr lang="en-US" dirty="0"/>
              <a:t> (2013)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7303E-6809-46E6-AE3D-B235363085D7}"/>
              </a:ext>
            </a:extLst>
          </p:cNvPr>
          <p:cNvSpPr txBox="1"/>
          <p:nvPr/>
        </p:nvSpPr>
        <p:spPr>
          <a:xfrm>
            <a:off x="6578359" y="1996800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Wilke (2016)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541531" y="2291953"/>
            <a:ext cx="33350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does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not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matter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what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wireframe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use.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idea </a:t>
            </a:r>
            <a:r>
              <a:rPr lang="es-ES_tradnl" dirty="0" err="1">
                <a:solidFill>
                  <a:srgbClr val="FF0000"/>
                </a:solidFill>
              </a:rPr>
              <a:t>with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kind</a:t>
            </a:r>
            <a:r>
              <a:rPr lang="es-ES_tradnl" dirty="0">
                <a:solidFill>
                  <a:srgbClr val="FF0000"/>
                </a:solidFill>
              </a:rPr>
              <a:t> of </a:t>
            </a:r>
            <a:r>
              <a:rPr lang="es-ES_tradnl" dirty="0" err="1">
                <a:solidFill>
                  <a:srgbClr val="FF0000"/>
                </a:solidFill>
              </a:rPr>
              <a:t>graph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is</a:t>
            </a:r>
            <a:r>
              <a:rPr lang="es-ES_tradnl" dirty="0">
                <a:solidFill>
                  <a:srgbClr val="FF0000"/>
                </a:solidFill>
              </a:rPr>
              <a:t> to </a:t>
            </a:r>
            <a:r>
              <a:rPr lang="es-ES_tradnl" dirty="0" err="1">
                <a:solidFill>
                  <a:srgbClr val="FF0000"/>
                </a:solidFill>
              </a:rPr>
              <a:t>see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landmark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displacement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when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exists</a:t>
            </a:r>
            <a:r>
              <a:rPr lang="es-ES_tradnl" dirty="0">
                <a:solidFill>
                  <a:srgbClr val="FF0000"/>
                </a:solidFill>
              </a:rPr>
              <a:t>.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dirty="0" err="1">
                <a:solidFill>
                  <a:srgbClr val="FF0000"/>
                </a:solidFill>
              </a:rPr>
              <a:t>Read</a:t>
            </a:r>
            <a:r>
              <a:rPr lang="es-ES_tradnl" dirty="0">
                <a:solidFill>
                  <a:srgbClr val="FF0000"/>
                </a:solidFill>
              </a:rPr>
              <a:t>:</a:t>
            </a:r>
          </a:p>
          <a:p>
            <a:r>
              <a:rPr lang="es-ES_tradnl" dirty="0">
                <a:solidFill>
                  <a:srgbClr val="FF0000"/>
                </a:solidFill>
                <a:hlinkClick r:id="rId4"/>
              </a:rPr>
              <a:t>http://www.italian-journal-of-mammalogy.it/article/view/7691</a:t>
            </a:r>
            <a:endParaRPr lang="es-ES_tradnl" dirty="0">
              <a:solidFill>
                <a:srgbClr val="FF0000"/>
              </a:solidFill>
            </a:endParaRP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b="1" dirty="0">
                <a:solidFill>
                  <a:srgbClr val="0070C0"/>
                </a:solidFill>
              </a:rPr>
              <a:t>Ok, </a:t>
            </a:r>
            <a:r>
              <a:rPr lang="es-ES_tradnl" b="1" dirty="0" err="1">
                <a:solidFill>
                  <a:srgbClr val="0070C0"/>
                </a:solidFill>
              </a:rPr>
              <a:t>I’m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reading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the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paper</a:t>
            </a:r>
            <a:endParaRPr lang="es-ES_tradnl" b="1" dirty="0">
              <a:solidFill>
                <a:srgbClr val="0070C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563869" y="621422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like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this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kind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or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graph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226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5707-4350-4081-AC18-060BB8AA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wing shapes by latitude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D0F685-5CB2-4BD5-BF17-5581B5B44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9" y="1495425"/>
            <a:ext cx="2990850" cy="18669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05054B-5508-446D-8FA3-A5C52D57C9E4}"/>
              </a:ext>
            </a:extLst>
          </p:cNvPr>
          <p:cNvSpPr txBox="1"/>
          <p:nvPr/>
        </p:nvSpPr>
        <p:spPr>
          <a:xfrm>
            <a:off x="533399" y="17160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1FA12B-75DB-4FEF-B655-73C51AA26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3362325"/>
            <a:ext cx="2990850" cy="1866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CC44E1-C9E0-4221-8325-B1756B6F0523}"/>
              </a:ext>
            </a:extLst>
          </p:cNvPr>
          <p:cNvSpPr txBox="1"/>
          <p:nvPr/>
        </p:nvSpPr>
        <p:spPr>
          <a:xfrm>
            <a:off x="533398" y="354699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5DEC24-BEC3-43FF-B229-8BD07294F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87" y="1481377"/>
            <a:ext cx="2990850" cy="1866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C3D3CA-8142-4FE0-82E0-FDC2C3B95121}"/>
              </a:ext>
            </a:extLst>
          </p:cNvPr>
          <p:cNvSpPr txBox="1"/>
          <p:nvPr/>
        </p:nvSpPr>
        <p:spPr>
          <a:xfrm>
            <a:off x="3646486" y="16906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RPV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719570-01C9-445F-B581-57C9217D1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74" y="3531079"/>
            <a:ext cx="2990850" cy="186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5FA351-A467-42F8-8C8F-64C507440CDD}"/>
              </a:ext>
            </a:extLst>
          </p:cNvPr>
          <p:cNvSpPr txBox="1"/>
          <p:nvPr/>
        </p:nvSpPr>
        <p:spPr>
          <a:xfrm>
            <a:off x="3646485" y="3517031"/>
            <a:ext cx="7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RMO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49CDDDF-F2C9-4DFC-817A-48587E14C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59" y="1495425"/>
            <a:ext cx="2990850" cy="1866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4352C3-C216-43FC-A2D0-2E06E09A2A69}"/>
              </a:ext>
            </a:extLst>
          </p:cNvPr>
          <p:cNvSpPr txBox="1"/>
          <p:nvPr/>
        </p:nvSpPr>
        <p:spPr>
          <a:xfrm>
            <a:off x="6960548" y="16906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TPN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144AC0-5342-4012-924B-86368C5C2B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22" y="3348277"/>
            <a:ext cx="2990850" cy="1866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67FD3DB-5737-4879-B3A8-B5F307D37562}"/>
              </a:ext>
            </a:extLst>
          </p:cNvPr>
          <p:cNvSpPr txBox="1"/>
          <p:nvPr/>
        </p:nvSpPr>
        <p:spPr>
          <a:xfrm>
            <a:off x="6960547" y="351703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TLC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3C6FEDD-6A2B-43B7-84C7-BDE3F609AC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44" y="4594069"/>
            <a:ext cx="2990850" cy="1866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6EF99B1-D00B-4A9A-8BD3-EE555DD64598}"/>
              </a:ext>
            </a:extLst>
          </p:cNvPr>
          <p:cNvSpPr txBox="1"/>
          <p:nvPr/>
        </p:nvSpPr>
        <p:spPr>
          <a:xfrm>
            <a:off x="9408971" y="4676242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SJU</a:t>
            </a:r>
          </a:p>
        </p:txBody>
      </p:sp>
    </p:spTree>
    <p:extLst>
      <p:ext uri="{BB962C8B-B14F-4D97-AF65-F5344CB8AC3E}">
        <p14:creationId xmlns:p14="http://schemas.microsoft.com/office/powerpoint/2010/main" val="256115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21A9-8568-4B31-8AFB-FC704F61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2E23-BC2B-4344-815C-0E981450B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366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model = </a:t>
            </a:r>
            <a:r>
              <a:rPr lang="en-US" dirty="0" err="1"/>
              <a:t>lm</a:t>
            </a:r>
            <a:r>
              <a:rPr lang="en-US" dirty="0"/>
              <a:t>(CS ~ Biome + Latitude + </a:t>
            </a:r>
            <a:r>
              <a:rPr lang="en-US" dirty="0" err="1"/>
              <a:t>Biome:Latitude</a:t>
            </a:r>
            <a:r>
              <a:rPr lang="en-US" dirty="0"/>
              <a:t>, data = </a:t>
            </a:r>
            <a:r>
              <a:rPr lang="en-US" dirty="0" err="1"/>
              <a:t>fieldw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Anova</a:t>
            </a:r>
            <a:r>
              <a:rPr lang="en-US" dirty="0"/>
              <a:t>(model, type="II")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 Table (Type II tests)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Response: CS</a:t>
            </a:r>
          </a:p>
          <a:p>
            <a:pPr marL="0" indent="0">
              <a:buNone/>
            </a:pPr>
            <a:r>
              <a:rPr lang="en-US" dirty="0"/>
              <a:t>               Sum </a:t>
            </a:r>
            <a:r>
              <a:rPr lang="en-US" dirty="0" err="1"/>
              <a:t>Sq</a:t>
            </a:r>
            <a:r>
              <a:rPr lang="en-US" dirty="0"/>
              <a:t>  </a:t>
            </a:r>
            <a:r>
              <a:rPr lang="en-US" dirty="0" err="1"/>
              <a:t>Df</a:t>
            </a:r>
            <a:r>
              <a:rPr lang="en-US" dirty="0"/>
              <a:t> F value 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Biome          0.4600   2  8.8746 0.0001925 ***</a:t>
            </a:r>
          </a:p>
          <a:p>
            <a:pPr marL="0" indent="0">
              <a:buNone/>
            </a:pPr>
            <a:r>
              <a:rPr lang="en-US" dirty="0"/>
              <a:t>Latitude       0.0940   1  3.6288 0.0580101 .  </a:t>
            </a:r>
          </a:p>
          <a:p>
            <a:pPr marL="0" indent="0">
              <a:buNone/>
            </a:pPr>
            <a:r>
              <a:rPr lang="en-US" dirty="0" err="1"/>
              <a:t>Biome:Latitude</a:t>
            </a:r>
            <a:r>
              <a:rPr lang="en-US" dirty="0"/>
              <a:t> 0.0249   1  0.9612 0.3279049    </a:t>
            </a:r>
          </a:p>
          <a:p>
            <a:pPr marL="0" indent="0">
              <a:buNone/>
            </a:pPr>
            <a:r>
              <a:rPr lang="en-US" dirty="0"/>
              <a:t>Residuals      6.0907 235                      </a:t>
            </a:r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94674" y="2708632"/>
            <a:ext cx="58606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Does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mean </a:t>
            </a:r>
            <a:r>
              <a:rPr lang="es-ES_tradnl" dirty="0" err="1">
                <a:solidFill>
                  <a:srgbClr val="FF0000"/>
                </a:solidFill>
              </a:rPr>
              <a:t>that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biome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explain</a:t>
            </a:r>
            <a:r>
              <a:rPr lang="es-ES_tradnl" dirty="0">
                <a:solidFill>
                  <a:srgbClr val="FF0000"/>
                </a:solidFill>
              </a:rPr>
              <a:t> CS </a:t>
            </a:r>
            <a:r>
              <a:rPr lang="es-ES_tradnl" dirty="0" err="1">
                <a:solidFill>
                  <a:srgbClr val="FF0000"/>
                </a:solidFill>
              </a:rPr>
              <a:t>differences</a:t>
            </a:r>
            <a:r>
              <a:rPr lang="es-ES_tradnl" dirty="0">
                <a:solidFill>
                  <a:srgbClr val="FF0000"/>
                </a:solidFill>
              </a:rPr>
              <a:t> ?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b="1" dirty="0" err="1">
                <a:solidFill>
                  <a:srgbClr val="0070C0"/>
                </a:solidFill>
              </a:rPr>
              <a:t>From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this</a:t>
            </a:r>
            <a:r>
              <a:rPr lang="es-ES_tradnl" b="1" dirty="0">
                <a:solidFill>
                  <a:srgbClr val="0070C0"/>
                </a:solidFill>
              </a:rPr>
              <a:t> factorial ANOVA, </a:t>
            </a:r>
            <a:r>
              <a:rPr lang="es-ES_tradnl" b="1" dirty="0" err="1">
                <a:solidFill>
                  <a:srgbClr val="0070C0"/>
                </a:solidFill>
              </a:rPr>
              <a:t>it</a:t>
            </a:r>
            <a:r>
              <a:rPr lang="es-ES_tradnl" b="1" dirty="0">
                <a:solidFill>
                  <a:srgbClr val="0070C0"/>
                </a:solidFill>
              </a:rPr>
              <a:t> looks </a:t>
            </a:r>
            <a:r>
              <a:rPr lang="es-ES_tradnl" b="1" dirty="0" err="1">
                <a:solidFill>
                  <a:srgbClr val="0070C0"/>
                </a:solidFill>
              </a:rPr>
              <a:t>like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Biome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alone</a:t>
            </a:r>
            <a:r>
              <a:rPr lang="es-ES_tradnl" b="1" dirty="0">
                <a:solidFill>
                  <a:srgbClr val="0070C0"/>
                </a:solidFill>
              </a:rPr>
              <a:t> and </a:t>
            </a:r>
            <a:r>
              <a:rPr lang="es-ES_tradnl" b="1" dirty="0" err="1">
                <a:solidFill>
                  <a:srgbClr val="0070C0"/>
                </a:solidFill>
              </a:rPr>
              <a:t>not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</a:p>
          <a:p>
            <a:r>
              <a:rPr lang="es-ES_tradnl" b="1" dirty="0">
                <a:solidFill>
                  <a:srgbClr val="0070C0"/>
                </a:solidFill>
              </a:rPr>
              <a:t>Individual </a:t>
            </a:r>
            <a:r>
              <a:rPr lang="es-ES_tradnl" b="1" dirty="0" err="1">
                <a:solidFill>
                  <a:srgbClr val="0070C0"/>
                </a:solidFill>
              </a:rPr>
              <a:t>latitude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explains</a:t>
            </a:r>
            <a:r>
              <a:rPr lang="es-ES_tradnl" b="1" dirty="0">
                <a:solidFill>
                  <a:srgbClr val="0070C0"/>
                </a:solidFill>
              </a:rPr>
              <a:t> CS?</a:t>
            </a:r>
          </a:p>
          <a:p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Yes, I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think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so.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This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is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why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maybe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the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wing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shape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comparisons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Analysis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could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be done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grouping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by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biome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instead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pops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Just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try!</a:t>
            </a:r>
          </a:p>
        </p:txBody>
      </p:sp>
    </p:spTree>
    <p:extLst>
      <p:ext uri="{BB962C8B-B14F-4D97-AF65-F5344CB8AC3E}">
        <p14:creationId xmlns:p14="http://schemas.microsoft.com/office/powerpoint/2010/main" val="42075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999E-2D33-4BA7-88BD-0E9F1373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Wing length/CS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03EB-830C-444E-B496-ECBFA8CFE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2" y="1438764"/>
            <a:ext cx="428771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err="1"/>
              <a:t>fieldres.man</a:t>
            </a:r>
            <a:r>
              <a:rPr lang="en-US" sz="1000" dirty="0"/>
              <a:t>&lt;-</a:t>
            </a:r>
            <a:r>
              <a:rPr lang="en-US" sz="1000" dirty="0" err="1"/>
              <a:t>manova</a:t>
            </a:r>
            <a:r>
              <a:rPr lang="en-US" sz="1000" dirty="0"/>
              <a:t>(</a:t>
            </a:r>
            <a:r>
              <a:rPr lang="en-US" sz="1000" dirty="0" err="1"/>
              <a:t>cbind</a:t>
            </a:r>
            <a:r>
              <a:rPr lang="en-US" sz="1000" dirty="0"/>
              <a:t>(Length.mm, CS)~Locality, data=</a:t>
            </a:r>
            <a:r>
              <a:rPr lang="en-US" sz="1000" dirty="0" err="1"/>
              <a:t>fieldw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&gt; summary(</a:t>
            </a:r>
            <a:r>
              <a:rPr lang="en-US" sz="1000" dirty="0" err="1"/>
              <a:t>fieldres.man,test</a:t>
            </a:r>
            <a:r>
              <a:rPr lang="en-US" sz="1000" dirty="0"/>
              <a:t>="Wilks")</a:t>
            </a:r>
          </a:p>
          <a:p>
            <a:pPr marL="0" indent="0">
              <a:buNone/>
            </a:pPr>
            <a:r>
              <a:rPr lang="en-US" sz="1000" dirty="0"/>
              <a:t>           </a:t>
            </a:r>
            <a:r>
              <a:rPr lang="en-US" sz="1000" dirty="0" err="1"/>
              <a:t>Df</a:t>
            </a:r>
            <a:r>
              <a:rPr lang="en-US" sz="1000" dirty="0"/>
              <a:t>   Wilks </a:t>
            </a:r>
            <a:r>
              <a:rPr lang="en-US" sz="1000" dirty="0" err="1"/>
              <a:t>approx</a:t>
            </a:r>
            <a:r>
              <a:rPr lang="en-US" sz="1000" dirty="0"/>
              <a:t> F </a:t>
            </a:r>
            <a:r>
              <a:rPr lang="en-US" sz="1000" dirty="0" err="1"/>
              <a:t>num</a:t>
            </a:r>
            <a:r>
              <a:rPr lang="en-US" sz="1000" dirty="0"/>
              <a:t> </a:t>
            </a:r>
            <a:r>
              <a:rPr lang="en-US" sz="1000" dirty="0" err="1"/>
              <a:t>Df</a:t>
            </a:r>
            <a:r>
              <a:rPr lang="en-US" sz="1000" dirty="0"/>
              <a:t> den </a:t>
            </a:r>
            <a:r>
              <a:rPr lang="en-US" sz="1000" dirty="0" err="1"/>
              <a:t>Df</a:t>
            </a:r>
            <a:r>
              <a:rPr lang="en-US" sz="1000" dirty="0"/>
              <a:t>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FFFF00"/>
                </a:highlight>
              </a:rPr>
              <a:t>Locality    6 0.57775   12.204     12    464 &lt; 2.2e-16 ***</a:t>
            </a:r>
          </a:p>
          <a:p>
            <a:pPr marL="0" indent="0">
              <a:buNone/>
            </a:pPr>
            <a:r>
              <a:rPr lang="en-US" sz="1000" dirty="0"/>
              <a:t>Residuals 233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---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sz="1000" dirty="0"/>
              <a:t>&gt; </a:t>
            </a:r>
            <a:r>
              <a:rPr lang="en-US" sz="1000" dirty="0" err="1"/>
              <a:t>summary.aov</a:t>
            </a:r>
            <a:r>
              <a:rPr lang="en-US" sz="1000" dirty="0"/>
              <a:t>(</a:t>
            </a:r>
            <a:r>
              <a:rPr lang="en-US" sz="1000" dirty="0" err="1"/>
              <a:t>fieldres.man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 Response Length.mm :</a:t>
            </a:r>
          </a:p>
          <a:p>
            <a:pPr marL="0" indent="0">
              <a:buNone/>
            </a:pPr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/>
              <a:t>Locality      6 3.2791 0.54652  18.679 &lt; 2.2e-16 ***</a:t>
            </a:r>
          </a:p>
          <a:p>
            <a:pPr marL="0" indent="0">
              <a:buNone/>
            </a:pPr>
            <a:r>
              <a:rPr lang="en-US" sz="1000" dirty="0"/>
              <a:t>Residuals   233 6.8171 0.02926                      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sz="1000" dirty="0"/>
              <a:t> Response CS :</a:t>
            </a:r>
          </a:p>
          <a:p>
            <a:pPr marL="0" indent="0">
              <a:buNone/>
            </a:pPr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/>
              <a:t>Locality      6 3.1201 0.52002  20.465 &lt; 2.2e-16 ***</a:t>
            </a:r>
          </a:p>
          <a:p>
            <a:pPr marL="0" indent="0">
              <a:buNone/>
            </a:pPr>
            <a:r>
              <a:rPr lang="en-US" sz="1000" dirty="0"/>
              <a:t>Residuals   233 5.9207 0.02541       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F624A5-47B0-4CC6-AFD2-3CC8A3A2ED14}"/>
              </a:ext>
            </a:extLst>
          </p:cNvPr>
          <p:cNvSpPr/>
          <p:nvPr/>
        </p:nvSpPr>
        <p:spPr>
          <a:xfrm>
            <a:off x="4572928" y="1438764"/>
            <a:ext cx="406204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fieldres.man1&lt;-</a:t>
            </a:r>
            <a:r>
              <a:rPr lang="en-US" sz="1000" dirty="0" err="1"/>
              <a:t>manova</a:t>
            </a:r>
            <a:r>
              <a:rPr lang="en-US" sz="1000" dirty="0"/>
              <a:t>(</a:t>
            </a:r>
            <a:r>
              <a:rPr lang="en-US" sz="1000" dirty="0" err="1"/>
              <a:t>cbind</a:t>
            </a:r>
            <a:r>
              <a:rPr lang="en-US" sz="1000" dirty="0"/>
              <a:t>(Length.mm, CS)~Biome, data=</a:t>
            </a:r>
            <a:r>
              <a:rPr lang="en-US" sz="1000" dirty="0" err="1"/>
              <a:t>fieldw</a:t>
            </a:r>
            <a:r>
              <a:rPr lang="en-US" sz="1000" dirty="0"/>
              <a:t>)</a:t>
            </a:r>
          </a:p>
          <a:p>
            <a:r>
              <a:rPr lang="en-US" sz="1000" dirty="0"/>
              <a:t>&gt; summary(fieldres.man1,test="Wilks")</a:t>
            </a:r>
          </a:p>
          <a:p>
            <a:r>
              <a:rPr lang="en-US" sz="1000" dirty="0"/>
              <a:t>           </a:t>
            </a:r>
            <a:r>
              <a:rPr lang="en-US" sz="1000" dirty="0" err="1"/>
              <a:t>Df</a:t>
            </a:r>
            <a:r>
              <a:rPr lang="en-US" sz="1000" dirty="0"/>
              <a:t>   Wilks </a:t>
            </a:r>
            <a:r>
              <a:rPr lang="en-US" sz="1000" dirty="0" err="1"/>
              <a:t>approx</a:t>
            </a:r>
            <a:r>
              <a:rPr lang="en-US" sz="1000" dirty="0"/>
              <a:t> F </a:t>
            </a:r>
            <a:r>
              <a:rPr lang="en-US" sz="1000" dirty="0" err="1"/>
              <a:t>num</a:t>
            </a:r>
            <a:r>
              <a:rPr lang="en-US" sz="1000" dirty="0"/>
              <a:t> </a:t>
            </a:r>
            <a:r>
              <a:rPr lang="en-US" sz="1000" dirty="0" err="1"/>
              <a:t>Df</a:t>
            </a:r>
            <a:r>
              <a:rPr lang="en-US" sz="1000" dirty="0"/>
              <a:t> den </a:t>
            </a:r>
            <a:r>
              <a:rPr lang="en-US" sz="1000" dirty="0" err="1"/>
              <a:t>Df</a:t>
            </a:r>
            <a:r>
              <a:rPr lang="en-US" sz="1000" dirty="0"/>
              <a:t>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>
                <a:highlight>
                  <a:srgbClr val="FFFF00"/>
                </a:highlight>
              </a:rPr>
              <a:t>Biome       2 0.67752   25.358      4    472 &lt; 2.2e-16 ***</a:t>
            </a:r>
          </a:p>
          <a:p>
            <a:r>
              <a:rPr lang="en-US" sz="1000" dirty="0"/>
              <a:t>Residuals 237                       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r>
              <a:rPr lang="en-US" sz="1000" dirty="0"/>
              <a:t>&gt; </a:t>
            </a:r>
            <a:r>
              <a:rPr lang="en-US" sz="1000" dirty="0" err="1"/>
              <a:t>summary.aov</a:t>
            </a:r>
            <a:r>
              <a:rPr lang="en-US" sz="1000" dirty="0"/>
              <a:t>(fieldres.man1)</a:t>
            </a:r>
          </a:p>
          <a:p>
            <a:r>
              <a:rPr lang="en-US" sz="1000" dirty="0"/>
              <a:t> Response Length.mm :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Biome         2 3.1139 1.55697  52.848 &lt; 2.2e-16 ***</a:t>
            </a:r>
          </a:p>
          <a:p>
            <a:r>
              <a:rPr lang="en-US" sz="1000" dirty="0"/>
              <a:t>Residuals   237 6.9823 0.02946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endParaRPr lang="en-US" sz="1000" dirty="0"/>
          </a:p>
          <a:p>
            <a:r>
              <a:rPr lang="en-US" sz="1000" dirty="0"/>
              <a:t> Response CS :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Biome         2 2.8312  1.4156  54.028 &lt; 2.2e-16 ***</a:t>
            </a:r>
          </a:p>
          <a:p>
            <a:r>
              <a:rPr lang="en-US" sz="1000" dirty="0"/>
              <a:t>Residuals   237 6.2096  0.0262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EC1F67F-5D35-4EF9-81BC-2DE8A0D6B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268" y="1622565"/>
            <a:ext cx="3754753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 fieldres.man2&lt;-</a:t>
            </a:r>
            <a:r>
              <a:rPr lang="en-US" altLang="en-US" sz="1000" dirty="0" err="1">
                <a:latin typeface="Arial" panose="020B0604020202020204" pitchFamily="34" charset="0"/>
              </a:rPr>
              <a:t>manova</a:t>
            </a:r>
            <a:r>
              <a:rPr lang="en-US" altLang="en-US" sz="1000" dirty="0">
                <a:latin typeface="Arial" panose="020B0604020202020204" pitchFamily="34" charset="0"/>
              </a:rPr>
              <a:t>(</a:t>
            </a:r>
            <a:r>
              <a:rPr lang="en-US" altLang="en-US" sz="1000" dirty="0" err="1">
                <a:latin typeface="Arial" panose="020B0604020202020204" pitchFamily="34" charset="0"/>
              </a:rPr>
              <a:t>cbind</a:t>
            </a:r>
            <a:r>
              <a:rPr lang="en-US" altLang="en-US" sz="1000" dirty="0">
                <a:latin typeface="Arial" panose="020B0604020202020204" pitchFamily="34" charset="0"/>
              </a:rPr>
              <a:t>(</a:t>
            </a:r>
            <a:r>
              <a:rPr lang="en-US" altLang="en-US" sz="1000" dirty="0" err="1">
                <a:latin typeface="Arial" panose="020B0604020202020204" pitchFamily="34" charset="0"/>
              </a:rPr>
              <a:t>length.mm,CS</a:t>
            </a:r>
            <a:r>
              <a:rPr lang="en-US" altLang="en-US" sz="1000" dirty="0">
                <a:latin typeface="Arial" panose="020B0604020202020204" pitchFamily="34" charset="0"/>
              </a:rPr>
              <a:t>)~Biome*Latitude, data-</a:t>
            </a:r>
            <a:r>
              <a:rPr lang="en-US" altLang="en-US" sz="1000" dirty="0" err="1">
                <a:latin typeface="Arial" panose="020B0604020202020204" pitchFamily="34" charset="0"/>
              </a:rPr>
              <a:t>fwing</a:t>
            </a:r>
            <a:r>
              <a:rPr lang="en-US" altLang="en-US" sz="1000" dirty="0">
                <a:latin typeface="Arial" panose="020B0604020202020204" pitchFamily="34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Arial" panose="020B0604020202020204" pitchFamily="34" charset="0"/>
              </a:rPr>
              <a:t>summary.aov</a:t>
            </a:r>
            <a:r>
              <a:rPr lang="en-US" altLang="en-US" sz="1000" dirty="0">
                <a:latin typeface="Arial" panose="020B0604020202020204" pitchFamily="34" charset="0"/>
              </a:rPr>
              <a:t>(fieldres.man2)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 Response Length.mm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                </a:t>
            </a:r>
            <a:r>
              <a:rPr lang="en-US" altLang="en-US" sz="1000" dirty="0" err="1">
                <a:latin typeface="Arial" panose="020B0604020202020204" pitchFamily="34" charset="0"/>
              </a:rPr>
              <a:t>Df</a:t>
            </a:r>
            <a:r>
              <a:rPr lang="en-US" altLang="en-US" sz="1000" dirty="0">
                <a:latin typeface="Arial" panose="020B0604020202020204" pitchFamily="34" charset="0"/>
              </a:rPr>
              <a:t> Sum </a:t>
            </a:r>
            <a:r>
              <a:rPr lang="en-US" altLang="en-US" sz="1000" dirty="0" err="1">
                <a:latin typeface="Arial" panose="020B0604020202020204" pitchFamily="34" charset="0"/>
              </a:rPr>
              <a:t>Sq</a:t>
            </a:r>
            <a:r>
              <a:rPr lang="en-US" altLang="en-US" sz="1000" dirty="0">
                <a:latin typeface="Arial" panose="020B0604020202020204" pitchFamily="34" charset="0"/>
              </a:rPr>
              <a:t> Mean </a:t>
            </a:r>
            <a:r>
              <a:rPr lang="en-US" altLang="en-US" sz="1000" dirty="0" err="1">
                <a:latin typeface="Arial" panose="020B0604020202020204" pitchFamily="34" charset="0"/>
              </a:rPr>
              <a:t>Sq</a:t>
            </a:r>
            <a:r>
              <a:rPr lang="en-US" altLang="en-US" sz="1000" dirty="0">
                <a:latin typeface="Arial" panose="020B0604020202020204" pitchFamily="34" charset="0"/>
              </a:rPr>
              <a:t> F value </a:t>
            </a:r>
            <a:r>
              <a:rPr lang="en-US" altLang="en-US" sz="1000" dirty="0" err="1">
                <a:latin typeface="Arial" panose="020B0604020202020204" pitchFamily="34" charset="0"/>
              </a:rPr>
              <a:t>Pr</a:t>
            </a:r>
            <a:r>
              <a:rPr lang="en-US" altLang="en-US" sz="1000" dirty="0">
                <a:latin typeface="Arial" panose="020B0604020202020204" pitchFamily="34" charset="0"/>
              </a:rPr>
              <a:t>(&gt;F)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highlight>
                  <a:srgbClr val="00FFFF"/>
                </a:highlight>
                <a:latin typeface="Arial" panose="020B0604020202020204" pitchFamily="34" charset="0"/>
              </a:rPr>
              <a:t>Biome            2 3.0569 1.52844 49.6074 &lt;2e-16 ***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Latitude         1 0.0330 0.03296  1.0697 0.3021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Arial" panose="020B0604020202020204" pitchFamily="34" charset="0"/>
              </a:rPr>
              <a:t>Biome:Latitude</a:t>
            </a:r>
            <a:r>
              <a:rPr lang="en-US" altLang="en-US" sz="1000" dirty="0">
                <a:latin typeface="Arial" panose="020B0604020202020204" pitchFamily="34" charset="0"/>
              </a:rPr>
              <a:t>   1 0.0305 0.03052  0.9905 0.3206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Residuals      236 7.2713 0.03081         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---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Arial" panose="020B0604020202020204" pitchFamily="34" charset="0"/>
              </a:rPr>
              <a:t>Signif</a:t>
            </a:r>
            <a:r>
              <a:rPr lang="en-US" altLang="en-US" sz="1000" dirty="0">
                <a:latin typeface="Arial" panose="020B0604020202020204" pitchFamily="34" charset="0"/>
              </a:rPr>
              <a:t>. codes:  0 ‘***’ 0.001 ‘**’ 0.01 ‘*’ 0.05 ‘.’ 0.1 ‘ ’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 Response CS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                </a:t>
            </a:r>
            <a:r>
              <a:rPr lang="en-US" altLang="en-US" sz="1000" dirty="0" err="1">
                <a:latin typeface="Arial" panose="020B0604020202020204" pitchFamily="34" charset="0"/>
              </a:rPr>
              <a:t>Df</a:t>
            </a:r>
            <a:r>
              <a:rPr lang="en-US" altLang="en-US" sz="1000" dirty="0">
                <a:latin typeface="Arial" panose="020B0604020202020204" pitchFamily="34" charset="0"/>
              </a:rPr>
              <a:t> Sum </a:t>
            </a:r>
            <a:r>
              <a:rPr lang="en-US" altLang="en-US" sz="1000" dirty="0" err="1">
                <a:latin typeface="Arial" panose="020B0604020202020204" pitchFamily="34" charset="0"/>
              </a:rPr>
              <a:t>Sq</a:t>
            </a:r>
            <a:r>
              <a:rPr lang="en-US" altLang="en-US" sz="1000" dirty="0">
                <a:latin typeface="Arial" panose="020B0604020202020204" pitchFamily="34" charset="0"/>
              </a:rPr>
              <a:t> Mean </a:t>
            </a:r>
            <a:r>
              <a:rPr lang="en-US" altLang="en-US" sz="1000" dirty="0" err="1">
                <a:latin typeface="Arial" panose="020B0604020202020204" pitchFamily="34" charset="0"/>
              </a:rPr>
              <a:t>Sq</a:t>
            </a:r>
            <a:r>
              <a:rPr lang="en-US" altLang="en-US" sz="1000" dirty="0">
                <a:latin typeface="Arial" panose="020B0604020202020204" pitchFamily="34" charset="0"/>
              </a:rPr>
              <a:t> F value  </a:t>
            </a:r>
            <a:r>
              <a:rPr lang="en-US" altLang="en-US" sz="1000" dirty="0" err="1">
                <a:latin typeface="Arial" panose="020B0604020202020204" pitchFamily="34" charset="0"/>
              </a:rPr>
              <a:t>Pr</a:t>
            </a:r>
            <a:r>
              <a:rPr lang="en-US" altLang="en-US" sz="1000" dirty="0">
                <a:latin typeface="Arial" panose="020B0604020202020204" pitchFamily="34" charset="0"/>
              </a:rPr>
              <a:t>(&gt;F)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highlight>
                  <a:srgbClr val="00FFFF"/>
                </a:highlight>
                <a:latin typeface="Arial" panose="020B0604020202020204" pitchFamily="34" charset="0"/>
              </a:rPr>
              <a:t>Biome            2 2.7879 1.39395 52.3396 &lt; 2e-16 ***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Latitude         1 0.0935 0.09355  3.5125 0.06214 .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Arial" panose="020B0604020202020204" pitchFamily="34" charset="0"/>
              </a:rPr>
              <a:t>Biome:Latitude</a:t>
            </a:r>
            <a:r>
              <a:rPr lang="en-US" altLang="en-US" sz="1000" dirty="0">
                <a:latin typeface="Arial" panose="020B0604020202020204" pitchFamily="34" charset="0"/>
              </a:rPr>
              <a:t>   1 0.0043 0.00427  0.1604 0.68919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Residuals      236 6.2853 0.02663          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---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Arial" panose="020B0604020202020204" pitchFamily="34" charset="0"/>
              </a:rPr>
              <a:t>Signif</a:t>
            </a:r>
            <a:r>
              <a:rPr lang="en-US" altLang="en-US" sz="1000" dirty="0">
                <a:latin typeface="Arial" panose="020B0604020202020204" pitchFamily="34" charset="0"/>
              </a:rPr>
              <a:t>. codes:  0 ‘***’ 0.001 ‘**’ 0.01 ‘*’ 0.05 ‘.’ 0.1 ‘ ’ 1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12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A3A4BE-0E42-45FA-9944-C0FBBC2D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13" y="1883478"/>
            <a:ext cx="5326598" cy="4512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34B5EA-FAEF-4B14-99A4-B6FC797D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field sites</a:t>
            </a:r>
          </a:p>
        </p:txBody>
      </p:sp>
    </p:spTree>
    <p:extLst>
      <p:ext uri="{BB962C8B-B14F-4D97-AF65-F5344CB8AC3E}">
        <p14:creationId xmlns:p14="http://schemas.microsoft.com/office/powerpoint/2010/main" val="1621652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88EE-7CF1-4E50-AB82-528A0D0F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summary CS/Wing length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AC425-6420-4CFB-BB33-41402A5E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MANOVA results support factorial ANOVA results in comparing Biome and latitude/locality on wing length and cs.</a:t>
            </a:r>
          </a:p>
          <a:p>
            <a:pPr lvl="1"/>
            <a:r>
              <a:rPr lang="en-US" dirty="0"/>
              <a:t>Independently, they are each significant on both wing length and CS. But when combined, only biome alone is significant (p&lt;2e-16) whereas latitude and their interactions are not</a:t>
            </a:r>
          </a:p>
        </p:txBody>
      </p:sp>
    </p:spTree>
    <p:extLst>
      <p:ext uri="{BB962C8B-B14F-4D97-AF65-F5344CB8AC3E}">
        <p14:creationId xmlns:p14="http://schemas.microsoft.com/office/powerpoint/2010/main" val="166749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BF62-1210-4732-B798-3137F531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on wing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C967D-8F5C-472A-A2D3-235B6C3AA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Turned partial warps of 18 landmarks into matrix in R</a:t>
            </a:r>
          </a:p>
          <a:p>
            <a:r>
              <a:rPr lang="en-US" dirty="0"/>
              <a:t>Looks like both biome and locality are significant</a:t>
            </a: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B0501-EEDD-4E9D-B4B7-D23E16072F2E}"/>
              </a:ext>
            </a:extLst>
          </p:cNvPr>
          <p:cNvSpPr txBox="1"/>
          <p:nvPr/>
        </p:nvSpPr>
        <p:spPr>
          <a:xfrm>
            <a:off x="4771418" y="3766243"/>
            <a:ext cx="8216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fman1&lt;-</a:t>
            </a:r>
            <a:r>
              <a:rPr lang="en-US" dirty="0" err="1"/>
              <a:t>manova</a:t>
            </a:r>
            <a:r>
              <a:rPr lang="en-US" dirty="0"/>
              <a:t>(</a:t>
            </a:r>
            <a:r>
              <a:rPr lang="en-US" dirty="0" err="1"/>
              <a:t>f_pw_mat~fwing$Biome</a:t>
            </a:r>
            <a:r>
              <a:rPr lang="en-US" dirty="0"/>
              <a:t>*</a:t>
            </a:r>
            <a:r>
              <a:rPr lang="en-US" dirty="0" err="1"/>
              <a:t>fwing$Latitude</a:t>
            </a:r>
            <a:r>
              <a:rPr lang="en-US" dirty="0"/>
              <a:t>)</a:t>
            </a:r>
          </a:p>
          <a:p>
            <a:r>
              <a:rPr lang="en-US" dirty="0"/>
              <a:t>&gt; summary(fman1, test="Wilks")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Df</a:t>
            </a:r>
            <a:r>
              <a:rPr lang="en-US" dirty="0"/>
              <a:t>   Wilks </a:t>
            </a:r>
            <a:r>
              <a:rPr lang="en-US" dirty="0" err="1"/>
              <a:t>approx</a:t>
            </a:r>
            <a:r>
              <a:rPr lang="en-US" dirty="0"/>
              <a:t> F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den </a:t>
            </a:r>
            <a:r>
              <a:rPr lang="en-US" dirty="0" err="1"/>
              <a:t>Df</a:t>
            </a:r>
            <a:r>
              <a:rPr lang="en-US" dirty="0"/>
              <a:t> 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r>
              <a:rPr lang="en-US" dirty="0" err="1"/>
              <a:t>fwing$Biome</a:t>
            </a:r>
            <a:r>
              <a:rPr lang="en-US" dirty="0"/>
              <a:t>                  2 0.31848   4.9454     64    410 &lt; 2.2e-16 ***</a:t>
            </a:r>
          </a:p>
          <a:p>
            <a:r>
              <a:rPr lang="en-US" dirty="0" err="1"/>
              <a:t>fwing$Latitude</a:t>
            </a:r>
            <a:r>
              <a:rPr lang="en-US" dirty="0"/>
              <a:t>               1 0.63871   3.6237     32    205 1.162e-08 ***</a:t>
            </a:r>
          </a:p>
          <a:p>
            <a:r>
              <a:rPr lang="en-US" dirty="0" err="1"/>
              <a:t>fwing$Biome:fwing$Latitude</a:t>
            </a:r>
            <a:r>
              <a:rPr lang="en-US" dirty="0"/>
              <a:t>   1 0.56824   4.8675     32    205 9.716e-13 ***</a:t>
            </a:r>
          </a:p>
          <a:p>
            <a:r>
              <a:rPr lang="en-US" dirty="0"/>
              <a:t>Residuals                  236                                             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91218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8046-1CE8-4E76-ADF4-F037A5F9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Jackknife with MANOVA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EB6654-227E-437C-B2CF-8D9E00FCA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076436"/>
              </p:ext>
            </p:extLst>
          </p:nvPr>
        </p:nvGraphicFramePr>
        <p:xfrm>
          <a:off x="452561" y="2052964"/>
          <a:ext cx="5512164" cy="1781175"/>
        </p:xfrm>
        <a:graphic>
          <a:graphicData uri="http://schemas.openxmlformats.org/drawingml/2006/table">
            <a:tbl>
              <a:tblPr/>
              <a:tblGrid>
                <a:gridCol w="1566528">
                  <a:extLst>
                    <a:ext uri="{9D8B030D-6E8A-4147-A177-3AD203B41FA5}">
                      <a16:colId xmlns:a16="http://schemas.microsoft.com/office/drawing/2014/main" val="628360972"/>
                    </a:ext>
                  </a:extLst>
                </a:gridCol>
                <a:gridCol w="358776">
                  <a:extLst>
                    <a:ext uri="{9D8B030D-6E8A-4147-A177-3AD203B41FA5}">
                      <a16:colId xmlns:a16="http://schemas.microsoft.com/office/drawing/2014/main" val="1683466041"/>
                    </a:ext>
                  </a:extLst>
                </a:gridCol>
                <a:gridCol w="304801">
                  <a:extLst>
                    <a:ext uri="{9D8B030D-6E8A-4147-A177-3AD203B41FA5}">
                      <a16:colId xmlns:a16="http://schemas.microsoft.com/office/drawing/2014/main" val="206541472"/>
                    </a:ext>
                  </a:extLst>
                </a:gridCol>
                <a:gridCol w="304801">
                  <a:extLst>
                    <a:ext uri="{9D8B030D-6E8A-4147-A177-3AD203B41FA5}">
                      <a16:colId xmlns:a16="http://schemas.microsoft.com/office/drawing/2014/main" val="2436846062"/>
                    </a:ext>
                  </a:extLst>
                </a:gridCol>
                <a:gridCol w="304801">
                  <a:extLst>
                    <a:ext uri="{9D8B030D-6E8A-4147-A177-3AD203B41FA5}">
                      <a16:colId xmlns:a16="http://schemas.microsoft.com/office/drawing/2014/main" val="1377342119"/>
                    </a:ext>
                  </a:extLst>
                </a:gridCol>
                <a:gridCol w="341314">
                  <a:extLst>
                    <a:ext uri="{9D8B030D-6E8A-4147-A177-3AD203B41FA5}">
                      <a16:colId xmlns:a16="http://schemas.microsoft.com/office/drawing/2014/main" val="3531071588"/>
                    </a:ext>
                  </a:extLst>
                </a:gridCol>
                <a:gridCol w="284164">
                  <a:extLst>
                    <a:ext uri="{9D8B030D-6E8A-4147-A177-3AD203B41FA5}">
                      <a16:colId xmlns:a16="http://schemas.microsoft.com/office/drawing/2014/main" val="3514124563"/>
                    </a:ext>
                  </a:extLst>
                </a:gridCol>
                <a:gridCol w="298451">
                  <a:extLst>
                    <a:ext uri="{9D8B030D-6E8A-4147-A177-3AD203B41FA5}">
                      <a16:colId xmlns:a16="http://schemas.microsoft.com/office/drawing/2014/main" val="2721867399"/>
                    </a:ext>
                  </a:extLst>
                </a:gridCol>
                <a:gridCol w="284164">
                  <a:extLst>
                    <a:ext uri="{9D8B030D-6E8A-4147-A177-3AD203B41FA5}">
                      <a16:colId xmlns:a16="http://schemas.microsoft.com/office/drawing/2014/main" val="2803618267"/>
                    </a:ext>
                  </a:extLst>
                </a:gridCol>
                <a:gridCol w="1464364">
                  <a:extLst>
                    <a:ext uri="{9D8B030D-6E8A-4147-A177-3AD203B41FA5}">
                      <a16:colId xmlns:a16="http://schemas.microsoft.com/office/drawing/2014/main" val="156770232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Assignments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01791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Locality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(n)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ARS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APR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RPV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RMO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TLC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TPN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SJU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Proportion correct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3109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89617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APR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96782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RPV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79%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89656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RMO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1320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TLC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3612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TPN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4632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SJU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65807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LD1,2,3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.8953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62665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Most important PW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7456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1CA367-2CEC-4B98-AE6F-A08110227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6363"/>
              </p:ext>
            </p:extLst>
          </p:nvPr>
        </p:nvGraphicFramePr>
        <p:xfrm>
          <a:off x="6296585" y="1567189"/>
          <a:ext cx="4899026" cy="971550"/>
        </p:xfrm>
        <a:graphic>
          <a:graphicData uri="http://schemas.openxmlformats.org/drawingml/2006/table">
            <a:tbl>
              <a:tblPr/>
              <a:tblGrid>
                <a:gridCol w="492126">
                  <a:extLst>
                    <a:ext uri="{9D8B030D-6E8A-4147-A177-3AD203B41FA5}">
                      <a16:colId xmlns:a16="http://schemas.microsoft.com/office/drawing/2014/main" val="23242743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3194356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712205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7525252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20931867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08395365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37032419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Latitude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Proportion correct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36215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50909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Mid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163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139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1899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5900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84531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LD1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8293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079778-C8D2-4E12-9499-43692309C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63524"/>
              </p:ext>
            </p:extLst>
          </p:nvPr>
        </p:nvGraphicFramePr>
        <p:xfrm>
          <a:off x="6296585" y="2951629"/>
          <a:ext cx="5168900" cy="111918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8341591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3529444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52086023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77731325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04330716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3564829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869662239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Biome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Amazon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Cerrado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Mata Atlantica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Proportion correct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58687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Amazon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159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138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383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Cerrado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30692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Mata Atlantica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85943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10245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LD1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7294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42E906E-EED0-4978-B461-181C0AF91128}"/>
              </a:ext>
            </a:extLst>
          </p:cNvPr>
          <p:cNvSpPr txBox="1"/>
          <p:nvPr/>
        </p:nvSpPr>
        <p:spPr>
          <a:xfrm>
            <a:off x="452561" y="3921399"/>
            <a:ext cx="67493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 a MANOVA and jackknife population discrimination</a:t>
            </a:r>
          </a:p>
          <a:p>
            <a:r>
              <a:rPr lang="en-US" dirty="0"/>
              <a:t>MANOVA found both Biome, Lat group, and locality are significant on Partial warps</a:t>
            </a:r>
          </a:p>
          <a:p>
            <a:endParaRPr lang="en-US" dirty="0"/>
          </a:p>
          <a:p>
            <a:r>
              <a:rPr lang="en-US" dirty="0"/>
              <a:t>Jack knife- most important PWs change with classification. PW12 and 1 were both important for Latitude/Biome</a:t>
            </a:r>
          </a:p>
          <a:p>
            <a:endParaRPr lang="en-US" dirty="0"/>
          </a:p>
          <a:p>
            <a:r>
              <a:rPr lang="en-US" dirty="0"/>
              <a:t>I think low similarity in ARS and high similarity in RPV are causing the shifts in %correct between Biome and Latitude group.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71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F49E-75C7-47A1-A892-25ACC7E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A30C-0E60-4B07-B480-968EB844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Wing length and CS highly correlated (significant)</a:t>
            </a:r>
          </a:p>
          <a:p>
            <a:r>
              <a:rPr lang="en-US" dirty="0"/>
              <a:t>Evidence of Bergmann cline (significant)</a:t>
            </a:r>
          </a:p>
          <a:p>
            <a:r>
              <a:rPr lang="en-US" dirty="0"/>
              <a:t>Wing size</a:t>
            </a:r>
          </a:p>
          <a:p>
            <a:pPr lvl="1"/>
            <a:r>
              <a:rPr lang="en-US" dirty="0"/>
              <a:t>Biome, not individual locality, significantly affects length/CS</a:t>
            </a:r>
          </a:p>
          <a:p>
            <a:r>
              <a:rPr lang="en-US" dirty="0"/>
              <a:t>Wing shape</a:t>
            </a:r>
          </a:p>
          <a:p>
            <a:pPr lvl="1"/>
            <a:r>
              <a:rPr lang="en-US" dirty="0"/>
              <a:t>Individual localities have higher variability. Significant differences between all groups by CVA </a:t>
            </a:r>
          </a:p>
          <a:p>
            <a:pPr lvl="1"/>
            <a:r>
              <a:rPr lang="en-US" dirty="0"/>
              <a:t>Grouping best by Biome or Latitude group (MANOVA jack knife)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7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ED69-98D8-4F0B-AB16-B886DA11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 landmarks placement (Motoki 2012)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D4CB6-D5C2-4C9C-BE7B-F39BA591C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594"/>
            <a:ext cx="10515600" cy="4089400"/>
          </a:xfrm>
        </p:spPr>
      </p:pic>
    </p:spTree>
    <p:extLst>
      <p:ext uri="{BB962C8B-B14F-4D97-AF65-F5344CB8AC3E}">
        <p14:creationId xmlns:p14="http://schemas.microsoft.com/office/powerpoint/2010/main" val="106118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E173-9DE4-4D83-A187-0A95A43A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data table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86B0EE-9E91-49A2-B43C-0084E494D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698334"/>
              </p:ext>
            </p:extLst>
          </p:nvPr>
        </p:nvGraphicFramePr>
        <p:xfrm>
          <a:off x="3148012" y="2178050"/>
          <a:ext cx="6567488" cy="2070104"/>
        </p:xfrm>
        <a:graphic>
          <a:graphicData uri="http://schemas.openxmlformats.org/drawingml/2006/table">
            <a:tbl>
              <a:tblPr/>
              <a:tblGrid>
                <a:gridCol w="1252562">
                  <a:extLst>
                    <a:ext uri="{9D8B030D-6E8A-4147-A177-3AD203B41FA5}">
                      <a16:colId xmlns:a16="http://schemas.microsoft.com/office/drawing/2014/main" val="1322892651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1334662819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2539681669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954675730"/>
                    </a:ext>
                  </a:extLst>
                </a:gridCol>
                <a:gridCol w="1861916">
                  <a:extLst>
                    <a:ext uri="{9D8B030D-6E8A-4147-A177-3AD203B41FA5}">
                      <a16:colId xmlns:a16="http://schemas.microsoft.com/office/drawing/2014/main" val="1249684695"/>
                    </a:ext>
                  </a:extLst>
                </a:gridCol>
                <a:gridCol w="1015591">
                  <a:extLst>
                    <a:ext uri="{9D8B030D-6E8A-4147-A177-3AD203B41FA5}">
                      <a16:colId xmlns:a16="http://schemas.microsoft.com/office/drawing/2014/main" val="1404466795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 length (avg ± 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(avg± 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86687"/>
                  </a:ext>
                </a:extLst>
              </a:tr>
              <a:tr h="2587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 ± 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163591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292804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 ± 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298881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-9.223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 ± 1.8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123882"/>
                  </a:ext>
                </a:extLst>
              </a:tr>
              <a:tr h="2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 ± 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827578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 ± 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35929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-22.611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 ± 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3.26 ± 0.11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27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18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13D3-76D5-48CB-B761-1055A60C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Pairwise comparisons of lab reared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18E12-1D74-4485-8022-624C2BBCF088}"/>
              </a:ext>
            </a:extLst>
          </p:cNvPr>
          <p:cNvSpPr txBox="1"/>
          <p:nvPr/>
        </p:nvSpPr>
        <p:spPr>
          <a:xfrm>
            <a:off x="890081" y="1595336"/>
            <a:ext cx="47033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did pairwise comparison with Bonferroni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What does it mean in terms of pop differences  at CS level?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SJU CS are significantly different from all other sites.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D35B70A-9D5C-4903-BBA7-AD7EFBEDC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814373"/>
              </p:ext>
            </p:extLst>
          </p:nvPr>
        </p:nvGraphicFramePr>
        <p:xfrm>
          <a:off x="7019722" y="2729432"/>
          <a:ext cx="4533899" cy="2105979"/>
        </p:xfrm>
        <a:graphic>
          <a:graphicData uri="http://schemas.openxmlformats.org/drawingml/2006/table">
            <a:tbl>
              <a:tblPr/>
              <a:tblGrid>
                <a:gridCol w="412173">
                  <a:extLst>
                    <a:ext uri="{9D8B030D-6E8A-4147-A177-3AD203B41FA5}">
                      <a16:colId xmlns:a16="http://schemas.microsoft.com/office/drawing/2014/main" val="2799576057"/>
                    </a:ext>
                  </a:extLst>
                </a:gridCol>
                <a:gridCol w="412173">
                  <a:extLst>
                    <a:ext uri="{9D8B030D-6E8A-4147-A177-3AD203B41FA5}">
                      <a16:colId xmlns:a16="http://schemas.microsoft.com/office/drawing/2014/main" val="3625755173"/>
                    </a:ext>
                  </a:extLst>
                </a:gridCol>
                <a:gridCol w="412173">
                  <a:extLst>
                    <a:ext uri="{9D8B030D-6E8A-4147-A177-3AD203B41FA5}">
                      <a16:colId xmlns:a16="http://schemas.microsoft.com/office/drawing/2014/main" val="4255746361"/>
                    </a:ext>
                  </a:extLst>
                </a:gridCol>
                <a:gridCol w="824345">
                  <a:extLst>
                    <a:ext uri="{9D8B030D-6E8A-4147-A177-3AD203B41FA5}">
                      <a16:colId xmlns:a16="http://schemas.microsoft.com/office/drawing/2014/main" val="3990010139"/>
                    </a:ext>
                  </a:extLst>
                </a:gridCol>
                <a:gridCol w="824345">
                  <a:extLst>
                    <a:ext uri="{9D8B030D-6E8A-4147-A177-3AD203B41FA5}">
                      <a16:colId xmlns:a16="http://schemas.microsoft.com/office/drawing/2014/main" val="1617436565"/>
                    </a:ext>
                  </a:extLst>
                </a:gridCol>
                <a:gridCol w="824345">
                  <a:extLst>
                    <a:ext uri="{9D8B030D-6E8A-4147-A177-3AD203B41FA5}">
                      <a16:colId xmlns:a16="http://schemas.microsoft.com/office/drawing/2014/main" val="798230934"/>
                    </a:ext>
                  </a:extLst>
                </a:gridCol>
                <a:gridCol w="824345">
                  <a:extLst>
                    <a:ext uri="{9D8B030D-6E8A-4147-A177-3AD203B41FA5}">
                      <a16:colId xmlns:a16="http://schemas.microsoft.com/office/drawing/2014/main" val="3839435209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18 pairwise comparison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5305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908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9636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0711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0.1553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0.5854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2357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22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6574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3.30E-15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2E-16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2E-16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1.60E-12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2.30E-07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503552"/>
                  </a:ext>
                </a:extLst>
              </a:tr>
              <a:tr h="18097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Bonferroni adjustment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543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08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ADF0-E0D2-45C4-B70E-2F511808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centroid size by latitude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8A55F-9195-4F5A-9361-24E5C9C2C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18" y="1825625"/>
            <a:ext cx="724916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EECB3-386C-4D2A-8F82-1E7494A6D590}"/>
              </a:ext>
            </a:extLst>
          </p:cNvPr>
          <p:cNvSpPr txBox="1"/>
          <p:nvPr/>
        </p:nvSpPr>
        <p:spPr>
          <a:xfrm>
            <a:off x="9984508" y="2447636"/>
            <a:ext cx="2992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Amazon- Black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Cerrado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Gray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Atlantica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White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087EE-5A97-47FB-9162-F56AD7376DF8}"/>
              </a:ext>
            </a:extLst>
          </p:cNvPr>
          <p:cNvSpPr txBox="1"/>
          <p:nvPr/>
        </p:nvSpPr>
        <p:spPr>
          <a:xfrm>
            <a:off x="3321996" y="5607996"/>
            <a:ext cx="6095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   -2.864       -3.028         -8.742      -9.223         -10.7        -10.796      -22.611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2736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752D-F448-4735-9475-27A60CC4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C4DD-C1CD-4A4A-A2F9-AD28D310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samples- 240 total</a:t>
            </a:r>
          </a:p>
          <a:p>
            <a:r>
              <a:rPr lang="en-US" dirty="0"/>
              <a:t>Lab samples- 870 total</a:t>
            </a:r>
          </a:p>
          <a:p>
            <a:r>
              <a:rPr lang="en-US" dirty="0"/>
              <a:t>On 14.5% of data</a:t>
            </a:r>
          </a:p>
          <a:p>
            <a:pPr lvl="1"/>
            <a:r>
              <a:rPr lang="en-US" dirty="0"/>
              <a:t>Field (n=35) - 99.83%</a:t>
            </a:r>
          </a:p>
          <a:p>
            <a:pPr lvl="1"/>
            <a:r>
              <a:rPr lang="en-US" dirty="0"/>
              <a:t>Lab (n=126) -97.28%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51997" y="4975655"/>
            <a:ext cx="16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Almost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perfect</a:t>
            </a:r>
            <a:r>
              <a:rPr lang="es-ES_tradnl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8698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ADB2-032A-41FC-899D-7208C6FE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Disparity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ADBB21-2530-4324-AE4B-ED269F7C2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299681"/>
              </p:ext>
            </p:extLst>
          </p:nvPr>
        </p:nvGraphicFramePr>
        <p:xfrm>
          <a:off x="3327400" y="1574800"/>
          <a:ext cx="4635498" cy="4858546"/>
        </p:xfrm>
        <a:graphic>
          <a:graphicData uri="http://schemas.openxmlformats.org/drawingml/2006/table">
            <a:tbl>
              <a:tblPr/>
              <a:tblGrid>
                <a:gridCol w="772583">
                  <a:extLst>
                    <a:ext uri="{9D8B030D-6E8A-4147-A177-3AD203B41FA5}">
                      <a16:colId xmlns:a16="http://schemas.microsoft.com/office/drawing/2014/main" val="38856888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1629387117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3819387576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1876833135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259145517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2723407531"/>
                    </a:ext>
                  </a:extLst>
                </a:gridCol>
              </a:tblGrid>
              <a:tr h="53861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 disparity results, 1000 bootstraps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320033"/>
                  </a:ext>
                </a:extLst>
              </a:tr>
              <a:tr h="2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18 LANDMAKRS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486625"/>
                  </a:ext>
                </a:extLst>
              </a:tr>
              <a:tr h="2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 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 right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070893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74978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041763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287209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246128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916511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724316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7.39E-04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612733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654786" y="6433346"/>
            <a:ext cx="926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Do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have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pairwise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comparisons</a:t>
            </a:r>
            <a:r>
              <a:rPr lang="es-ES_tradnl" dirty="0">
                <a:solidFill>
                  <a:srgbClr val="FF0000"/>
                </a:solidFill>
              </a:rPr>
              <a:t> to </a:t>
            </a:r>
            <a:r>
              <a:rPr lang="es-ES_tradnl" dirty="0" err="1">
                <a:solidFill>
                  <a:srgbClr val="FF0000"/>
                </a:solidFill>
              </a:rPr>
              <a:t>know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if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there</a:t>
            </a:r>
            <a:r>
              <a:rPr lang="es-ES_tradnl" dirty="0">
                <a:solidFill>
                  <a:srgbClr val="FF0000"/>
                </a:solidFill>
              </a:rPr>
              <a:t> are </a:t>
            </a:r>
            <a:r>
              <a:rPr lang="es-ES_tradnl" dirty="0" err="1">
                <a:solidFill>
                  <a:srgbClr val="FF0000"/>
                </a:solidFill>
              </a:rPr>
              <a:t>any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significant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differences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between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pops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470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5AEF-67D4-481D-B688-32DF708A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discriminant analysis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09392" y="4593113"/>
            <a:ext cx="11893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Wing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shape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not</a:t>
            </a:r>
            <a:r>
              <a:rPr lang="es-ES_tradnl" dirty="0">
                <a:solidFill>
                  <a:srgbClr val="FF0000"/>
                </a:solidFill>
              </a:rPr>
              <a:t> a </a:t>
            </a:r>
            <a:r>
              <a:rPr lang="es-ES_tradnl" dirty="0" err="1">
                <a:solidFill>
                  <a:srgbClr val="FF0000"/>
                </a:solidFill>
              </a:rPr>
              <a:t>good</a:t>
            </a:r>
            <a:r>
              <a:rPr lang="es-ES_tradnl" dirty="0">
                <a:solidFill>
                  <a:srgbClr val="FF0000"/>
                </a:solidFill>
              </a:rPr>
              <a:t> predictor </a:t>
            </a:r>
            <a:r>
              <a:rPr lang="es-ES_tradnl" dirty="0" err="1">
                <a:solidFill>
                  <a:srgbClr val="FF0000"/>
                </a:solidFill>
              </a:rPr>
              <a:t>of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location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but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of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biome</a:t>
            </a:r>
            <a:r>
              <a:rPr lang="es-ES_tradnl" dirty="0">
                <a:solidFill>
                  <a:srgbClr val="FF0000"/>
                </a:solidFill>
              </a:rPr>
              <a:t> and </a:t>
            </a:r>
            <a:r>
              <a:rPr lang="es-ES_tradnl" dirty="0" err="1">
                <a:solidFill>
                  <a:srgbClr val="FF0000"/>
                </a:solidFill>
              </a:rPr>
              <a:t>latitude</a:t>
            </a:r>
            <a:r>
              <a:rPr lang="es-ES_tradnl" dirty="0">
                <a:solidFill>
                  <a:srgbClr val="FF0000"/>
                </a:solidFill>
              </a:rPr>
              <a:t>. </a:t>
            </a:r>
            <a:r>
              <a:rPr lang="es-ES_tradnl" dirty="0" err="1">
                <a:solidFill>
                  <a:srgbClr val="FF0000"/>
                </a:solidFill>
              </a:rPr>
              <a:t>Both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biome</a:t>
            </a:r>
            <a:r>
              <a:rPr lang="es-ES_tradnl" dirty="0">
                <a:solidFill>
                  <a:srgbClr val="FF0000"/>
                </a:solidFill>
              </a:rPr>
              <a:t> and </a:t>
            </a:r>
            <a:r>
              <a:rPr lang="es-ES_tradnl" dirty="0" err="1">
                <a:solidFill>
                  <a:srgbClr val="FF0000"/>
                </a:solidFill>
              </a:rPr>
              <a:t>latitude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group</a:t>
            </a:r>
            <a:r>
              <a:rPr lang="es-ES_tradnl" dirty="0">
                <a:solidFill>
                  <a:srgbClr val="FF0000"/>
                </a:solidFill>
              </a:rPr>
              <a:t> (</a:t>
            </a:r>
            <a:r>
              <a:rPr lang="es-ES_tradnl" dirty="0" err="1">
                <a:solidFill>
                  <a:srgbClr val="FF0000"/>
                </a:solidFill>
              </a:rPr>
              <a:t>low</a:t>
            </a:r>
            <a:r>
              <a:rPr lang="es-ES_tradnl" dirty="0">
                <a:solidFill>
                  <a:srgbClr val="FF0000"/>
                </a:solidFill>
              </a:rPr>
              <a:t>, </a:t>
            </a:r>
            <a:r>
              <a:rPr lang="es-ES_tradnl" dirty="0" err="1">
                <a:solidFill>
                  <a:srgbClr val="FF0000"/>
                </a:solidFill>
              </a:rPr>
              <a:t>mid</a:t>
            </a:r>
            <a:r>
              <a:rPr lang="es-ES_tradnl" dirty="0">
                <a:solidFill>
                  <a:srgbClr val="FF0000"/>
                </a:solidFill>
              </a:rPr>
              <a:t>, </a:t>
            </a:r>
            <a:r>
              <a:rPr lang="es-ES_tradnl" dirty="0" err="1">
                <a:solidFill>
                  <a:srgbClr val="FF0000"/>
                </a:solidFill>
              </a:rPr>
              <a:t>high</a:t>
            </a:r>
            <a:r>
              <a:rPr lang="es-ES_tradnl" dirty="0">
                <a:solidFill>
                  <a:srgbClr val="FF0000"/>
                </a:solidFill>
              </a:rPr>
              <a:t>) </a:t>
            </a:r>
            <a:br>
              <a:rPr lang="es-ES_tradnl" dirty="0">
                <a:solidFill>
                  <a:srgbClr val="FF0000"/>
                </a:solidFill>
              </a:rPr>
            </a:br>
            <a:r>
              <a:rPr lang="es-ES_tradnl" dirty="0" err="1">
                <a:solidFill>
                  <a:srgbClr val="FF0000"/>
                </a:solidFill>
              </a:rPr>
              <a:t>had</a:t>
            </a:r>
            <a:r>
              <a:rPr lang="es-ES_tradnl" dirty="0">
                <a:solidFill>
                  <a:srgbClr val="FF0000"/>
                </a:solidFill>
              </a:rPr>
              <a:t> similar </a:t>
            </a:r>
            <a:r>
              <a:rPr lang="es-ES_tradnl" dirty="0" err="1">
                <a:solidFill>
                  <a:srgbClr val="FF0000"/>
                </a:solidFill>
              </a:rPr>
              <a:t>results</a:t>
            </a:r>
            <a:r>
              <a:rPr lang="es-ES_tradnl" dirty="0">
                <a:solidFill>
                  <a:srgbClr val="FF0000"/>
                </a:solidFill>
              </a:rPr>
              <a:t>, Little </a:t>
            </a:r>
            <a:r>
              <a:rPr lang="es-ES_tradnl" dirty="0" err="1">
                <a:solidFill>
                  <a:srgbClr val="FF0000"/>
                </a:solidFill>
              </a:rPr>
              <a:t>difference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between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classifications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  <a:endParaRPr lang="es-ES_tradnl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EA5FA31-EDBE-47BF-80A7-9569EB6BE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69263"/>
              </p:ext>
            </p:extLst>
          </p:nvPr>
        </p:nvGraphicFramePr>
        <p:xfrm>
          <a:off x="977899" y="1690688"/>
          <a:ext cx="4168034" cy="2310318"/>
        </p:xfrm>
        <a:graphic>
          <a:graphicData uri="http://schemas.openxmlformats.org/drawingml/2006/table">
            <a:tbl>
              <a:tblPr/>
              <a:tblGrid>
                <a:gridCol w="1340076">
                  <a:extLst>
                    <a:ext uri="{9D8B030D-6E8A-4147-A177-3AD203B41FA5}">
                      <a16:colId xmlns:a16="http://schemas.microsoft.com/office/drawing/2014/main" val="887135631"/>
                    </a:ext>
                  </a:extLst>
                </a:gridCol>
                <a:gridCol w="729159">
                  <a:extLst>
                    <a:ext uri="{9D8B030D-6E8A-4147-A177-3AD203B41FA5}">
                      <a16:colId xmlns:a16="http://schemas.microsoft.com/office/drawing/2014/main" val="2202204399"/>
                    </a:ext>
                  </a:extLst>
                </a:gridCol>
                <a:gridCol w="758721">
                  <a:extLst>
                    <a:ext uri="{9D8B030D-6E8A-4147-A177-3AD203B41FA5}">
                      <a16:colId xmlns:a16="http://schemas.microsoft.com/office/drawing/2014/main" val="3474053744"/>
                    </a:ext>
                  </a:extLst>
                </a:gridCol>
                <a:gridCol w="670039">
                  <a:extLst>
                    <a:ext uri="{9D8B030D-6E8A-4147-A177-3AD203B41FA5}">
                      <a16:colId xmlns:a16="http://schemas.microsoft.com/office/drawing/2014/main" val="1756471043"/>
                    </a:ext>
                  </a:extLst>
                </a:gridCol>
                <a:gridCol w="670039">
                  <a:extLst>
                    <a:ext uri="{9D8B030D-6E8A-4147-A177-3AD203B41FA5}">
                      <a16:colId xmlns:a16="http://schemas.microsoft.com/office/drawing/2014/main" val="1040798170"/>
                    </a:ext>
                  </a:extLst>
                </a:gridCol>
              </a:tblGrid>
              <a:tr h="545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correct assignment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 check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82975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857090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31/50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17/50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966240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41/47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32/47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27664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23/45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413303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46/54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43/54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335655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994808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766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76C219-6FA4-4CAA-B48D-182FF05C8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91622"/>
              </p:ext>
            </p:extLst>
          </p:nvPr>
        </p:nvGraphicFramePr>
        <p:xfrm>
          <a:off x="6468893" y="1412140"/>
          <a:ext cx="3748121" cy="1204598"/>
        </p:xfrm>
        <a:graphic>
          <a:graphicData uri="http://schemas.openxmlformats.org/drawingml/2006/table">
            <a:tbl>
              <a:tblPr/>
              <a:tblGrid>
                <a:gridCol w="1205069">
                  <a:extLst>
                    <a:ext uri="{9D8B030D-6E8A-4147-A177-3AD203B41FA5}">
                      <a16:colId xmlns:a16="http://schemas.microsoft.com/office/drawing/2014/main" val="514356918"/>
                    </a:ext>
                  </a:extLst>
                </a:gridCol>
                <a:gridCol w="655699">
                  <a:extLst>
                    <a:ext uri="{9D8B030D-6E8A-4147-A177-3AD203B41FA5}">
                      <a16:colId xmlns:a16="http://schemas.microsoft.com/office/drawing/2014/main" val="3058439444"/>
                    </a:ext>
                  </a:extLst>
                </a:gridCol>
                <a:gridCol w="682283">
                  <a:extLst>
                    <a:ext uri="{9D8B030D-6E8A-4147-A177-3AD203B41FA5}">
                      <a16:colId xmlns:a16="http://schemas.microsoft.com/office/drawing/2014/main" val="3514180923"/>
                    </a:ext>
                  </a:extLst>
                </a:gridCol>
                <a:gridCol w="602535">
                  <a:extLst>
                    <a:ext uri="{9D8B030D-6E8A-4147-A177-3AD203B41FA5}">
                      <a16:colId xmlns:a16="http://schemas.microsoft.com/office/drawing/2014/main" val="4232470549"/>
                    </a:ext>
                  </a:extLst>
                </a:gridCol>
                <a:gridCol w="602535">
                  <a:extLst>
                    <a:ext uri="{9D8B030D-6E8A-4147-A177-3AD203B41FA5}">
                      <a16:colId xmlns:a16="http://schemas.microsoft.com/office/drawing/2014/main" val="4189849058"/>
                    </a:ext>
                  </a:extLst>
                </a:gridCol>
              </a:tblGrid>
              <a:tr h="463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correct assignment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 check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48454"/>
                  </a:ext>
                </a:extLst>
              </a:tr>
              <a:tr h="246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137/159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124/159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731345"/>
                  </a:ext>
                </a:extLst>
              </a:tr>
              <a:tr h="246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58/71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51/71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798048"/>
                  </a:ext>
                </a:extLst>
              </a:tr>
              <a:tr h="246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02619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66348B3-9B62-4898-9054-788C4A373A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159991"/>
              </p:ext>
            </p:extLst>
          </p:nvPr>
        </p:nvGraphicFramePr>
        <p:xfrm>
          <a:off x="6567168" y="3272343"/>
          <a:ext cx="33813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3" imgW="3381375" imgH="728913" progId="Excel.Sheet.12">
                  <p:embed/>
                </p:oleObj>
              </mc:Choice>
              <mc:Fallback>
                <p:oleObj name="Worksheet" r:id="rId3" imgW="3381375" imgH="72891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7168" y="3272343"/>
                        <a:ext cx="3381375" cy="72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25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1911</Words>
  <Application>Microsoft Office PowerPoint</Application>
  <PresentationFormat>Widescreen</PresentationFormat>
  <Paragraphs>708</Paragraphs>
  <Slides>23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Microsoft Excel Worksheet</vt:lpstr>
      <vt:lpstr>Brazil An. darlingi wings</vt:lpstr>
      <vt:lpstr>Map of field sites</vt:lpstr>
      <vt:lpstr>18 landmarks placement (Motoki 2012)</vt:lpstr>
      <vt:lpstr>Preliminary data table</vt:lpstr>
      <vt:lpstr>Pairwise comparisons of lab reared</vt:lpstr>
      <vt:lpstr>Average centroid size by latitude</vt:lpstr>
      <vt:lpstr>Repeatability</vt:lpstr>
      <vt:lpstr>Metric Disparity</vt:lpstr>
      <vt:lpstr>PAD discriminant analysis</vt:lpstr>
      <vt:lpstr>Wing length and CS regression</vt:lpstr>
      <vt:lpstr>Centroid size over latitudes</vt:lpstr>
      <vt:lpstr>PCA’s by biome and latitude</vt:lpstr>
      <vt:lpstr>CVA by biome and latitude (10,000 permutations)</vt:lpstr>
      <vt:lpstr>CVA by biome and latitude (10,000 permutations)</vt:lpstr>
      <vt:lpstr>Field wing shape</vt:lpstr>
      <vt:lpstr>Wireframe question</vt:lpstr>
      <vt:lpstr>Field wing shapes by latitude</vt:lpstr>
      <vt:lpstr>Factorial Anova</vt:lpstr>
      <vt:lpstr>MANOVA Wing length/CS</vt:lpstr>
      <vt:lpstr>MANOVA summary CS/Wing length </vt:lpstr>
      <vt:lpstr>MANOVA on wing shape</vt:lpstr>
      <vt:lpstr>Jackknife with MANOVA</vt:lpstr>
      <vt:lpstr>Conclusions?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 An. darlingi wings</dc:title>
  <dc:creator>virgchu@gmail.com</dc:creator>
  <cp:lastModifiedBy>virgchu@gmail.com</cp:lastModifiedBy>
  <cp:revision>63</cp:revision>
  <dcterms:created xsi:type="dcterms:W3CDTF">2017-10-15T17:37:08Z</dcterms:created>
  <dcterms:modified xsi:type="dcterms:W3CDTF">2017-11-29T14:18:57Z</dcterms:modified>
</cp:coreProperties>
</file>