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61" r:id="rId6"/>
    <p:sldId id="264" r:id="rId7"/>
    <p:sldId id="268" r:id="rId8"/>
    <p:sldId id="269" r:id="rId9"/>
    <p:sldId id="259" r:id="rId10"/>
    <p:sldId id="260" r:id="rId11"/>
    <p:sldId id="263" r:id="rId12"/>
    <p:sldId id="265" r:id="rId13"/>
    <p:sldId id="266" r:id="rId14"/>
    <p:sldId id="267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>
        <p:scale>
          <a:sx n="72" d="100"/>
          <a:sy n="72" d="100"/>
        </p:scale>
        <p:origin x="-15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3B30-E841-400A-9808-DB43D522D272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72AC-EEED-48B1-8FFD-AC9D0BD7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PCA of all in </a:t>
            </a:r>
            <a:r>
              <a:rPr lang="en-US" dirty="0" err="1"/>
              <a:t>Morphoj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15C-3F1B-4064-A273-099D26C5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5E79D-724B-4220-BEA0-3AB5E432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95E9-085A-4D3F-BB8A-11CF6B28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FF68-921F-4971-899A-171EE0E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4BB7-D50E-42B1-A313-00642AB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9F02-A312-45B2-9A6A-18C3630B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339D3-F87E-46EE-9436-09753ACA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996E-C5E7-413A-BDCD-4B182DFB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EA88-4EF6-4ADC-ADE0-E0EB58CF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B2CC-7223-4041-9269-4D3B0FD2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97A41-432E-4DD5-AA7A-4B39E1BDD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E26C-714E-42C7-8973-1BDB14674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394A-CFEA-4079-8C8F-823ACB8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D7AF-5128-4D53-B7B3-F95DDA15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B5AD-D9AD-4DAB-A758-FCACDEB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D3CA-0A81-4FA2-B003-934C6818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200D-32DB-4C02-B242-88551845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148E-1153-41E9-A542-8E889D6B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5572-61E9-47CE-BF39-B448C563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D016-53BB-4AEF-9F80-FE1EEA2E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582A-DC27-444A-B9F8-068FC858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F917-FD9F-4464-81C9-998D6884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5A64-F61F-40A4-B063-0975D28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2E77-2D4B-4934-B164-1BE29924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8033-146C-4211-871D-AFB6B2A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AFFD-2672-4411-A270-7D2853E6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1515-1285-4D9E-8A73-76928C1F7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E426-6496-44C5-8B17-F4474937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39C8-509F-4956-87AF-C43E8266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784A-15E5-4B7D-9424-2FDF6770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4A7B-3400-4B28-AB03-7F9DBA50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4611-04AC-4CCF-ADAA-23C6BA9C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D68-4438-48FE-AC5F-C45A3401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11A2-C32B-4D6B-8662-C8474856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D62DB-535E-4F9B-A0AB-C81AC4A5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FAD19-5A1E-4550-A18A-025BD9E4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A8E02-2566-4169-945E-090B19C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1EE02-42A7-42D4-A653-713CA8A5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FF303-0F1B-4397-A78C-30C0A06A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A542-7B97-4BAE-B139-18FEE235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8EB21-C0E6-4377-855D-6FCACA7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194C-A39F-4480-8ECF-5B369F7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2D55A-D803-472D-955A-F76B3C01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26358-56CF-48FF-9067-80D6D225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C3977-EF13-484A-BD0B-1F773AF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31E7-3470-44AD-AC6B-28AE52C4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A9EA-FF7B-4706-B258-0A47597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BD1-6B65-463A-A24E-364155FB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97545-3565-4364-A159-D446147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194D-D797-412B-BB66-204969FE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C10B-C12B-4C50-AB47-F781CE86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15EE-653F-4CD6-86C0-38006B73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0586-0033-4DC1-A872-0D2DB12A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4C7F4-4B97-4917-B7EC-D166F54B4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B54E9-B429-4E11-9574-461DDA937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E7E5-DA70-4B3D-9053-7CBA3ACC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628E-8F8E-4ECB-B3DF-AED4D887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3CE6-F50F-477B-9191-61075901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B658D-B702-42E6-86DE-12AE952C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4037-B998-44C9-86EE-C102AE1F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5A84-B6AE-4257-AA0D-3F41DDB13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78B6-7540-4731-9669-9F3D2A4C60D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122A-5A41-4E57-ACCA-37BC24EF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79BF-85CF-4190-87A3-2DDE422A0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B4F9-7C10-40CF-A8D7-1EFA0E16E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Brazil An. </a:t>
            </a:r>
            <a:r>
              <a:rPr lang="en-US" dirty="0" err="1"/>
              <a:t>darlingi</a:t>
            </a:r>
            <a:r>
              <a:rPr lang="en-US" dirty="0"/>
              <a:t> 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A16D5-DC71-47EF-B116-93A5FCA3C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Results and figures</a:t>
            </a:r>
          </a:p>
          <a:p>
            <a:r>
              <a:rPr lang="en-US" dirty="0"/>
              <a:t>10/15/2017</a:t>
            </a:r>
          </a:p>
        </p:txBody>
      </p:sp>
    </p:spTree>
    <p:extLst>
      <p:ext uri="{BB962C8B-B14F-4D97-AF65-F5344CB8AC3E}">
        <p14:creationId xmlns:p14="http://schemas.microsoft.com/office/powerpoint/2010/main" val="30294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A8A-C93F-4D96-8A74-E9EE6B57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 over latitudes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9CF20-1386-4B4F-9D65-E47072E49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1690688"/>
            <a:ext cx="6381750" cy="4265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5E12A-F5E4-46D3-91E9-E9E9408548AA}"/>
              </a:ext>
            </a:extLst>
          </p:cNvPr>
          <p:cNvSpPr txBox="1"/>
          <p:nvPr/>
        </p:nvSpPr>
        <p:spPr>
          <a:xfrm>
            <a:off x="563419" y="3144980"/>
            <a:ext cx="255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Suggests support of a Bergmann cline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R^2=.2642, p&lt;2.2e^-16</a:t>
            </a:r>
          </a:p>
        </p:txBody>
      </p:sp>
    </p:spTree>
    <p:extLst>
      <p:ext uri="{BB962C8B-B14F-4D97-AF65-F5344CB8AC3E}">
        <p14:creationId xmlns:p14="http://schemas.microsoft.com/office/powerpoint/2010/main" val="119519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2EE0-9F63-4850-A3D0-508D809C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PCA’s by biome and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422CE-422D-4154-A212-12AD0DC2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4" y="2771834"/>
            <a:ext cx="6080791" cy="3795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F617-D171-4573-ADF0-B3FCB35D7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" y="2634049"/>
            <a:ext cx="6522263" cy="4071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4EBE6-0F21-4475-9C8B-FA94EAD08955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PC1: 27.94%, PC2: 19.15%</a:t>
            </a:r>
          </a:p>
        </p:txBody>
      </p:sp>
    </p:spTree>
    <p:extLst>
      <p:ext uri="{BB962C8B-B14F-4D97-AF65-F5344CB8AC3E}">
        <p14:creationId xmlns:p14="http://schemas.microsoft.com/office/powerpoint/2010/main" val="311493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706B-B54C-4CC0-BEEF-4DD7FC75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612BF-9A1F-40B1-9F70-4D5D94DA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2266009"/>
            <a:ext cx="5533053" cy="3453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01DFD-AEDA-4501-A908-C7E49A3D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2015263"/>
            <a:ext cx="5934759" cy="3704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83272-62CB-451D-9806-65A6AF88F8A8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80.71%, CV2: 19.29%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6D90-1479-49DB-A6C6-625FE8018EE2}"/>
              </a:ext>
            </a:extLst>
          </p:cNvPr>
          <p:cNvSpPr txBox="1"/>
          <p:nvPr/>
        </p:nvSpPr>
        <p:spPr>
          <a:xfrm>
            <a:off x="5716504" y="1572102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53.69%, CV2: 27.66%</a:t>
            </a:r>
          </a:p>
        </p:txBody>
      </p:sp>
    </p:spTree>
    <p:extLst>
      <p:ext uri="{BB962C8B-B14F-4D97-AF65-F5344CB8AC3E}">
        <p14:creationId xmlns:p14="http://schemas.microsoft.com/office/powerpoint/2010/main" val="379110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8553B-B1B4-4887-AA9A-548A0895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FE9244B-D628-488E-9B81-C38B82D1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56598"/>
              </p:ext>
            </p:extLst>
          </p:nvPr>
        </p:nvGraphicFramePr>
        <p:xfrm>
          <a:off x="1943100" y="3224246"/>
          <a:ext cx="3060700" cy="2209800"/>
        </p:xfrm>
        <a:graphic>
          <a:graphicData uri="http://schemas.openxmlformats.org/drawingml/2006/table">
            <a:tbl>
              <a:tblPr/>
              <a:tblGrid>
                <a:gridCol w="728196">
                  <a:extLst>
                    <a:ext uri="{9D8B030D-6E8A-4147-A177-3AD203B41FA5}">
                      <a16:colId xmlns:a16="http://schemas.microsoft.com/office/drawing/2014/main" val="2825527227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979751071"/>
                    </a:ext>
                  </a:extLst>
                </a:gridCol>
                <a:gridCol w="876112">
                  <a:extLst>
                    <a:ext uri="{9D8B030D-6E8A-4147-A177-3AD203B41FA5}">
                      <a16:colId xmlns:a16="http://schemas.microsoft.com/office/drawing/2014/main" val="2710027090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83217461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31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4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203422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33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3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46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Atlantica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594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F2164A-0FCE-4191-820C-184052AA3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4383"/>
              </p:ext>
            </p:extLst>
          </p:nvPr>
        </p:nvGraphicFramePr>
        <p:xfrm>
          <a:off x="6197599" y="2439194"/>
          <a:ext cx="4394201" cy="3566160"/>
        </p:xfrm>
        <a:graphic>
          <a:graphicData uri="http://schemas.openxmlformats.org/drawingml/2006/table">
            <a:tbl>
              <a:tblPr/>
              <a:tblGrid>
                <a:gridCol w="610041">
                  <a:extLst>
                    <a:ext uri="{9D8B030D-6E8A-4147-A177-3AD203B41FA5}">
                      <a16:colId xmlns:a16="http://schemas.microsoft.com/office/drawing/2014/main" val="256529995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804193014"/>
                    </a:ext>
                  </a:extLst>
                </a:gridCol>
                <a:gridCol w="733955">
                  <a:extLst>
                    <a:ext uri="{9D8B030D-6E8A-4147-A177-3AD203B41FA5}">
                      <a16:colId xmlns:a16="http://schemas.microsoft.com/office/drawing/2014/main" val="907084382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893896818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408092451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914940194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2053046786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43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44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5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900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578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33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55277"/>
                  </a:ext>
                </a:extLst>
              </a:tr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67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69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980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92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513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80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0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47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28D785-0F7F-4DC1-8BAD-68F4393BF48A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Bolded have p-values&lt;0.001</a:t>
            </a:r>
          </a:p>
        </p:txBody>
      </p:sp>
    </p:spTree>
    <p:extLst>
      <p:ext uri="{BB962C8B-B14F-4D97-AF65-F5344CB8AC3E}">
        <p14:creationId xmlns:p14="http://schemas.microsoft.com/office/powerpoint/2010/main" val="304814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73D-4D4E-4F80-B05D-2BB82418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28A3A-037D-41A7-9020-AE04206F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2" y="2044699"/>
            <a:ext cx="5704488" cy="3560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25D66-2EA0-4E1A-AA15-6C44A0AD6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0" y="2122366"/>
            <a:ext cx="5580062" cy="3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5EFFDC-ACA8-4387-8659-7FDA53CA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59" y="2093187"/>
            <a:ext cx="3609975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F81E7-74C0-411D-9D97-28A1BE4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917D-2714-4FDB-ACE8-C36598B7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do this curve outline?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this </a:t>
            </a:r>
            <a:r>
              <a:rPr lang="en-US"/>
              <a:t>with wing shape </a:t>
            </a:r>
            <a:r>
              <a:rPr lang="en-US" dirty="0"/>
              <a:t>connections?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DAFBC-CCC6-4045-93E7-A0911BF8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35" y="4609686"/>
            <a:ext cx="4162425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C64DC-B9A3-4F63-88AC-491E5DDD891D}"/>
              </a:ext>
            </a:extLst>
          </p:cNvPr>
          <p:cNvSpPr txBox="1"/>
          <p:nvPr/>
        </p:nvSpPr>
        <p:spPr>
          <a:xfrm>
            <a:off x="6240428" y="4240354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Klingenberg</a:t>
            </a:r>
            <a:r>
              <a:rPr lang="en-US" dirty="0"/>
              <a:t> (2013)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7303E-6809-46E6-AE3D-B235363085D7}"/>
              </a:ext>
            </a:extLst>
          </p:cNvPr>
          <p:cNvSpPr txBox="1"/>
          <p:nvPr/>
        </p:nvSpPr>
        <p:spPr>
          <a:xfrm>
            <a:off x="6578359" y="1996800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Wilke (2016)</a:t>
            </a:r>
          </a:p>
        </p:txBody>
      </p:sp>
    </p:spTree>
    <p:extLst>
      <p:ext uri="{BB962C8B-B14F-4D97-AF65-F5344CB8AC3E}">
        <p14:creationId xmlns:p14="http://schemas.microsoft.com/office/powerpoint/2010/main" val="184722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5707-4350-4081-AC18-060BB8A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shapes by latitude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D0F685-5CB2-4BD5-BF17-5581B5B44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9" y="1495425"/>
            <a:ext cx="2990850" cy="18669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054B-5508-446D-8FA3-A5C52D57C9E4}"/>
              </a:ext>
            </a:extLst>
          </p:cNvPr>
          <p:cNvSpPr txBox="1"/>
          <p:nvPr/>
        </p:nvSpPr>
        <p:spPr>
          <a:xfrm>
            <a:off x="533399" y="17160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FA12B-75DB-4FEF-B655-73C51AA26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3362325"/>
            <a:ext cx="2990850" cy="186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CC44E1-C9E0-4221-8325-B1756B6F0523}"/>
              </a:ext>
            </a:extLst>
          </p:cNvPr>
          <p:cNvSpPr txBox="1"/>
          <p:nvPr/>
        </p:nvSpPr>
        <p:spPr>
          <a:xfrm>
            <a:off x="533398" y="354699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DEC24-BEC3-43FF-B229-8BD07294F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7" y="1481377"/>
            <a:ext cx="2990850" cy="1866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C3D3CA-8142-4FE0-82E0-FDC2C3B95121}"/>
              </a:ext>
            </a:extLst>
          </p:cNvPr>
          <p:cNvSpPr txBox="1"/>
          <p:nvPr/>
        </p:nvSpPr>
        <p:spPr>
          <a:xfrm>
            <a:off x="3646486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RPV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719570-01C9-445F-B581-57C9217D1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4" y="3531079"/>
            <a:ext cx="2990850" cy="186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5FA351-A467-42F8-8C8F-64C507440CDD}"/>
              </a:ext>
            </a:extLst>
          </p:cNvPr>
          <p:cNvSpPr txBox="1"/>
          <p:nvPr/>
        </p:nvSpPr>
        <p:spPr>
          <a:xfrm>
            <a:off x="3646485" y="3517031"/>
            <a:ext cx="7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RMO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9CDDDF-F2C9-4DFC-817A-48587E14C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59" y="1495425"/>
            <a:ext cx="2990850" cy="1866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4352C3-C216-43FC-A2D0-2E06E09A2A69}"/>
              </a:ext>
            </a:extLst>
          </p:cNvPr>
          <p:cNvSpPr txBox="1"/>
          <p:nvPr/>
        </p:nvSpPr>
        <p:spPr>
          <a:xfrm>
            <a:off x="6960548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TPN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144AC0-5342-4012-924B-86368C5C2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22" y="3348277"/>
            <a:ext cx="2990850" cy="1866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7FD3DB-5737-4879-B3A8-B5F307D37562}"/>
              </a:ext>
            </a:extLst>
          </p:cNvPr>
          <p:cNvSpPr txBox="1"/>
          <p:nvPr/>
        </p:nvSpPr>
        <p:spPr>
          <a:xfrm>
            <a:off x="6960547" y="351703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C6FEDD-6A2B-43B7-84C7-BDE3F609A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44" y="4594069"/>
            <a:ext cx="2990850" cy="1866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EF99B1-D00B-4A9A-8BD3-EE555DD64598}"/>
              </a:ext>
            </a:extLst>
          </p:cNvPr>
          <p:cNvSpPr txBox="1"/>
          <p:nvPr/>
        </p:nvSpPr>
        <p:spPr>
          <a:xfrm>
            <a:off x="9408971" y="4676242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SJU</a:t>
            </a:r>
          </a:p>
        </p:txBody>
      </p:sp>
    </p:spTree>
    <p:extLst>
      <p:ext uri="{BB962C8B-B14F-4D97-AF65-F5344CB8AC3E}">
        <p14:creationId xmlns:p14="http://schemas.microsoft.com/office/powerpoint/2010/main" val="256115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B5EA-FAEF-4B14-99A4-B6FC797D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field sites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A53038-6CC9-4CA3-9903-BEFF19BF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98" y="1802765"/>
            <a:ext cx="6153283" cy="4351338"/>
          </a:xfrm>
        </p:spPr>
      </p:pic>
    </p:spTree>
    <p:extLst>
      <p:ext uri="{BB962C8B-B14F-4D97-AF65-F5344CB8AC3E}">
        <p14:creationId xmlns:p14="http://schemas.microsoft.com/office/powerpoint/2010/main" val="162165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D69-98D8-4F0B-AB16-B886DA11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landmarks placement (Motoki 2012)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D4CB6-D5C2-4C9C-BE7B-F39BA591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594"/>
            <a:ext cx="10515600" cy="4089400"/>
          </a:xfrm>
        </p:spPr>
      </p:pic>
    </p:spTree>
    <p:extLst>
      <p:ext uri="{BB962C8B-B14F-4D97-AF65-F5344CB8AC3E}">
        <p14:creationId xmlns:p14="http://schemas.microsoft.com/office/powerpoint/2010/main" val="10611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E173-9DE4-4D83-A187-0A95A43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data table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86B0EE-9E91-49A2-B43C-0084E494D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698334"/>
              </p:ext>
            </p:extLst>
          </p:nvPr>
        </p:nvGraphicFramePr>
        <p:xfrm>
          <a:off x="3148012" y="2178050"/>
          <a:ext cx="6567488" cy="2070104"/>
        </p:xfrm>
        <a:graphic>
          <a:graphicData uri="http://schemas.openxmlformats.org/drawingml/2006/table">
            <a:tbl>
              <a:tblPr/>
              <a:tblGrid>
                <a:gridCol w="1252562">
                  <a:extLst>
                    <a:ext uri="{9D8B030D-6E8A-4147-A177-3AD203B41FA5}">
                      <a16:colId xmlns:a16="http://schemas.microsoft.com/office/drawing/2014/main" val="1322892651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133466281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253968166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954675730"/>
                    </a:ext>
                  </a:extLst>
                </a:gridCol>
                <a:gridCol w="1861916">
                  <a:extLst>
                    <a:ext uri="{9D8B030D-6E8A-4147-A177-3AD203B41FA5}">
                      <a16:colId xmlns:a16="http://schemas.microsoft.com/office/drawing/2014/main" val="1249684695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1404466795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 length (avg 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(avg±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86687"/>
                  </a:ext>
                </a:extLst>
              </a:tr>
              <a:tr h="2587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 ± 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16359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92804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29888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 ± 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123882"/>
                  </a:ext>
                </a:extLst>
              </a:tr>
              <a:tr h="2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27578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5929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-22.611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± 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 ± 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27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8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ADF0-E0D2-45C4-B70E-2F511808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sizes by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A55F-9195-4F5A-9361-24E5C9C2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18" y="1825625"/>
            <a:ext cx="724916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EECB3-386C-4D2A-8F82-1E7494A6D590}"/>
              </a:ext>
            </a:extLst>
          </p:cNvPr>
          <p:cNvSpPr txBox="1"/>
          <p:nvPr/>
        </p:nvSpPr>
        <p:spPr>
          <a:xfrm>
            <a:off x="9984508" y="2447636"/>
            <a:ext cx="299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Amazon- Black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Cerrado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Gray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Atlantica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White</a:t>
            </a:r>
          </a:p>
        </p:txBody>
      </p:sp>
    </p:spTree>
    <p:extLst>
      <p:ext uri="{BB962C8B-B14F-4D97-AF65-F5344CB8AC3E}">
        <p14:creationId xmlns:p14="http://schemas.microsoft.com/office/powerpoint/2010/main" val="352736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752D-F448-4735-9475-27A60CC4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C4DD-C1CD-4A4A-A2F9-AD28D310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samples- 240 total</a:t>
            </a:r>
          </a:p>
          <a:p>
            <a:r>
              <a:rPr lang="en-US" dirty="0"/>
              <a:t>Lab samples- 870 total</a:t>
            </a:r>
          </a:p>
          <a:p>
            <a:r>
              <a:rPr lang="en-US" dirty="0"/>
              <a:t>On 14.5% of data</a:t>
            </a:r>
          </a:p>
          <a:p>
            <a:pPr lvl="1"/>
            <a:r>
              <a:rPr lang="en-US" dirty="0"/>
              <a:t>Field (n=35) - 99.83%</a:t>
            </a:r>
          </a:p>
          <a:p>
            <a:pPr lvl="1"/>
            <a:r>
              <a:rPr lang="en-US" dirty="0"/>
              <a:t>Lab (n=126) -97.28%</a:t>
            </a:r>
          </a:p>
        </p:txBody>
      </p:sp>
    </p:spTree>
    <p:extLst>
      <p:ext uri="{BB962C8B-B14F-4D97-AF65-F5344CB8AC3E}">
        <p14:creationId xmlns:p14="http://schemas.microsoft.com/office/powerpoint/2010/main" val="308698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ADB2-032A-41FC-899D-7208C6FE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Disparity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DBB21-2530-4324-AE4B-ED269F7C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299681"/>
              </p:ext>
            </p:extLst>
          </p:nvPr>
        </p:nvGraphicFramePr>
        <p:xfrm>
          <a:off x="3327400" y="1574800"/>
          <a:ext cx="4635498" cy="4858546"/>
        </p:xfrm>
        <a:graphic>
          <a:graphicData uri="http://schemas.openxmlformats.org/drawingml/2006/table">
            <a:tbl>
              <a:tblPr/>
              <a:tblGrid>
                <a:gridCol w="772583">
                  <a:extLst>
                    <a:ext uri="{9D8B030D-6E8A-4147-A177-3AD203B41FA5}">
                      <a16:colId xmlns:a16="http://schemas.microsoft.com/office/drawing/2014/main" val="38856888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6293871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3819387576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876833135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591455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723407531"/>
                    </a:ext>
                  </a:extLst>
                </a:gridCol>
              </a:tblGrid>
              <a:tr h="5386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disparity results, 1000 bootstraps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20033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18 LANDMAKRS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86625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7089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7497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4176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287209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4612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16511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24316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7.39E-04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1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70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5AEF-67D4-481D-B688-32DF708A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discriminant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87B09E-8396-4316-AC9B-62C88F248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764372"/>
              </p:ext>
            </p:extLst>
          </p:nvPr>
        </p:nvGraphicFramePr>
        <p:xfrm>
          <a:off x="4064000" y="2458244"/>
          <a:ext cx="3238500" cy="228028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128669613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547246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3969242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95376982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PAD- Discriminant analysis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39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7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4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476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41/47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715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092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569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17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10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5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5E14-2117-493E-9C8C-67B4AB9B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Wing length and CS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8DDE3-1CA1-4DF7-8C4B-F0B5E157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78" y="1825625"/>
            <a:ext cx="64856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87EB1-07A9-45C7-ACBB-903A4851E625}"/>
              </a:ext>
            </a:extLst>
          </p:cNvPr>
          <p:cNvSpPr txBox="1"/>
          <p:nvPr/>
        </p:nvSpPr>
        <p:spPr>
          <a:xfrm>
            <a:off x="9984508" y="2447636"/>
            <a:ext cx="16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rgbClr val="FF0000"/>
                </a:solidFill>
              </a:rPr>
              <a:t>Amazon</a:t>
            </a:r>
          </a:p>
          <a:p>
            <a:r>
              <a:rPr lang="en-US" dirty="0" err="1">
                <a:solidFill>
                  <a:srgbClr val="00B050"/>
                </a:solidFill>
              </a:rPr>
              <a:t>Cerrado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Mata </a:t>
            </a:r>
            <a:r>
              <a:rPr lang="en-US" dirty="0" err="1">
                <a:solidFill>
                  <a:srgbClr val="0070C0"/>
                </a:solidFill>
              </a:rPr>
              <a:t>Atlantica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43187-26BD-4F91-B2FD-32ABA1C54C67}"/>
              </a:ext>
            </a:extLst>
          </p:cNvPr>
          <p:cNvSpPr txBox="1"/>
          <p:nvPr/>
        </p:nvSpPr>
        <p:spPr>
          <a:xfrm>
            <a:off x="563419" y="3144981"/>
            <a:ext cx="228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Confirms CS and wing length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106797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517</Words>
  <Application>Microsoft Office PowerPoint</Application>
  <PresentationFormat>Widescreen</PresentationFormat>
  <Paragraphs>305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Brazil An. darlingi wings</vt:lpstr>
      <vt:lpstr>Map of field sites</vt:lpstr>
      <vt:lpstr>18 landmarks placement (Motoki 2012)</vt:lpstr>
      <vt:lpstr>Preliminary data table</vt:lpstr>
      <vt:lpstr>Centroid sizes by latitude</vt:lpstr>
      <vt:lpstr>Repeatability</vt:lpstr>
      <vt:lpstr>Metric Disparity</vt:lpstr>
      <vt:lpstr>PAD discriminant analysis</vt:lpstr>
      <vt:lpstr>Wing length and CS regression</vt:lpstr>
      <vt:lpstr>Centroid size over latitudes</vt:lpstr>
      <vt:lpstr>PCA’s by biome and latitude</vt:lpstr>
      <vt:lpstr>CVA by biome and latitude (10,000 permutations)</vt:lpstr>
      <vt:lpstr>CVA by biome and latitude (10,000 permutations)</vt:lpstr>
      <vt:lpstr>Field wing shape</vt:lpstr>
      <vt:lpstr>Wireframe question</vt:lpstr>
      <vt:lpstr>Field wing shapes by latitude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An. darlingi wings</dc:title>
  <dc:creator>virgchu@gmail.com</dc:creator>
  <cp:lastModifiedBy>virgchu@gmail.com</cp:lastModifiedBy>
  <cp:revision>12</cp:revision>
  <dcterms:created xsi:type="dcterms:W3CDTF">2017-10-15T17:37:08Z</dcterms:created>
  <dcterms:modified xsi:type="dcterms:W3CDTF">2017-10-15T20:00:42Z</dcterms:modified>
</cp:coreProperties>
</file>