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4" d="100"/>
          <a:sy n="54" d="100"/>
        </p:scale>
        <p:origin x="682"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11C5-A735-BFDD-B3CE-C9DCE8F440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68F46D-744E-AAA4-DB5D-6AA1A1F57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812A4D-B81F-A238-324A-0A250B7E03FF}"/>
              </a:ext>
            </a:extLst>
          </p:cNvPr>
          <p:cNvSpPr>
            <a:spLocks noGrp="1"/>
          </p:cNvSpPr>
          <p:nvPr>
            <p:ph type="dt" sz="half" idx="10"/>
          </p:nvPr>
        </p:nvSpPr>
        <p:spPr/>
        <p:txBody>
          <a:bodyPr/>
          <a:lstStyle/>
          <a:p>
            <a:fld id="{1C3AB5E3-DC25-42EB-AA02-C3FE1212FD1B}" type="datetimeFigureOut">
              <a:rPr lang="en-IN" smtClean="0"/>
              <a:t>25-05-2024</a:t>
            </a:fld>
            <a:endParaRPr lang="en-IN"/>
          </a:p>
        </p:txBody>
      </p:sp>
      <p:sp>
        <p:nvSpPr>
          <p:cNvPr id="5" name="Footer Placeholder 4">
            <a:extLst>
              <a:ext uri="{FF2B5EF4-FFF2-40B4-BE49-F238E27FC236}">
                <a16:creationId xmlns:a16="http://schemas.microsoft.com/office/drawing/2014/main" id="{BBFCE912-3A91-5080-6A54-EA246C7A84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F40D84-490D-FDD2-529C-96FB93D5094E}"/>
              </a:ext>
            </a:extLst>
          </p:cNvPr>
          <p:cNvSpPr>
            <a:spLocks noGrp="1"/>
          </p:cNvSpPr>
          <p:nvPr>
            <p:ph type="sldNum" sz="quarter" idx="12"/>
          </p:nvPr>
        </p:nvSpPr>
        <p:spPr/>
        <p:txBody>
          <a:bodyPr/>
          <a:lstStyle/>
          <a:p>
            <a:fld id="{97EB4639-C946-494F-A523-8B4CA7BD6686}" type="slidenum">
              <a:rPr lang="en-IN" smtClean="0"/>
              <a:t>‹#›</a:t>
            </a:fld>
            <a:endParaRPr lang="en-IN"/>
          </a:p>
        </p:txBody>
      </p:sp>
    </p:spTree>
    <p:extLst>
      <p:ext uri="{BB962C8B-B14F-4D97-AF65-F5344CB8AC3E}">
        <p14:creationId xmlns:p14="http://schemas.microsoft.com/office/powerpoint/2010/main" val="977968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8539-5C73-0CA2-7719-154E466CB6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852AF8-7F42-2038-A004-8D07F48FDC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E45C0A-DE08-BFDA-DF7F-6BF460CBE81E}"/>
              </a:ext>
            </a:extLst>
          </p:cNvPr>
          <p:cNvSpPr>
            <a:spLocks noGrp="1"/>
          </p:cNvSpPr>
          <p:nvPr>
            <p:ph type="dt" sz="half" idx="10"/>
          </p:nvPr>
        </p:nvSpPr>
        <p:spPr/>
        <p:txBody>
          <a:bodyPr/>
          <a:lstStyle/>
          <a:p>
            <a:fld id="{1C3AB5E3-DC25-42EB-AA02-C3FE1212FD1B}" type="datetimeFigureOut">
              <a:rPr lang="en-IN" smtClean="0"/>
              <a:t>25-05-2024</a:t>
            </a:fld>
            <a:endParaRPr lang="en-IN"/>
          </a:p>
        </p:txBody>
      </p:sp>
      <p:sp>
        <p:nvSpPr>
          <p:cNvPr id="5" name="Footer Placeholder 4">
            <a:extLst>
              <a:ext uri="{FF2B5EF4-FFF2-40B4-BE49-F238E27FC236}">
                <a16:creationId xmlns:a16="http://schemas.microsoft.com/office/drawing/2014/main" id="{F92FA6AF-DF62-506A-015D-4006D83C21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3D44A6-42AE-C67B-AB1E-1DED3EDC54DD}"/>
              </a:ext>
            </a:extLst>
          </p:cNvPr>
          <p:cNvSpPr>
            <a:spLocks noGrp="1"/>
          </p:cNvSpPr>
          <p:nvPr>
            <p:ph type="sldNum" sz="quarter" idx="12"/>
          </p:nvPr>
        </p:nvSpPr>
        <p:spPr/>
        <p:txBody>
          <a:bodyPr/>
          <a:lstStyle/>
          <a:p>
            <a:fld id="{97EB4639-C946-494F-A523-8B4CA7BD6686}" type="slidenum">
              <a:rPr lang="en-IN" smtClean="0"/>
              <a:t>‹#›</a:t>
            </a:fld>
            <a:endParaRPr lang="en-IN"/>
          </a:p>
        </p:txBody>
      </p:sp>
    </p:spTree>
    <p:extLst>
      <p:ext uri="{BB962C8B-B14F-4D97-AF65-F5344CB8AC3E}">
        <p14:creationId xmlns:p14="http://schemas.microsoft.com/office/powerpoint/2010/main" val="293952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4BE82E-9B53-A701-CD10-50892AE351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83F5F8-1196-3126-C5BB-1D0C53E3E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292AC1-1F39-339F-CFCB-6D84AA272E3E}"/>
              </a:ext>
            </a:extLst>
          </p:cNvPr>
          <p:cNvSpPr>
            <a:spLocks noGrp="1"/>
          </p:cNvSpPr>
          <p:nvPr>
            <p:ph type="dt" sz="half" idx="10"/>
          </p:nvPr>
        </p:nvSpPr>
        <p:spPr/>
        <p:txBody>
          <a:bodyPr/>
          <a:lstStyle/>
          <a:p>
            <a:fld id="{1C3AB5E3-DC25-42EB-AA02-C3FE1212FD1B}" type="datetimeFigureOut">
              <a:rPr lang="en-IN" smtClean="0"/>
              <a:t>25-05-2024</a:t>
            </a:fld>
            <a:endParaRPr lang="en-IN"/>
          </a:p>
        </p:txBody>
      </p:sp>
      <p:sp>
        <p:nvSpPr>
          <p:cNvPr id="5" name="Footer Placeholder 4">
            <a:extLst>
              <a:ext uri="{FF2B5EF4-FFF2-40B4-BE49-F238E27FC236}">
                <a16:creationId xmlns:a16="http://schemas.microsoft.com/office/drawing/2014/main" id="{FD3ADB46-8847-DFD4-6634-6883488CE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988666-BD10-21A3-B888-5FB8D5AE623E}"/>
              </a:ext>
            </a:extLst>
          </p:cNvPr>
          <p:cNvSpPr>
            <a:spLocks noGrp="1"/>
          </p:cNvSpPr>
          <p:nvPr>
            <p:ph type="sldNum" sz="quarter" idx="12"/>
          </p:nvPr>
        </p:nvSpPr>
        <p:spPr/>
        <p:txBody>
          <a:bodyPr/>
          <a:lstStyle/>
          <a:p>
            <a:fld id="{97EB4639-C946-494F-A523-8B4CA7BD6686}" type="slidenum">
              <a:rPr lang="en-IN" smtClean="0"/>
              <a:t>‹#›</a:t>
            </a:fld>
            <a:endParaRPr lang="en-IN"/>
          </a:p>
        </p:txBody>
      </p:sp>
    </p:spTree>
    <p:extLst>
      <p:ext uri="{BB962C8B-B14F-4D97-AF65-F5344CB8AC3E}">
        <p14:creationId xmlns:p14="http://schemas.microsoft.com/office/powerpoint/2010/main" val="4120722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69EF-539C-BE85-9F55-F80904E15D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33C156-EB13-5AE2-4688-7A368F73F0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21FA5C-640E-53CB-CB06-A7141E26E0EF}"/>
              </a:ext>
            </a:extLst>
          </p:cNvPr>
          <p:cNvSpPr>
            <a:spLocks noGrp="1"/>
          </p:cNvSpPr>
          <p:nvPr>
            <p:ph type="dt" sz="half" idx="10"/>
          </p:nvPr>
        </p:nvSpPr>
        <p:spPr/>
        <p:txBody>
          <a:bodyPr/>
          <a:lstStyle/>
          <a:p>
            <a:fld id="{1C3AB5E3-DC25-42EB-AA02-C3FE1212FD1B}" type="datetimeFigureOut">
              <a:rPr lang="en-IN" smtClean="0"/>
              <a:t>25-05-2024</a:t>
            </a:fld>
            <a:endParaRPr lang="en-IN"/>
          </a:p>
        </p:txBody>
      </p:sp>
      <p:sp>
        <p:nvSpPr>
          <p:cNvPr id="5" name="Footer Placeholder 4">
            <a:extLst>
              <a:ext uri="{FF2B5EF4-FFF2-40B4-BE49-F238E27FC236}">
                <a16:creationId xmlns:a16="http://schemas.microsoft.com/office/drawing/2014/main" id="{15AB7D97-C23D-6470-9165-4D3A42B175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F0818F-663C-B8ED-A08F-7C69D69E1797}"/>
              </a:ext>
            </a:extLst>
          </p:cNvPr>
          <p:cNvSpPr>
            <a:spLocks noGrp="1"/>
          </p:cNvSpPr>
          <p:nvPr>
            <p:ph type="sldNum" sz="quarter" idx="12"/>
          </p:nvPr>
        </p:nvSpPr>
        <p:spPr/>
        <p:txBody>
          <a:bodyPr/>
          <a:lstStyle/>
          <a:p>
            <a:fld id="{97EB4639-C946-494F-A523-8B4CA7BD6686}" type="slidenum">
              <a:rPr lang="en-IN" smtClean="0"/>
              <a:t>‹#›</a:t>
            </a:fld>
            <a:endParaRPr lang="en-IN"/>
          </a:p>
        </p:txBody>
      </p:sp>
    </p:spTree>
    <p:extLst>
      <p:ext uri="{BB962C8B-B14F-4D97-AF65-F5344CB8AC3E}">
        <p14:creationId xmlns:p14="http://schemas.microsoft.com/office/powerpoint/2010/main" val="247260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BA50-E28F-529D-8AEA-58BE98075A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F76BA4-BD7F-C9F6-7C71-78AA6B78C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DE9336-6927-AD49-F7DB-8B788199EE41}"/>
              </a:ext>
            </a:extLst>
          </p:cNvPr>
          <p:cNvSpPr>
            <a:spLocks noGrp="1"/>
          </p:cNvSpPr>
          <p:nvPr>
            <p:ph type="dt" sz="half" idx="10"/>
          </p:nvPr>
        </p:nvSpPr>
        <p:spPr/>
        <p:txBody>
          <a:bodyPr/>
          <a:lstStyle/>
          <a:p>
            <a:fld id="{1C3AB5E3-DC25-42EB-AA02-C3FE1212FD1B}" type="datetimeFigureOut">
              <a:rPr lang="en-IN" smtClean="0"/>
              <a:t>25-05-2024</a:t>
            </a:fld>
            <a:endParaRPr lang="en-IN"/>
          </a:p>
        </p:txBody>
      </p:sp>
      <p:sp>
        <p:nvSpPr>
          <p:cNvPr id="5" name="Footer Placeholder 4">
            <a:extLst>
              <a:ext uri="{FF2B5EF4-FFF2-40B4-BE49-F238E27FC236}">
                <a16:creationId xmlns:a16="http://schemas.microsoft.com/office/drawing/2014/main" id="{2958B85E-0BF9-A6D9-B04F-093989CA05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563071-144C-A2EE-56B0-3191777FB978}"/>
              </a:ext>
            </a:extLst>
          </p:cNvPr>
          <p:cNvSpPr>
            <a:spLocks noGrp="1"/>
          </p:cNvSpPr>
          <p:nvPr>
            <p:ph type="sldNum" sz="quarter" idx="12"/>
          </p:nvPr>
        </p:nvSpPr>
        <p:spPr/>
        <p:txBody>
          <a:bodyPr/>
          <a:lstStyle/>
          <a:p>
            <a:fld id="{97EB4639-C946-494F-A523-8B4CA7BD6686}" type="slidenum">
              <a:rPr lang="en-IN" smtClean="0"/>
              <a:t>‹#›</a:t>
            </a:fld>
            <a:endParaRPr lang="en-IN"/>
          </a:p>
        </p:txBody>
      </p:sp>
    </p:spTree>
    <p:extLst>
      <p:ext uri="{BB962C8B-B14F-4D97-AF65-F5344CB8AC3E}">
        <p14:creationId xmlns:p14="http://schemas.microsoft.com/office/powerpoint/2010/main" val="2394720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2E5F-F102-A8F5-B6EB-EBB4470CAC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BC6304-587E-ECA9-BC13-090BBA9E71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9FAAA4-DDC7-DD6A-1A85-55B46CB007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8AD6B4-B7C2-BE4A-B2AE-39C487396F74}"/>
              </a:ext>
            </a:extLst>
          </p:cNvPr>
          <p:cNvSpPr>
            <a:spLocks noGrp="1"/>
          </p:cNvSpPr>
          <p:nvPr>
            <p:ph type="dt" sz="half" idx="10"/>
          </p:nvPr>
        </p:nvSpPr>
        <p:spPr/>
        <p:txBody>
          <a:bodyPr/>
          <a:lstStyle/>
          <a:p>
            <a:fld id="{1C3AB5E3-DC25-42EB-AA02-C3FE1212FD1B}" type="datetimeFigureOut">
              <a:rPr lang="en-IN" smtClean="0"/>
              <a:t>25-05-2024</a:t>
            </a:fld>
            <a:endParaRPr lang="en-IN"/>
          </a:p>
        </p:txBody>
      </p:sp>
      <p:sp>
        <p:nvSpPr>
          <p:cNvPr id="6" name="Footer Placeholder 5">
            <a:extLst>
              <a:ext uri="{FF2B5EF4-FFF2-40B4-BE49-F238E27FC236}">
                <a16:creationId xmlns:a16="http://schemas.microsoft.com/office/drawing/2014/main" id="{2F1ACD24-39D9-76E4-7D77-F197EC3B0E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846C-BF6D-6D3A-5C9C-B271F9036E4C}"/>
              </a:ext>
            </a:extLst>
          </p:cNvPr>
          <p:cNvSpPr>
            <a:spLocks noGrp="1"/>
          </p:cNvSpPr>
          <p:nvPr>
            <p:ph type="sldNum" sz="quarter" idx="12"/>
          </p:nvPr>
        </p:nvSpPr>
        <p:spPr/>
        <p:txBody>
          <a:bodyPr/>
          <a:lstStyle/>
          <a:p>
            <a:fld id="{97EB4639-C946-494F-A523-8B4CA7BD6686}" type="slidenum">
              <a:rPr lang="en-IN" smtClean="0"/>
              <a:t>‹#›</a:t>
            </a:fld>
            <a:endParaRPr lang="en-IN"/>
          </a:p>
        </p:txBody>
      </p:sp>
    </p:spTree>
    <p:extLst>
      <p:ext uri="{BB962C8B-B14F-4D97-AF65-F5344CB8AC3E}">
        <p14:creationId xmlns:p14="http://schemas.microsoft.com/office/powerpoint/2010/main" val="2784410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ACD4D-AE01-73C0-E75A-FD85297A68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9BF83B-A5E9-939E-2E07-C0EFC79842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E05606-B855-D5D0-C5C5-8CCA647B30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7089AA-B33D-9328-63C8-DB22F2F04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7BC5B1-A861-E35D-5FFD-DBA6CD0435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CFF8BC-2EB2-63A8-129C-2B649EF32FDA}"/>
              </a:ext>
            </a:extLst>
          </p:cNvPr>
          <p:cNvSpPr>
            <a:spLocks noGrp="1"/>
          </p:cNvSpPr>
          <p:nvPr>
            <p:ph type="dt" sz="half" idx="10"/>
          </p:nvPr>
        </p:nvSpPr>
        <p:spPr/>
        <p:txBody>
          <a:bodyPr/>
          <a:lstStyle/>
          <a:p>
            <a:fld id="{1C3AB5E3-DC25-42EB-AA02-C3FE1212FD1B}" type="datetimeFigureOut">
              <a:rPr lang="en-IN" smtClean="0"/>
              <a:t>25-05-2024</a:t>
            </a:fld>
            <a:endParaRPr lang="en-IN"/>
          </a:p>
        </p:txBody>
      </p:sp>
      <p:sp>
        <p:nvSpPr>
          <p:cNvPr id="8" name="Footer Placeholder 7">
            <a:extLst>
              <a:ext uri="{FF2B5EF4-FFF2-40B4-BE49-F238E27FC236}">
                <a16:creationId xmlns:a16="http://schemas.microsoft.com/office/drawing/2014/main" id="{B0ABCB31-7E03-DAA6-9395-2DB17C7AC2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7390C1-86FF-2227-EF53-DF18765BFE95}"/>
              </a:ext>
            </a:extLst>
          </p:cNvPr>
          <p:cNvSpPr>
            <a:spLocks noGrp="1"/>
          </p:cNvSpPr>
          <p:nvPr>
            <p:ph type="sldNum" sz="quarter" idx="12"/>
          </p:nvPr>
        </p:nvSpPr>
        <p:spPr/>
        <p:txBody>
          <a:bodyPr/>
          <a:lstStyle/>
          <a:p>
            <a:fld id="{97EB4639-C946-494F-A523-8B4CA7BD6686}" type="slidenum">
              <a:rPr lang="en-IN" smtClean="0"/>
              <a:t>‹#›</a:t>
            </a:fld>
            <a:endParaRPr lang="en-IN"/>
          </a:p>
        </p:txBody>
      </p:sp>
    </p:spTree>
    <p:extLst>
      <p:ext uri="{BB962C8B-B14F-4D97-AF65-F5344CB8AC3E}">
        <p14:creationId xmlns:p14="http://schemas.microsoft.com/office/powerpoint/2010/main" val="2583817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338D-D1C1-71CB-1AF6-EE0A5DB6A3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EE9299-D634-A675-A023-FA4D7B448FE0}"/>
              </a:ext>
            </a:extLst>
          </p:cNvPr>
          <p:cNvSpPr>
            <a:spLocks noGrp="1"/>
          </p:cNvSpPr>
          <p:nvPr>
            <p:ph type="dt" sz="half" idx="10"/>
          </p:nvPr>
        </p:nvSpPr>
        <p:spPr/>
        <p:txBody>
          <a:bodyPr/>
          <a:lstStyle/>
          <a:p>
            <a:fld id="{1C3AB5E3-DC25-42EB-AA02-C3FE1212FD1B}" type="datetimeFigureOut">
              <a:rPr lang="en-IN" smtClean="0"/>
              <a:t>25-05-2024</a:t>
            </a:fld>
            <a:endParaRPr lang="en-IN"/>
          </a:p>
        </p:txBody>
      </p:sp>
      <p:sp>
        <p:nvSpPr>
          <p:cNvPr id="4" name="Footer Placeholder 3">
            <a:extLst>
              <a:ext uri="{FF2B5EF4-FFF2-40B4-BE49-F238E27FC236}">
                <a16:creationId xmlns:a16="http://schemas.microsoft.com/office/drawing/2014/main" id="{9FD5788C-6080-286C-5D12-B23AA4D59D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CCD458-2326-1991-234E-AEB369497AAC}"/>
              </a:ext>
            </a:extLst>
          </p:cNvPr>
          <p:cNvSpPr>
            <a:spLocks noGrp="1"/>
          </p:cNvSpPr>
          <p:nvPr>
            <p:ph type="sldNum" sz="quarter" idx="12"/>
          </p:nvPr>
        </p:nvSpPr>
        <p:spPr/>
        <p:txBody>
          <a:bodyPr/>
          <a:lstStyle/>
          <a:p>
            <a:fld id="{97EB4639-C946-494F-A523-8B4CA7BD6686}" type="slidenum">
              <a:rPr lang="en-IN" smtClean="0"/>
              <a:t>‹#›</a:t>
            </a:fld>
            <a:endParaRPr lang="en-IN"/>
          </a:p>
        </p:txBody>
      </p:sp>
    </p:spTree>
    <p:extLst>
      <p:ext uri="{BB962C8B-B14F-4D97-AF65-F5344CB8AC3E}">
        <p14:creationId xmlns:p14="http://schemas.microsoft.com/office/powerpoint/2010/main" val="297082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07B4E-CFBD-9231-5AEE-A96EA533BC4A}"/>
              </a:ext>
            </a:extLst>
          </p:cNvPr>
          <p:cNvSpPr>
            <a:spLocks noGrp="1"/>
          </p:cNvSpPr>
          <p:nvPr>
            <p:ph type="dt" sz="half" idx="10"/>
          </p:nvPr>
        </p:nvSpPr>
        <p:spPr/>
        <p:txBody>
          <a:bodyPr/>
          <a:lstStyle/>
          <a:p>
            <a:fld id="{1C3AB5E3-DC25-42EB-AA02-C3FE1212FD1B}" type="datetimeFigureOut">
              <a:rPr lang="en-IN" smtClean="0"/>
              <a:t>25-05-2024</a:t>
            </a:fld>
            <a:endParaRPr lang="en-IN"/>
          </a:p>
        </p:txBody>
      </p:sp>
      <p:sp>
        <p:nvSpPr>
          <p:cNvPr id="3" name="Footer Placeholder 2">
            <a:extLst>
              <a:ext uri="{FF2B5EF4-FFF2-40B4-BE49-F238E27FC236}">
                <a16:creationId xmlns:a16="http://schemas.microsoft.com/office/drawing/2014/main" id="{6755C86D-CB7F-1ECC-3B55-95FB43AA0C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D21F17-0FCC-A59C-62C1-3CE07AD3FD43}"/>
              </a:ext>
            </a:extLst>
          </p:cNvPr>
          <p:cNvSpPr>
            <a:spLocks noGrp="1"/>
          </p:cNvSpPr>
          <p:nvPr>
            <p:ph type="sldNum" sz="quarter" idx="12"/>
          </p:nvPr>
        </p:nvSpPr>
        <p:spPr/>
        <p:txBody>
          <a:bodyPr/>
          <a:lstStyle/>
          <a:p>
            <a:fld id="{97EB4639-C946-494F-A523-8B4CA7BD6686}" type="slidenum">
              <a:rPr lang="en-IN" smtClean="0"/>
              <a:t>‹#›</a:t>
            </a:fld>
            <a:endParaRPr lang="en-IN"/>
          </a:p>
        </p:txBody>
      </p:sp>
    </p:spTree>
    <p:extLst>
      <p:ext uri="{BB962C8B-B14F-4D97-AF65-F5344CB8AC3E}">
        <p14:creationId xmlns:p14="http://schemas.microsoft.com/office/powerpoint/2010/main" val="408720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BEF0-A800-C707-45D1-A00546339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B29594-6486-5E5E-F6D4-E111FB6690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70822E-76AF-0C20-DDA0-DBF116A15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D2FD5-C8AF-A41B-20B8-19E3B7A29DAD}"/>
              </a:ext>
            </a:extLst>
          </p:cNvPr>
          <p:cNvSpPr>
            <a:spLocks noGrp="1"/>
          </p:cNvSpPr>
          <p:nvPr>
            <p:ph type="dt" sz="half" idx="10"/>
          </p:nvPr>
        </p:nvSpPr>
        <p:spPr/>
        <p:txBody>
          <a:bodyPr/>
          <a:lstStyle/>
          <a:p>
            <a:fld id="{1C3AB5E3-DC25-42EB-AA02-C3FE1212FD1B}" type="datetimeFigureOut">
              <a:rPr lang="en-IN" smtClean="0"/>
              <a:t>25-05-2024</a:t>
            </a:fld>
            <a:endParaRPr lang="en-IN"/>
          </a:p>
        </p:txBody>
      </p:sp>
      <p:sp>
        <p:nvSpPr>
          <p:cNvPr id="6" name="Footer Placeholder 5">
            <a:extLst>
              <a:ext uri="{FF2B5EF4-FFF2-40B4-BE49-F238E27FC236}">
                <a16:creationId xmlns:a16="http://schemas.microsoft.com/office/drawing/2014/main" id="{427985F3-040F-D768-9AD5-1C8CD2FE75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B373D7-63DE-9A8C-6E19-1CE67BB30563}"/>
              </a:ext>
            </a:extLst>
          </p:cNvPr>
          <p:cNvSpPr>
            <a:spLocks noGrp="1"/>
          </p:cNvSpPr>
          <p:nvPr>
            <p:ph type="sldNum" sz="quarter" idx="12"/>
          </p:nvPr>
        </p:nvSpPr>
        <p:spPr/>
        <p:txBody>
          <a:bodyPr/>
          <a:lstStyle/>
          <a:p>
            <a:fld id="{97EB4639-C946-494F-A523-8B4CA7BD6686}" type="slidenum">
              <a:rPr lang="en-IN" smtClean="0"/>
              <a:t>‹#›</a:t>
            </a:fld>
            <a:endParaRPr lang="en-IN"/>
          </a:p>
        </p:txBody>
      </p:sp>
    </p:spTree>
    <p:extLst>
      <p:ext uri="{BB962C8B-B14F-4D97-AF65-F5344CB8AC3E}">
        <p14:creationId xmlns:p14="http://schemas.microsoft.com/office/powerpoint/2010/main" val="246300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365C-DA88-90EE-2176-82AE04A30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F6BAD5-8D74-678C-BD34-4583EF0FEC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D6AAF1-ECA3-6B66-A39F-37B22CDCC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A84A7B-7299-7B96-CBFB-266845616F4D}"/>
              </a:ext>
            </a:extLst>
          </p:cNvPr>
          <p:cNvSpPr>
            <a:spLocks noGrp="1"/>
          </p:cNvSpPr>
          <p:nvPr>
            <p:ph type="dt" sz="half" idx="10"/>
          </p:nvPr>
        </p:nvSpPr>
        <p:spPr/>
        <p:txBody>
          <a:bodyPr/>
          <a:lstStyle/>
          <a:p>
            <a:fld id="{1C3AB5E3-DC25-42EB-AA02-C3FE1212FD1B}" type="datetimeFigureOut">
              <a:rPr lang="en-IN" smtClean="0"/>
              <a:t>25-05-2024</a:t>
            </a:fld>
            <a:endParaRPr lang="en-IN"/>
          </a:p>
        </p:txBody>
      </p:sp>
      <p:sp>
        <p:nvSpPr>
          <p:cNvPr id="6" name="Footer Placeholder 5">
            <a:extLst>
              <a:ext uri="{FF2B5EF4-FFF2-40B4-BE49-F238E27FC236}">
                <a16:creationId xmlns:a16="http://schemas.microsoft.com/office/drawing/2014/main" id="{D8B96A91-65A9-9272-A07E-EA8B31E5E0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837246-5636-CF55-61E2-50021F564EDB}"/>
              </a:ext>
            </a:extLst>
          </p:cNvPr>
          <p:cNvSpPr>
            <a:spLocks noGrp="1"/>
          </p:cNvSpPr>
          <p:nvPr>
            <p:ph type="sldNum" sz="quarter" idx="12"/>
          </p:nvPr>
        </p:nvSpPr>
        <p:spPr/>
        <p:txBody>
          <a:bodyPr/>
          <a:lstStyle/>
          <a:p>
            <a:fld id="{97EB4639-C946-494F-A523-8B4CA7BD6686}" type="slidenum">
              <a:rPr lang="en-IN" smtClean="0"/>
              <a:t>‹#›</a:t>
            </a:fld>
            <a:endParaRPr lang="en-IN"/>
          </a:p>
        </p:txBody>
      </p:sp>
    </p:spTree>
    <p:extLst>
      <p:ext uri="{BB962C8B-B14F-4D97-AF65-F5344CB8AC3E}">
        <p14:creationId xmlns:p14="http://schemas.microsoft.com/office/powerpoint/2010/main" val="205292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EA438F-1481-8E87-F177-6582725C63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57C76A-64C0-53B6-3CFA-173B1A1E2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E604D1-342F-7193-3A8C-21A9DA023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AB5E3-DC25-42EB-AA02-C3FE1212FD1B}" type="datetimeFigureOut">
              <a:rPr lang="en-IN" smtClean="0"/>
              <a:t>25-05-2024</a:t>
            </a:fld>
            <a:endParaRPr lang="en-IN"/>
          </a:p>
        </p:txBody>
      </p:sp>
      <p:sp>
        <p:nvSpPr>
          <p:cNvPr id="5" name="Footer Placeholder 4">
            <a:extLst>
              <a:ext uri="{FF2B5EF4-FFF2-40B4-BE49-F238E27FC236}">
                <a16:creationId xmlns:a16="http://schemas.microsoft.com/office/drawing/2014/main" id="{52A9AEEA-C73B-7D5A-68DE-17EE614EC7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84B5D8-8B1C-A3F9-D895-56C4DFD98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B4639-C946-494F-A523-8B4CA7BD6686}" type="slidenum">
              <a:rPr lang="en-IN" smtClean="0"/>
              <a:t>‹#›</a:t>
            </a:fld>
            <a:endParaRPr lang="en-IN"/>
          </a:p>
        </p:txBody>
      </p:sp>
    </p:spTree>
    <p:extLst>
      <p:ext uri="{BB962C8B-B14F-4D97-AF65-F5344CB8AC3E}">
        <p14:creationId xmlns:p14="http://schemas.microsoft.com/office/powerpoint/2010/main" val="331418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C00E5-46D6-A307-B878-9AA4F659CD41}"/>
              </a:ext>
            </a:extLst>
          </p:cNvPr>
          <p:cNvSpPr>
            <a:spLocks noGrp="1"/>
          </p:cNvSpPr>
          <p:nvPr>
            <p:ph type="title"/>
          </p:nvPr>
        </p:nvSpPr>
        <p:spPr/>
        <p:txBody>
          <a:bodyPr/>
          <a:lstStyle/>
          <a:p>
            <a:r>
              <a:rPr lang="en-US" b="1" dirty="0"/>
              <a:t>Approach from Scratch to Solution</a:t>
            </a:r>
            <a:endParaRPr lang="en-IN" b="1" dirty="0"/>
          </a:p>
        </p:txBody>
      </p:sp>
      <p:sp>
        <p:nvSpPr>
          <p:cNvPr id="5" name="Content Placeholder 4">
            <a:extLst>
              <a:ext uri="{FF2B5EF4-FFF2-40B4-BE49-F238E27FC236}">
                <a16:creationId xmlns:a16="http://schemas.microsoft.com/office/drawing/2014/main" id="{D9C0911F-B315-B3A6-65EE-E17B09E9F8FC}"/>
              </a:ext>
            </a:extLst>
          </p:cNvPr>
          <p:cNvSpPr>
            <a:spLocks noGrp="1"/>
          </p:cNvSpPr>
          <p:nvPr>
            <p:ph idx="1"/>
          </p:nvPr>
        </p:nvSpPr>
        <p:spPr/>
        <p:txBody>
          <a:bodyPr/>
          <a:lstStyle/>
          <a:p>
            <a:pPr marL="0" indent="0">
              <a:buNone/>
            </a:pPr>
            <a:r>
              <a:rPr lang="en-US" b="1" dirty="0"/>
              <a:t>Objective:</a:t>
            </a:r>
          </a:p>
          <a:p>
            <a:endParaRPr lang="en-US" dirty="0"/>
          </a:p>
          <a:p>
            <a:r>
              <a:rPr lang="en-US" dirty="0"/>
              <a:t>A personalized fitness plan generator with a user-friendly GUI.</a:t>
            </a:r>
          </a:p>
          <a:p>
            <a:endParaRPr lang="en-US" dirty="0"/>
          </a:p>
          <a:p>
            <a:r>
              <a:rPr lang="en-US" dirty="0"/>
              <a:t>Personalization: Tailor fitness plans to individual user needs and goals.</a:t>
            </a:r>
          </a:p>
          <a:p>
            <a:endParaRPr lang="en-US" dirty="0"/>
          </a:p>
          <a:p>
            <a:r>
              <a:rPr lang="en-US" dirty="0"/>
              <a:t>User-Friendly GUI: Ensure the interface is intuitive and easy to navigate for users of all levels of technical proficiency.</a:t>
            </a:r>
            <a:endParaRPr lang="en-IN" dirty="0"/>
          </a:p>
        </p:txBody>
      </p:sp>
    </p:spTree>
    <p:extLst>
      <p:ext uri="{BB962C8B-B14F-4D97-AF65-F5344CB8AC3E}">
        <p14:creationId xmlns:p14="http://schemas.microsoft.com/office/powerpoint/2010/main" val="3688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C00E5-46D6-A307-B878-9AA4F659CD41}"/>
              </a:ext>
            </a:extLst>
          </p:cNvPr>
          <p:cNvSpPr>
            <a:spLocks noGrp="1"/>
          </p:cNvSpPr>
          <p:nvPr>
            <p:ph type="title"/>
          </p:nvPr>
        </p:nvSpPr>
        <p:spPr/>
        <p:txBody>
          <a:bodyPr/>
          <a:lstStyle/>
          <a:p>
            <a:r>
              <a:rPr lang="en-US" b="1" dirty="0"/>
              <a:t>Approach from Scratch to Solution</a:t>
            </a:r>
            <a:endParaRPr lang="en-IN" b="1" dirty="0"/>
          </a:p>
        </p:txBody>
      </p:sp>
      <p:sp>
        <p:nvSpPr>
          <p:cNvPr id="5" name="Content Placeholder 4">
            <a:extLst>
              <a:ext uri="{FF2B5EF4-FFF2-40B4-BE49-F238E27FC236}">
                <a16:creationId xmlns:a16="http://schemas.microsoft.com/office/drawing/2014/main" id="{D9C0911F-B315-B3A6-65EE-E17B09E9F8FC}"/>
              </a:ext>
            </a:extLst>
          </p:cNvPr>
          <p:cNvSpPr>
            <a:spLocks noGrp="1"/>
          </p:cNvSpPr>
          <p:nvPr>
            <p:ph idx="1"/>
          </p:nvPr>
        </p:nvSpPr>
        <p:spPr/>
        <p:txBody>
          <a:bodyPr>
            <a:normAutofit fontScale="92500" lnSpcReduction="20000"/>
          </a:bodyPr>
          <a:lstStyle/>
          <a:p>
            <a:r>
              <a:rPr lang="en-US" dirty="0"/>
              <a:t>3.Efficiency:</a:t>
            </a:r>
          </a:p>
          <a:p>
            <a:r>
              <a:rPr lang="en-US" dirty="0"/>
              <a:t>   - Quick generation of fitness plans without the need for extensive computation or data processing.</a:t>
            </a:r>
          </a:p>
          <a:p>
            <a:r>
              <a:rPr lang="en-US" dirty="0"/>
              <a:t>   - Suitable for real-time applications where immediate feedback is essential, enhancing user experience.</a:t>
            </a:r>
          </a:p>
          <a:p>
            <a:endParaRPr lang="en-US" dirty="0"/>
          </a:p>
          <a:p>
            <a:r>
              <a:rPr lang="en-US" dirty="0"/>
              <a:t>4.Practicality:</a:t>
            </a:r>
          </a:p>
          <a:p>
            <a:r>
              <a:rPr lang="en-US" dirty="0"/>
              <a:t>   - Ideal for applications where detailed user-specific data might not be available or where machine learning models would be an overkill.</a:t>
            </a:r>
          </a:p>
          <a:p>
            <a:r>
              <a:rPr lang="en-US" dirty="0"/>
              <a:t>   - Can be implemented by developers with basic knowledge of programming and without the need for advanced machine learning expertise.</a:t>
            </a:r>
          </a:p>
          <a:p>
            <a:endParaRPr lang="en-IN" dirty="0"/>
          </a:p>
        </p:txBody>
      </p:sp>
    </p:spTree>
    <p:extLst>
      <p:ext uri="{BB962C8B-B14F-4D97-AF65-F5344CB8AC3E}">
        <p14:creationId xmlns:p14="http://schemas.microsoft.com/office/powerpoint/2010/main" val="894969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C00E5-46D6-A307-B878-9AA4F659CD41}"/>
              </a:ext>
            </a:extLst>
          </p:cNvPr>
          <p:cNvSpPr>
            <a:spLocks noGrp="1"/>
          </p:cNvSpPr>
          <p:nvPr>
            <p:ph type="title"/>
          </p:nvPr>
        </p:nvSpPr>
        <p:spPr/>
        <p:txBody>
          <a:bodyPr/>
          <a:lstStyle/>
          <a:p>
            <a:r>
              <a:rPr lang="en-US" b="1" dirty="0"/>
              <a:t>Approach from Scratch to Solution</a:t>
            </a:r>
            <a:endParaRPr lang="en-IN" b="1" dirty="0"/>
          </a:p>
        </p:txBody>
      </p:sp>
      <p:sp>
        <p:nvSpPr>
          <p:cNvPr id="5" name="Content Placeholder 4">
            <a:extLst>
              <a:ext uri="{FF2B5EF4-FFF2-40B4-BE49-F238E27FC236}">
                <a16:creationId xmlns:a16="http://schemas.microsoft.com/office/drawing/2014/main" id="{D9C0911F-B315-B3A6-65EE-E17B09E9F8FC}"/>
              </a:ext>
            </a:extLst>
          </p:cNvPr>
          <p:cNvSpPr>
            <a:spLocks noGrp="1"/>
          </p:cNvSpPr>
          <p:nvPr>
            <p:ph idx="1"/>
          </p:nvPr>
        </p:nvSpPr>
        <p:spPr/>
        <p:txBody>
          <a:bodyPr>
            <a:normAutofit fontScale="92500" lnSpcReduction="10000"/>
          </a:bodyPr>
          <a:lstStyle/>
          <a:p>
            <a:pPr marL="0" indent="0">
              <a:buNone/>
            </a:pPr>
            <a:r>
              <a:rPr lang="en-US" b="1" dirty="0"/>
              <a:t>Alternative Techniques:</a:t>
            </a:r>
          </a:p>
          <a:p>
            <a:endParaRPr lang="en-US" dirty="0"/>
          </a:p>
          <a:p>
            <a:r>
              <a:rPr lang="en-US" dirty="0"/>
              <a:t>1.Machine Learning:</a:t>
            </a:r>
          </a:p>
          <a:p>
            <a:r>
              <a:rPr lang="en-US" dirty="0"/>
              <a:t>   -Pros : Could be used for more sophisticated personalization based on historical data and user preferences. Machine learning models could potentially predict the best exercises and routines for a user based on large datasets of similar users.</a:t>
            </a:r>
          </a:p>
          <a:p>
            <a:r>
              <a:rPr lang="en-US" dirty="0"/>
              <a:t>   -Cons : Requires a large dataset and extensive training, making it complex and resource-intensive. The lack of sufficient data can lead to poor model performance. Additionally, the interpretability of the model might be lower compared to rule-based systems.</a:t>
            </a:r>
          </a:p>
          <a:p>
            <a:endParaRPr lang="en-US" dirty="0"/>
          </a:p>
          <a:p>
            <a:endParaRPr lang="en-IN" dirty="0"/>
          </a:p>
        </p:txBody>
      </p:sp>
    </p:spTree>
    <p:extLst>
      <p:ext uri="{BB962C8B-B14F-4D97-AF65-F5344CB8AC3E}">
        <p14:creationId xmlns:p14="http://schemas.microsoft.com/office/powerpoint/2010/main" val="237016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C00E5-46D6-A307-B878-9AA4F659CD41}"/>
              </a:ext>
            </a:extLst>
          </p:cNvPr>
          <p:cNvSpPr>
            <a:spLocks noGrp="1"/>
          </p:cNvSpPr>
          <p:nvPr>
            <p:ph type="title"/>
          </p:nvPr>
        </p:nvSpPr>
        <p:spPr/>
        <p:txBody>
          <a:bodyPr/>
          <a:lstStyle/>
          <a:p>
            <a:r>
              <a:rPr lang="en-US" b="1" dirty="0"/>
              <a:t>Approach from Scratch to Solution</a:t>
            </a:r>
            <a:endParaRPr lang="en-IN" b="1" dirty="0"/>
          </a:p>
        </p:txBody>
      </p:sp>
      <p:sp>
        <p:nvSpPr>
          <p:cNvPr id="5" name="Content Placeholder 4">
            <a:extLst>
              <a:ext uri="{FF2B5EF4-FFF2-40B4-BE49-F238E27FC236}">
                <a16:creationId xmlns:a16="http://schemas.microsoft.com/office/drawing/2014/main" id="{D9C0911F-B315-B3A6-65EE-E17B09E9F8FC}"/>
              </a:ext>
            </a:extLst>
          </p:cNvPr>
          <p:cNvSpPr>
            <a:spLocks noGrp="1"/>
          </p:cNvSpPr>
          <p:nvPr>
            <p:ph idx="1"/>
          </p:nvPr>
        </p:nvSpPr>
        <p:spPr/>
        <p:txBody>
          <a:bodyPr>
            <a:normAutofit fontScale="92500" lnSpcReduction="20000"/>
          </a:bodyPr>
          <a:lstStyle/>
          <a:p>
            <a:r>
              <a:rPr lang="en-US" dirty="0"/>
              <a:t>2.Genetic Algorithms:</a:t>
            </a:r>
          </a:p>
          <a:p>
            <a:r>
              <a:rPr lang="en-US" dirty="0"/>
              <a:t>   -Pros : Can optimize fitness plans by simulating evolution processes to find the best combination of exercises. This method can generate highly personalized plans tailored to the user’s specific needs and goals.</a:t>
            </a:r>
          </a:p>
          <a:p>
            <a:r>
              <a:rPr lang="en-US" dirty="0"/>
              <a:t>   -Cons : Computationally intensive and may require significant processing power and time to generate optimal plans. The complexity of implementing genetic algorithms may also be a barrier for developers without specific expertise in this area.</a:t>
            </a:r>
          </a:p>
          <a:p>
            <a:endParaRPr lang="en-US" dirty="0"/>
          </a:p>
          <a:p>
            <a:r>
              <a:rPr lang="en-US" dirty="0"/>
              <a:t>3.Expert Systems:</a:t>
            </a:r>
          </a:p>
          <a:p>
            <a:r>
              <a:rPr lang="en-US" dirty="0"/>
              <a:t>   -Pros : Leverage knowledge from fitness experts to create highly accurate and effective fitness plans. These systems can mimic the decision-making ability of a human expert.</a:t>
            </a:r>
          </a:p>
          <a:p>
            <a:endParaRPr lang="en-IN" dirty="0"/>
          </a:p>
        </p:txBody>
      </p:sp>
    </p:spTree>
    <p:extLst>
      <p:ext uri="{BB962C8B-B14F-4D97-AF65-F5344CB8AC3E}">
        <p14:creationId xmlns:p14="http://schemas.microsoft.com/office/powerpoint/2010/main" val="653681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C00E5-46D6-A307-B878-9AA4F659CD41}"/>
              </a:ext>
            </a:extLst>
          </p:cNvPr>
          <p:cNvSpPr>
            <a:spLocks noGrp="1"/>
          </p:cNvSpPr>
          <p:nvPr>
            <p:ph type="title"/>
          </p:nvPr>
        </p:nvSpPr>
        <p:spPr/>
        <p:txBody>
          <a:bodyPr/>
          <a:lstStyle/>
          <a:p>
            <a:r>
              <a:rPr lang="en-US" b="1" dirty="0"/>
              <a:t>Approach from Scratch to Solution</a:t>
            </a:r>
            <a:endParaRPr lang="en-IN" b="1" dirty="0"/>
          </a:p>
        </p:txBody>
      </p:sp>
      <p:sp>
        <p:nvSpPr>
          <p:cNvPr id="5" name="Content Placeholder 4">
            <a:extLst>
              <a:ext uri="{FF2B5EF4-FFF2-40B4-BE49-F238E27FC236}">
                <a16:creationId xmlns:a16="http://schemas.microsoft.com/office/drawing/2014/main" id="{D9C0911F-B315-B3A6-65EE-E17B09E9F8FC}"/>
              </a:ext>
            </a:extLst>
          </p:cNvPr>
          <p:cNvSpPr>
            <a:spLocks noGrp="1"/>
          </p:cNvSpPr>
          <p:nvPr>
            <p:ph idx="1"/>
          </p:nvPr>
        </p:nvSpPr>
        <p:spPr/>
        <p:txBody>
          <a:bodyPr>
            <a:normAutofit fontScale="92500" lnSpcReduction="10000"/>
          </a:bodyPr>
          <a:lstStyle/>
          <a:p>
            <a:r>
              <a:rPr lang="en-US" dirty="0"/>
              <a:t> -Cons : Building an expert system requires extensive knowledge engineering, which involves extracting and coding the knowledge from human experts. This process is time-consuming and requires collaboration with fitness professionals.</a:t>
            </a:r>
          </a:p>
          <a:p>
            <a:endParaRPr lang="en-US" dirty="0"/>
          </a:p>
          <a:p>
            <a:pPr marL="0" indent="0">
              <a:buNone/>
            </a:pPr>
            <a:r>
              <a:rPr lang="en-US" b="1" dirty="0"/>
              <a:t>Conclusion</a:t>
            </a:r>
          </a:p>
          <a:p>
            <a:endParaRPr lang="en-US" dirty="0"/>
          </a:p>
          <a:p>
            <a:r>
              <a:rPr lang="en-US" dirty="0"/>
              <a:t>The rule-based system with randomization offers a balanced approach, combining simplicity, efficiency, and customizability. It provides a practical solution for generating personalized fitness plans while ensuring that the system remains adaptable and easy to maintain.</a:t>
            </a:r>
          </a:p>
          <a:p>
            <a:endParaRPr lang="en-US" dirty="0"/>
          </a:p>
          <a:p>
            <a:endParaRPr lang="en-IN" dirty="0"/>
          </a:p>
        </p:txBody>
      </p:sp>
    </p:spTree>
    <p:extLst>
      <p:ext uri="{BB962C8B-B14F-4D97-AF65-F5344CB8AC3E}">
        <p14:creationId xmlns:p14="http://schemas.microsoft.com/office/powerpoint/2010/main" val="71242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C00E5-46D6-A307-B878-9AA4F659CD41}"/>
              </a:ext>
            </a:extLst>
          </p:cNvPr>
          <p:cNvSpPr>
            <a:spLocks noGrp="1"/>
          </p:cNvSpPr>
          <p:nvPr>
            <p:ph type="title"/>
          </p:nvPr>
        </p:nvSpPr>
        <p:spPr/>
        <p:txBody>
          <a:bodyPr/>
          <a:lstStyle/>
          <a:p>
            <a:r>
              <a:rPr lang="en-US" b="1" dirty="0"/>
              <a:t>Approach from Scratch to Solution</a:t>
            </a:r>
            <a:endParaRPr lang="en-IN" b="1" dirty="0"/>
          </a:p>
        </p:txBody>
      </p:sp>
      <p:sp>
        <p:nvSpPr>
          <p:cNvPr id="5" name="Content Placeholder 4">
            <a:extLst>
              <a:ext uri="{FF2B5EF4-FFF2-40B4-BE49-F238E27FC236}">
                <a16:creationId xmlns:a16="http://schemas.microsoft.com/office/drawing/2014/main" id="{D9C0911F-B315-B3A6-65EE-E17B09E9F8FC}"/>
              </a:ext>
            </a:extLst>
          </p:cNvPr>
          <p:cNvSpPr>
            <a:spLocks noGrp="1"/>
          </p:cNvSpPr>
          <p:nvPr>
            <p:ph idx="1"/>
          </p:nvPr>
        </p:nvSpPr>
        <p:spPr/>
        <p:txBody>
          <a:bodyPr>
            <a:normAutofit fontScale="92500" lnSpcReduction="20000"/>
          </a:bodyPr>
          <a:lstStyle/>
          <a:p>
            <a:pPr marL="0" indent="0">
              <a:buNone/>
            </a:pPr>
            <a:r>
              <a:rPr lang="en-US" b="1" dirty="0"/>
              <a:t>Requirements:</a:t>
            </a:r>
          </a:p>
          <a:p>
            <a:pPr marL="0" indent="0">
              <a:buNone/>
            </a:pPr>
            <a:r>
              <a:rPr lang="en-US" dirty="0"/>
              <a:t>1. Gather User Information:</a:t>
            </a:r>
          </a:p>
          <a:p>
            <a:r>
              <a:rPr lang="en-US" dirty="0"/>
              <a:t>Name: User’s name for personalized communication.</a:t>
            </a:r>
          </a:p>
          <a:p>
            <a:r>
              <a:rPr lang="en-US" dirty="0"/>
              <a:t>Age: Age to tailor the plan appropriately for different age groups.</a:t>
            </a:r>
          </a:p>
          <a:p>
            <a:r>
              <a:rPr lang="en-US" dirty="0"/>
              <a:t>Weight: Weight in kilograms for BMI calculation and fitness recommendations.</a:t>
            </a:r>
          </a:p>
          <a:p>
            <a:r>
              <a:rPr lang="en-US" dirty="0"/>
              <a:t>Height: Height in centimeters for BMI calculation.</a:t>
            </a:r>
          </a:p>
          <a:p>
            <a:r>
              <a:rPr lang="en-US" dirty="0"/>
              <a:t>Fitness Goal: Specific goals like weight loss, muscle building, or flexibility improvement.</a:t>
            </a:r>
          </a:p>
          <a:p>
            <a:r>
              <a:rPr lang="en-US" dirty="0"/>
              <a:t>Days per Week: Number of days the user intends to work out per week.</a:t>
            </a:r>
          </a:p>
          <a:p>
            <a:r>
              <a:rPr lang="en-US" dirty="0"/>
              <a:t>Preferred Workout Duration: Duration preference (short, medium, long).</a:t>
            </a:r>
            <a:endParaRPr lang="en-IN" dirty="0"/>
          </a:p>
        </p:txBody>
      </p:sp>
    </p:spTree>
    <p:extLst>
      <p:ext uri="{BB962C8B-B14F-4D97-AF65-F5344CB8AC3E}">
        <p14:creationId xmlns:p14="http://schemas.microsoft.com/office/powerpoint/2010/main" val="380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C00E5-46D6-A307-B878-9AA4F659CD41}"/>
              </a:ext>
            </a:extLst>
          </p:cNvPr>
          <p:cNvSpPr>
            <a:spLocks noGrp="1"/>
          </p:cNvSpPr>
          <p:nvPr>
            <p:ph type="title"/>
          </p:nvPr>
        </p:nvSpPr>
        <p:spPr/>
        <p:txBody>
          <a:bodyPr/>
          <a:lstStyle/>
          <a:p>
            <a:r>
              <a:rPr lang="en-US" b="1" dirty="0"/>
              <a:t>Approach from Scratch to Solution</a:t>
            </a:r>
            <a:endParaRPr lang="en-IN" b="1" dirty="0"/>
          </a:p>
        </p:txBody>
      </p:sp>
      <p:sp>
        <p:nvSpPr>
          <p:cNvPr id="5" name="Content Placeholder 4">
            <a:extLst>
              <a:ext uri="{FF2B5EF4-FFF2-40B4-BE49-F238E27FC236}">
                <a16:creationId xmlns:a16="http://schemas.microsoft.com/office/drawing/2014/main" id="{D9C0911F-B315-B3A6-65EE-E17B09E9F8FC}"/>
              </a:ext>
            </a:extLst>
          </p:cNvPr>
          <p:cNvSpPr>
            <a:spLocks noGrp="1"/>
          </p:cNvSpPr>
          <p:nvPr>
            <p:ph idx="1"/>
          </p:nvPr>
        </p:nvSpPr>
        <p:spPr/>
        <p:txBody>
          <a:bodyPr>
            <a:normAutofit fontScale="77500" lnSpcReduction="20000"/>
          </a:bodyPr>
          <a:lstStyle/>
          <a:p>
            <a:r>
              <a:rPr lang="en-US" dirty="0"/>
              <a:t>2.Generate a Fitness Plan:</a:t>
            </a:r>
          </a:p>
          <a:p>
            <a:r>
              <a:rPr lang="en-US" dirty="0"/>
              <a:t>Plan details:</a:t>
            </a:r>
          </a:p>
          <a:p>
            <a:r>
              <a:rPr lang="en-US" dirty="0"/>
              <a:t>Goal-based Exercises: Choose exercises aligned with the user’s goal.</a:t>
            </a:r>
          </a:p>
          <a:p>
            <a:r>
              <a:rPr lang="en-US" dirty="0"/>
              <a:t>Daily Workouts: Plan exercises for each day based on user’s weekly commitment.</a:t>
            </a:r>
          </a:p>
          <a:p>
            <a:r>
              <a:rPr lang="en-US" dirty="0"/>
              <a:t>Duration: Ensure each workout fits within the user’s preferred duration.</a:t>
            </a:r>
          </a:p>
          <a:p>
            <a:endParaRPr lang="en-US" dirty="0"/>
          </a:p>
          <a:p>
            <a:r>
              <a:rPr lang="en-US" dirty="0"/>
              <a:t>3.Display the Plan:</a:t>
            </a:r>
          </a:p>
          <a:p>
            <a:r>
              <a:rPr lang="en-US" dirty="0"/>
              <a:t>Display elements:</a:t>
            </a:r>
          </a:p>
          <a:p>
            <a:r>
              <a:rPr lang="en-US" dirty="0"/>
              <a:t>Day-wise Breakdown: Show exercises for each day with clear labeling.</a:t>
            </a:r>
          </a:p>
          <a:p>
            <a:r>
              <a:rPr lang="en-US" dirty="0"/>
              <a:t>Exercise Details: Include exercise type, name, and duration.</a:t>
            </a:r>
          </a:p>
          <a:p>
            <a:r>
              <a:rPr lang="en-US" dirty="0"/>
              <a:t>Overall Summary: Summarize the plan for the user to understand the overall structure.</a:t>
            </a:r>
            <a:endParaRPr lang="en-IN" dirty="0"/>
          </a:p>
        </p:txBody>
      </p:sp>
    </p:spTree>
    <p:extLst>
      <p:ext uri="{BB962C8B-B14F-4D97-AF65-F5344CB8AC3E}">
        <p14:creationId xmlns:p14="http://schemas.microsoft.com/office/powerpoint/2010/main" val="3885960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C00E5-46D6-A307-B878-9AA4F659CD41}"/>
              </a:ext>
            </a:extLst>
          </p:cNvPr>
          <p:cNvSpPr>
            <a:spLocks noGrp="1"/>
          </p:cNvSpPr>
          <p:nvPr>
            <p:ph type="title"/>
          </p:nvPr>
        </p:nvSpPr>
        <p:spPr/>
        <p:txBody>
          <a:bodyPr/>
          <a:lstStyle/>
          <a:p>
            <a:r>
              <a:rPr lang="en-US" b="1" dirty="0"/>
              <a:t>Approach from Scratch to Solution</a:t>
            </a:r>
            <a:endParaRPr lang="en-IN" b="1" dirty="0"/>
          </a:p>
        </p:txBody>
      </p:sp>
      <p:pic>
        <p:nvPicPr>
          <p:cNvPr id="3" name="Content Placeholder 2">
            <a:extLst>
              <a:ext uri="{FF2B5EF4-FFF2-40B4-BE49-F238E27FC236}">
                <a16:creationId xmlns:a16="http://schemas.microsoft.com/office/drawing/2014/main" id="{67947EEB-E20D-1FB8-0DC6-BEEA07AE5746}"/>
              </a:ext>
            </a:extLst>
          </p:cNvPr>
          <p:cNvPicPr>
            <a:picLocks noGrp="1" noChangeAspect="1"/>
          </p:cNvPicPr>
          <p:nvPr>
            <p:ph idx="1"/>
          </p:nvPr>
        </p:nvPicPr>
        <p:blipFill>
          <a:blip r:embed="rId2"/>
          <a:stretch>
            <a:fillRect/>
          </a:stretch>
        </p:blipFill>
        <p:spPr>
          <a:xfrm>
            <a:off x="3088640" y="1551129"/>
            <a:ext cx="5151120" cy="4670052"/>
          </a:xfrm>
        </p:spPr>
      </p:pic>
    </p:spTree>
    <p:extLst>
      <p:ext uri="{BB962C8B-B14F-4D97-AF65-F5344CB8AC3E}">
        <p14:creationId xmlns:p14="http://schemas.microsoft.com/office/powerpoint/2010/main" val="78924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C00E5-46D6-A307-B878-9AA4F659CD41}"/>
              </a:ext>
            </a:extLst>
          </p:cNvPr>
          <p:cNvSpPr>
            <a:spLocks noGrp="1"/>
          </p:cNvSpPr>
          <p:nvPr>
            <p:ph type="title"/>
          </p:nvPr>
        </p:nvSpPr>
        <p:spPr/>
        <p:txBody>
          <a:bodyPr/>
          <a:lstStyle/>
          <a:p>
            <a:r>
              <a:rPr lang="en-US" b="1" dirty="0"/>
              <a:t>Approach from Scratch to Solution</a:t>
            </a:r>
            <a:endParaRPr lang="en-IN" b="1" dirty="0"/>
          </a:p>
        </p:txBody>
      </p:sp>
      <p:sp>
        <p:nvSpPr>
          <p:cNvPr id="5" name="Content Placeholder 4">
            <a:extLst>
              <a:ext uri="{FF2B5EF4-FFF2-40B4-BE49-F238E27FC236}">
                <a16:creationId xmlns:a16="http://schemas.microsoft.com/office/drawing/2014/main" id="{D9C0911F-B315-B3A6-65EE-E17B09E9F8FC}"/>
              </a:ext>
            </a:extLst>
          </p:cNvPr>
          <p:cNvSpPr>
            <a:spLocks noGrp="1"/>
          </p:cNvSpPr>
          <p:nvPr>
            <p:ph idx="1"/>
          </p:nvPr>
        </p:nvSpPr>
        <p:spPr>
          <a:xfrm>
            <a:off x="508000" y="1330960"/>
            <a:ext cx="11155680" cy="5313680"/>
          </a:xfrm>
        </p:spPr>
        <p:txBody>
          <a:bodyPr>
            <a:normAutofit fontScale="77500" lnSpcReduction="20000"/>
          </a:bodyPr>
          <a:lstStyle/>
          <a:p>
            <a:pPr marL="0" indent="0">
              <a:buNone/>
            </a:pPr>
            <a:endParaRPr lang="en-US" dirty="0"/>
          </a:p>
          <a:p>
            <a:pPr marL="0" indent="0">
              <a:buNone/>
            </a:pPr>
            <a:r>
              <a:rPr lang="en-US" b="1" dirty="0"/>
              <a:t>Plan the Architecture and Design</a:t>
            </a:r>
          </a:p>
          <a:p>
            <a:r>
              <a:rPr lang="en-US" dirty="0"/>
              <a:t>a. Architectural Components:</a:t>
            </a:r>
          </a:p>
          <a:p>
            <a:r>
              <a:rPr lang="en-US" dirty="0"/>
              <a:t>Input Handling: Module to gather and validate user inputs, ensuring accuracy and completeness.</a:t>
            </a:r>
          </a:p>
          <a:p>
            <a:r>
              <a:rPr lang="en-US" dirty="0"/>
              <a:t>Plan Generation Logic: Module to generate the personalized fitness plan based on the user’s input.</a:t>
            </a:r>
          </a:p>
          <a:p>
            <a:r>
              <a:rPr lang="en-US" dirty="0"/>
              <a:t>GUI: Module to create an interactive and visually appealing interface for user interaction.</a:t>
            </a:r>
          </a:p>
          <a:p>
            <a:r>
              <a:rPr lang="en-US" dirty="0"/>
              <a:t>b. Technology Stack:</a:t>
            </a:r>
          </a:p>
          <a:p>
            <a:r>
              <a:rPr lang="en-US" dirty="0"/>
              <a:t>Python: Chosen for its simplicity and extensive libraries that support both GUI development and backend logic.</a:t>
            </a:r>
          </a:p>
          <a:p>
            <a:r>
              <a:rPr lang="en-US" dirty="0" err="1"/>
              <a:t>Tkinter</a:t>
            </a:r>
            <a:r>
              <a:rPr lang="en-US" dirty="0"/>
              <a:t> : Python’s standard GUI library, suitable for creating simple, interactive desktop applications.</a:t>
            </a:r>
          </a:p>
          <a:p>
            <a:r>
              <a:rPr lang="en-US" dirty="0"/>
              <a:t>c. Design the Data Flow:</a:t>
            </a:r>
          </a:p>
          <a:p>
            <a:r>
              <a:rPr lang="en-US" dirty="0"/>
              <a:t>User inputs data -&gt; Data is validated -&gt; Fitness plan is generated -&gt; Plan is displayed to the user.</a:t>
            </a:r>
            <a:endParaRPr lang="en-IN" dirty="0"/>
          </a:p>
        </p:txBody>
      </p:sp>
    </p:spTree>
    <p:extLst>
      <p:ext uri="{BB962C8B-B14F-4D97-AF65-F5344CB8AC3E}">
        <p14:creationId xmlns:p14="http://schemas.microsoft.com/office/powerpoint/2010/main" val="79759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C00E5-46D6-A307-B878-9AA4F659CD41}"/>
              </a:ext>
            </a:extLst>
          </p:cNvPr>
          <p:cNvSpPr>
            <a:spLocks noGrp="1"/>
          </p:cNvSpPr>
          <p:nvPr>
            <p:ph type="title"/>
          </p:nvPr>
        </p:nvSpPr>
        <p:spPr/>
        <p:txBody>
          <a:bodyPr/>
          <a:lstStyle/>
          <a:p>
            <a:r>
              <a:rPr lang="en-US" b="1" dirty="0"/>
              <a:t>Approach from Scratch to Solution</a:t>
            </a:r>
            <a:endParaRPr lang="en-IN" b="1" dirty="0"/>
          </a:p>
        </p:txBody>
      </p:sp>
      <p:sp>
        <p:nvSpPr>
          <p:cNvPr id="5" name="Content Placeholder 4">
            <a:extLst>
              <a:ext uri="{FF2B5EF4-FFF2-40B4-BE49-F238E27FC236}">
                <a16:creationId xmlns:a16="http://schemas.microsoft.com/office/drawing/2014/main" id="{D9C0911F-B315-B3A6-65EE-E17B09E9F8FC}"/>
              </a:ext>
            </a:extLst>
          </p:cNvPr>
          <p:cNvSpPr>
            <a:spLocks noGrp="1"/>
          </p:cNvSpPr>
          <p:nvPr>
            <p:ph idx="1"/>
          </p:nvPr>
        </p:nvSpPr>
        <p:spPr/>
        <p:txBody>
          <a:bodyPr>
            <a:normAutofit fontScale="85000" lnSpcReduction="10000"/>
          </a:bodyPr>
          <a:lstStyle/>
          <a:p>
            <a:pPr marL="0" indent="0">
              <a:buNone/>
            </a:pPr>
            <a:r>
              <a:rPr lang="en-US" b="1" dirty="0"/>
              <a:t>Develop the Core Logic:</a:t>
            </a:r>
          </a:p>
          <a:p>
            <a:pPr marL="0" indent="0">
              <a:buNone/>
            </a:pPr>
            <a:r>
              <a:rPr lang="en-US" u="sng" dirty="0"/>
              <a:t>fitness_plan.py</a:t>
            </a:r>
          </a:p>
          <a:p>
            <a:r>
              <a:rPr lang="en-US" dirty="0"/>
              <a:t>Explanation</a:t>
            </a:r>
          </a:p>
          <a:p>
            <a:r>
              <a:rPr lang="en-US" dirty="0"/>
              <a:t>Imports: The random module is imported to facilitate the random selection of exercises and durations.</a:t>
            </a:r>
          </a:p>
          <a:p>
            <a:r>
              <a:rPr lang="en-US" dirty="0"/>
              <a:t>Class </a:t>
            </a:r>
            <a:r>
              <a:rPr lang="en-US" dirty="0" err="1"/>
              <a:t>FitnessPlanCreator</a:t>
            </a:r>
            <a:r>
              <a:rPr lang="en-US" dirty="0"/>
              <a:t>: This class contains methods to generate a fitness plan.</a:t>
            </a:r>
          </a:p>
          <a:p>
            <a:r>
              <a:rPr lang="en-US" dirty="0"/>
              <a:t>Constructor __</a:t>
            </a:r>
            <a:r>
              <a:rPr lang="en-US" dirty="0" err="1"/>
              <a:t>init</a:t>
            </a:r>
            <a:r>
              <a:rPr lang="en-US" dirty="0"/>
              <a:t>__: Initializes the exercise categories and duration options.</a:t>
            </a:r>
          </a:p>
          <a:p>
            <a:r>
              <a:rPr lang="en-US" dirty="0"/>
              <a:t>Method </a:t>
            </a:r>
            <a:r>
              <a:rPr lang="en-US" dirty="0" err="1"/>
              <a:t>generate_fitness_plan</a:t>
            </a:r>
            <a:r>
              <a:rPr lang="en-US" dirty="0"/>
              <a:t>: Generates a plan for each day based on user inputs.</a:t>
            </a:r>
          </a:p>
          <a:p>
            <a:r>
              <a:rPr lang="en-US" dirty="0"/>
              <a:t>Method </a:t>
            </a:r>
            <a:r>
              <a:rPr lang="en-US" dirty="0" err="1"/>
              <a:t>generate_daily_plan</a:t>
            </a:r>
            <a:r>
              <a:rPr lang="en-US" dirty="0"/>
              <a:t>: Generates a plan for a single day, choosing exercises and durations randomly within the specified constraints.</a:t>
            </a:r>
          </a:p>
          <a:p>
            <a:endParaRPr lang="en-US" dirty="0"/>
          </a:p>
          <a:p>
            <a:endParaRPr lang="en-IN" dirty="0"/>
          </a:p>
        </p:txBody>
      </p:sp>
    </p:spTree>
    <p:extLst>
      <p:ext uri="{BB962C8B-B14F-4D97-AF65-F5344CB8AC3E}">
        <p14:creationId xmlns:p14="http://schemas.microsoft.com/office/powerpoint/2010/main" val="3261682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C00E5-46D6-A307-B878-9AA4F659CD41}"/>
              </a:ext>
            </a:extLst>
          </p:cNvPr>
          <p:cNvSpPr>
            <a:spLocks noGrp="1"/>
          </p:cNvSpPr>
          <p:nvPr>
            <p:ph type="title"/>
          </p:nvPr>
        </p:nvSpPr>
        <p:spPr/>
        <p:txBody>
          <a:bodyPr/>
          <a:lstStyle/>
          <a:p>
            <a:r>
              <a:rPr lang="en-US" b="1" dirty="0"/>
              <a:t>Approach from Scratch to Solution</a:t>
            </a:r>
            <a:endParaRPr lang="en-IN" b="1" dirty="0"/>
          </a:p>
        </p:txBody>
      </p:sp>
      <p:sp>
        <p:nvSpPr>
          <p:cNvPr id="5" name="Content Placeholder 4">
            <a:extLst>
              <a:ext uri="{FF2B5EF4-FFF2-40B4-BE49-F238E27FC236}">
                <a16:creationId xmlns:a16="http://schemas.microsoft.com/office/drawing/2014/main" id="{D9C0911F-B315-B3A6-65EE-E17B09E9F8FC}"/>
              </a:ext>
            </a:extLst>
          </p:cNvPr>
          <p:cNvSpPr>
            <a:spLocks noGrp="1"/>
          </p:cNvSpPr>
          <p:nvPr>
            <p:ph idx="1"/>
          </p:nvPr>
        </p:nvSpPr>
        <p:spPr>
          <a:xfrm>
            <a:off x="701040" y="1690688"/>
            <a:ext cx="10779760" cy="4802187"/>
          </a:xfrm>
        </p:spPr>
        <p:txBody>
          <a:bodyPr>
            <a:normAutofit fontScale="77500" lnSpcReduction="20000"/>
          </a:bodyPr>
          <a:lstStyle/>
          <a:p>
            <a:pPr marL="0" indent="0">
              <a:buNone/>
            </a:pPr>
            <a:r>
              <a:rPr lang="en-US" u="sng" dirty="0"/>
              <a:t>gui.py</a:t>
            </a:r>
          </a:p>
          <a:p>
            <a:r>
              <a:rPr lang="en-US" dirty="0"/>
              <a:t>Explanation</a:t>
            </a:r>
          </a:p>
          <a:p>
            <a:r>
              <a:rPr lang="en-US" dirty="0"/>
              <a:t>Imports:</a:t>
            </a:r>
          </a:p>
          <a:p>
            <a:r>
              <a:rPr lang="en-US" dirty="0" err="1"/>
              <a:t>tkinter</a:t>
            </a:r>
            <a:r>
              <a:rPr lang="en-US" dirty="0"/>
              <a:t> is imported for GUI components.</a:t>
            </a:r>
          </a:p>
          <a:p>
            <a:r>
              <a:rPr lang="en-US" dirty="0" err="1"/>
              <a:t>messagebox</a:t>
            </a:r>
            <a:r>
              <a:rPr lang="en-US" dirty="0"/>
              <a:t> is imported for showing error messages.</a:t>
            </a:r>
          </a:p>
          <a:p>
            <a:r>
              <a:rPr lang="en-US" dirty="0" err="1"/>
              <a:t>FitnessPlanCreator</a:t>
            </a:r>
            <a:r>
              <a:rPr lang="en-US" dirty="0"/>
              <a:t> is imported from fitness_plan.py.</a:t>
            </a:r>
          </a:p>
          <a:p>
            <a:r>
              <a:rPr lang="en-US" dirty="0"/>
              <a:t>Class </a:t>
            </a:r>
            <a:r>
              <a:rPr lang="en-US" dirty="0" err="1"/>
              <a:t>FitnessPlanGUI</a:t>
            </a:r>
            <a:r>
              <a:rPr lang="en-US" dirty="0"/>
              <a:t>: This class creates the GUI and handles user interactions.</a:t>
            </a:r>
          </a:p>
          <a:p>
            <a:r>
              <a:rPr lang="en-US" dirty="0"/>
              <a:t>Constructor __</a:t>
            </a:r>
            <a:r>
              <a:rPr lang="en-US" dirty="0" err="1"/>
              <a:t>init</a:t>
            </a:r>
            <a:r>
              <a:rPr lang="en-US" dirty="0"/>
              <a:t>__: Initializes the GUI components (labels, entry widgets, button, and text widget).</a:t>
            </a:r>
          </a:p>
          <a:p>
            <a:r>
              <a:rPr lang="en-US" dirty="0"/>
              <a:t>Method </a:t>
            </a:r>
            <a:r>
              <a:rPr lang="en-US" dirty="0" err="1"/>
              <a:t>gather_user_info</a:t>
            </a:r>
            <a:r>
              <a:rPr lang="en-US" dirty="0"/>
              <a:t>: Collects and validates user inputs from the entry widgets.</a:t>
            </a:r>
          </a:p>
          <a:p>
            <a:r>
              <a:rPr lang="en-US" dirty="0"/>
              <a:t>Method </a:t>
            </a:r>
            <a:r>
              <a:rPr lang="en-US" dirty="0" err="1"/>
              <a:t>generate_plan</a:t>
            </a:r>
            <a:r>
              <a:rPr lang="en-US" dirty="0"/>
              <a:t>: Calls the </a:t>
            </a:r>
            <a:r>
              <a:rPr lang="en-US" dirty="0" err="1"/>
              <a:t>FitnessPlanCreator</a:t>
            </a:r>
            <a:r>
              <a:rPr lang="en-US" dirty="0"/>
              <a:t> to generate a plan and displays it.</a:t>
            </a:r>
          </a:p>
          <a:p>
            <a:r>
              <a:rPr lang="en-US" dirty="0"/>
              <a:t>Method </a:t>
            </a:r>
            <a:r>
              <a:rPr lang="en-US" dirty="0" err="1"/>
              <a:t>display_fitness_plan</a:t>
            </a:r>
            <a:r>
              <a:rPr lang="en-US" dirty="0"/>
              <a:t>: Displays the generated fitness plan in the text widget.</a:t>
            </a:r>
          </a:p>
          <a:p>
            <a:r>
              <a:rPr lang="en-US" dirty="0"/>
              <a:t>Function main: Creates the main window and starts the GUI event loop.</a:t>
            </a:r>
          </a:p>
          <a:p>
            <a:endParaRPr lang="en-US" dirty="0"/>
          </a:p>
          <a:p>
            <a:endParaRPr lang="en-IN" dirty="0"/>
          </a:p>
        </p:txBody>
      </p:sp>
    </p:spTree>
    <p:extLst>
      <p:ext uri="{BB962C8B-B14F-4D97-AF65-F5344CB8AC3E}">
        <p14:creationId xmlns:p14="http://schemas.microsoft.com/office/powerpoint/2010/main" val="302033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C00E5-46D6-A307-B878-9AA4F659CD41}"/>
              </a:ext>
            </a:extLst>
          </p:cNvPr>
          <p:cNvSpPr>
            <a:spLocks noGrp="1"/>
          </p:cNvSpPr>
          <p:nvPr>
            <p:ph type="title"/>
          </p:nvPr>
        </p:nvSpPr>
        <p:spPr/>
        <p:txBody>
          <a:bodyPr/>
          <a:lstStyle/>
          <a:p>
            <a:r>
              <a:rPr lang="en-US" b="1" dirty="0"/>
              <a:t>Approach from Scratch to Solution</a:t>
            </a:r>
            <a:endParaRPr lang="en-IN" b="1" dirty="0"/>
          </a:p>
        </p:txBody>
      </p:sp>
      <p:sp>
        <p:nvSpPr>
          <p:cNvPr id="5" name="Content Placeholder 4">
            <a:extLst>
              <a:ext uri="{FF2B5EF4-FFF2-40B4-BE49-F238E27FC236}">
                <a16:creationId xmlns:a16="http://schemas.microsoft.com/office/drawing/2014/main" id="{D9C0911F-B315-B3A6-65EE-E17B09E9F8FC}"/>
              </a:ext>
            </a:extLst>
          </p:cNvPr>
          <p:cNvSpPr>
            <a:spLocks noGrp="1"/>
          </p:cNvSpPr>
          <p:nvPr>
            <p:ph idx="1"/>
          </p:nvPr>
        </p:nvSpPr>
        <p:spPr/>
        <p:txBody>
          <a:bodyPr>
            <a:normAutofit fontScale="92500" lnSpcReduction="10000"/>
          </a:bodyPr>
          <a:lstStyle/>
          <a:p>
            <a:pPr marL="0" indent="0">
              <a:buNone/>
            </a:pPr>
            <a:r>
              <a:rPr lang="en-US" u="sng" dirty="0"/>
              <a:t>main.py</a:t>
            </a:r>
          </a:p>
          <a:p>
            <a:r>
              <a:rPr lang="en-US" dirty="0"/>
              <a:t>Explanation</a:t>
            </a:r>
          </a:p>
          <a:p>
            <a:r>
              <a:rPr lang="en-US" dirty="0"/>
              <a:t>Import: The main function from gui.py is imported.</a:t>
            </a:r>
          </a:p>
          <a:p>
            <a:r>
              <a:rPr lang="en-US" dirty="0"/>
              <a:t>Entry Point: The script checks if it is being run as the main module, and if so, it executes the main function to start the GUI application.</a:t>
            </a:r>
          </a:p>
          <a:p>
            <a:endParaRPr lang="en-US" dirty="0"/>
          </a:p>
          <a:p>
            <a:pPr marL="0" indent="0">
              <a:buNone/>
            </a:pPr>
            <a:r>
              <a:rPr lang="en-US" b="1" dirty="0"/>
              <a:t>Develop the GUI</a:t>
            </a:r>
          </a:p>
          <a:p>
            <a:r>
              <a:rPr lang="en-US" dirty="0"/>
              <a:t>Designing the GUI Layout:</a:t>
            </a:r>
          </a:p>
          <a:p>
            <a:r>
              <a:rPr lang="en-US" dirty="0"/>
              <a:t>Using </a:t>
            </a:r>
            <a:r>
              <a:rPr lang="en-US" dirty="0" err="1"/>
              <a:t>Tkinter</a:t>
            </a:r>
            <a:r>
              <a:rPr lang="en-US" dirty="0"/>
              <a:t> , create forms and display areas . I ensured the interface is intuitive, with clear labels and input fields.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67427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C00E5-46D6-A307-B878-9AA4F659CD41}"/>
              </a:ext>
            </a:extLst>
          </p:cNvPr>
          <p:cNvSpPr>
            <a:spLocks noGrp="1"/>
          </p:cNvSpPr>
          <p:nvPr>
            <p:ph type="title"/>
          </p:nvPr>
        </p:nvSpPr>
        <p:spPr/>
        <p:txBody>
          <a:bodyPr/>
          <a:lstStyle/>
          <a:p>
            <a:r>
              <a:rPr lang="en-US" b="1" dirty="0"/>
              <a:t>Approach from Scratch to Solution</a:t>
            </a:r>
            <a:endParaRPr lang="en-IN" b="1" dirty="0"/>
          </a:p>
        </p:txBody>
      </p:sp>
      <p:sp>
        <p:nvSpPr>
          <p:cNvPr id="5" name="Content Placeholder 4">
            <a:extLst>
              <a:ext uri="{FF2B5EF4-FFF2-40B4-BE49-F238E27FC236}">
                <a16:creationId xmlns:a16="http://schemas.microsoft.com/office/drawing/2014/main" id="{D9C0911F-B315-B3A6-65EE-E17B09E9F8FC}"/>
              </a:ext>
            </a:extLst>
          </p:cNvPr>
          <p:cNvSpPr>
            <a:spLocks noGrp="1"/>
          </p:cNvSpPr>
          <p:nvPr>
            <p:ph idx="1"/>
          </p:nvPr>
        </p:nvSpPr>
        <p:spPr>
          <a:xfrm>
            <a:off x="838200" y="1825625"/>
            <a:ext cx="10703560" cy="4667250"/>
          </a:xfrm>
        </p:spPr>
        <p:txBody>
          <a:bodyPr>
            <a:normAutofit fontScale="62500" lnSpcReduction="20000"/>
          </a:bodyPr>
          <a:lstStyle/>
          <a:p>
            <a:pPr marL="0" indent="0">
              <a:buNone/>
            </a:pPr>
            <a:r>
              <a:rPr lang="en-US" b="1" dirty="0"/>
              <a:t>Analysis of the Technique Used</a:t>
            </a:r>
          </a:p>
          <a:p>
            <a:endParaRPr lang="en-US" dirty="0"/>
          </a:p>
          <a:p>
            <a:r>
              <a:rPr lang="en-US" dirty="0"/>
              <a:t>Chosen Technique: Rule-Based System with Randomization</a:t>
            </a:r>
          </a:p>
          <a:p>
            <a:endParaRPr lang="en-US" dirty="0"/>
          </a:p>
          <a:p>
            <a:r>
              <a:rPr lang="en-US" dirty="0"/>
              <a:t>Reasoning:</a:t>
            </a:r>
          </a:p>
          <a:p>
            <a:endParaRPr lang="en-US" dirty="0"/>
          </a:p>
          <a:p>
            <a:r>
              <a:rPr lang="en-US" dirty="0"/>
              <a:t>1.Simplicity:</a:t>
            </a:r>
          </a:p>
          <a:p>
            <a:r>
              <a:rPr lang="en-US" dirty="0"/>
              <a:t>   - A rule-based system is straightforward to implement and understand. It involves defining a set of rules based on user inputs and applying these rules to generate a fitness plan.</a:t>
            </a:r>
          </a:p>
          <a:p>
            <a:r>
              <a:rPr lang="en-US" dirty="0"/>
              <a:t>   - Randomization adds variability to the fitness plans, making each plan unique and engaging without requiring complex logic.</a:t>
            </a:r>
          </a:p>
          <a:p>
            <a:r>
              <a:rPr lang="en-US" dirty="0"/>
              <a:t>2.Customizability:</a:t>
            </a:r>
          </a:p>
          <a:p>
            <a:r>
              <a:rPr lang="en-US" dirty="0"/>
              <a:t>   - Easily customizable based on user input, allowing for adjustments and expansions as needed. For example, new exercises or goals can be added to the system without significant changes to the overall structure.</a:t>
            </a:r>
          </a:p>
          <a:p>
            <a:r>
              <a:rPr lang="en-US" dirty="0"/>
              <a:t>   - Simple to extend with new exercises or additional logic, making it scalable and adaptable to future requirements.</a:t>
            </a:r>
          </a:p>
          <a:p>
            <a:endParaRPr lang="en-IN" dirty="0"/>
          </a:p>
        </p:txBody>
      </p:sp>
    </p:spTree>
    <p:extLst>
      <p:ext uri="{BB962C8B-B14F-4D97-AF65-F5344CB8AC3E}">
        <p14:creationId xmlns:p14="http://schemas.microsoft.com/office/powerpoint/2010/main" val="524212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1232</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Approach from Scratch to Solution</vt:lpstr>
      <vt:lpstr>Approach from Scratch to Solution</vt:lpstr>
      <vt:lpstr>Approach from Scratch to Solution</vt:lpstr>
      <vt:lpstr>Approach from Scratch to Solution</vt:lpstr>
      <vt:lpstr>Approach from Scratch to Solution</vt:lpstr>
      <vt:lpstr>Approach from Scratch to Solution</vt:lpstr>
      <vt:lpstr>Approach from Scratch to Solution</vt:lpstr>
      <vt:lpstr>Approach from Scratch to Solution</vt:lpstr>
      <vt:lpstr>Approach from Scratch to Solution</vt:lpstr>
      <vt:lpstr>Approach from Scratch to Solution</vt:lpstr>
      <vt:lpstr>Approach from Scratch to Solution</vt:lpstr>
      <vt:lpstr>Approach from Scratch to Solution</vt:lpstr>
      <vt:lpstr>Approach from Scratch to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 from Scratch to Solution</dc:title>
  <dc:creator>Viren kathpal</dc:creator>
  <cp:lastModifiedBy>Viren kathpal</cp:lastModifiedBy>
  <cp:revision>1</cp:revision>
  <dcterms:created xsi:type="dcterms:W3CDTF">2024-05-25T08:37:38Z</dcterms:created>
  <dcterms:modified xsi:type="dcterms:W3CDTF">2024-05-25T08:40:30Z</dcterms:modified>
</cp:coreProperties>
</file>