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122" y="3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1986025"/>
            <a:ext cx="5769610" cy="7752080"/>
          </a:xfrm>
          <a:custGeom>
            <a:avLst/>
            <a:gdLst/>
            <a:ahLst/>
            <a:cxnLst/>
            <a:rect l="l" t="t" r="r" b="b"/>
            <a:pathLst>
              <a:path w="5769609" h="7752080">
                <a:moveTo>
                  <a:pt x="5769229" y="6848361"/>
                </a:moveTo>
                <a:lnTo>
                  <a:pt x="0" y="6848361"/>
                </a:lnTo>
                <a:lnTo>
                  <a:pt x="0" y="7028180"/>
                </a:lnTo>
                <a:lnTo>
                  <a:pt x="0" y="7209536"/>
                </a:lnTo>
                <a:lnTo>
                  <a:pt x="0" y="7390841"/>
                </a:lnTo>
                <a:lnTo>
                  <a:pt x="0" y="7572197"/>
                </a:lnTo>
                <a:lnTo>
                  <a:pt x="0" y="7752029"/>
                </a:lnTo>
                <a:lnTo>
                  <a:pt x="5769229" y="7752029"/>
                </a:lnTo>
                <a:lnTo>
                  <a:pt x="5769229" y="7028180"/>
                </a:lnTo>
                <a:lnTo>
                  <a:pt x="5769229" y="6848361"/>
                </a:lnTo>
                <a:close/>
              </a:path>
              <a:path w="5769609" h="7752080">
                <a:moveTo>
                  <a:pt x="5769229" y="6124460"/>
                </a:moveTo>
                <a:lnTo>
                  <a:pt x="0" y="6124460"/>
                </a:lnTo>
                <a:lnTo>
                  <a:pt x="0" y="6304280"/>
                </a:lnTo>
                <a:lnTo>
                  <a:pt x="0" y="6485636"/>
                </a:lnTo>
                <a:lnTo>
                  <a:pt x="0" y="6666992"/>
                </a:lnTo>
                <a:lnTo>
                  <a:pt x="0" y="6848348"/>
                </a:lnTo>
                <a:lnTo>
                  <a:pt x="5769229" y="6848348"/>
                </a:lnTo>
                <a:lnTo>
                  <a:pt x="5769229" y="6666992"/>
                </a:lnTo>
                <a:lnTo>
                  <a:pt x="5769229" y="6485636"/>
                </a:lnTo>
                <a:lnTo>
                  <a:pt x="5769229" y="6304280"/>
                </a:lnTo>
                <a:lnTo>
                  <a:pt x="5769229" y="6124460"/>
                </a:lnTo>
                <a:close/>
              </a:path>
              <a:path w="5769609" h="7752080">
                <a:moveTo>
                  <a:pt x="5769229" y="5761431"/>
                </a:moveTo>
                <a:lnTo>
                  <a:pt x="0" y="5761431"/>
                </a:lnTo>
                <a:lnTo>
                  <a:pt x="0" y="5943092"/>
                </a:lnTo>
                <a:lnTo>
                  <a:pt x="0" y="6124448"/>
                </a:lnTo>
                <a:lnTo>
                  <a:pt x="5769229" y="6124448"/>
                </a:lnTo>
                <a:lnTo>
                  <a:pt x="5769229" y="5943092"/>
                </a:lnTo>
                <a:lnTo>
                  <a:pt x="5769229" y="5761431"/>
                </a:lnTo>
                <a:close/>
              </a:path>
              <a:path w="5769609" h="7752080">
                <a:moveTo>
                  <a:pt x="5769229" y="5218823"/>
                </a:moveTo>
                <a:lnTo>
                  <a:pt x="0" y="5218823"/>
                </a:lnTo>
                <a:lnTo>
                  <a:pt x="0" y="5400179"/>
                </a:lnTo>
                <a:lnTo>
                  <a:pt x="0" y="5579999"/>
                </a:lnTo>
                <a:lnTo>
                  <a:pt x="0" y="5761355"/>
                </a:lnTo>
                <a:lnTo>
                  <a:pt x="5769229" y="5761355"/>
                </a:lnTo>
                <a:lnTo>
                  <a:pt x="5769229" y="5579999"/>
                </a:lnTo>
                <a:lnTo>
                  <a:pt x="5769229" y="5400179"/>
                </a:lnTo>
                <a:lnTo>
                  <a:pt x="5769229" y="5218823"/>
                </a:lnTo>
                <a:close/>
              </a:path>
              <a:path w="5769609" h="7752080">
                <a:moveTo>
                  <a:pt x="5769229" y="4856111"/>
                </a:moveTo>
                <a:lnTo>
                  <a:pt x="0" y="4856111"/>
                </a:lnTo>
                <a:lnTo>
                  <a:pt x="0" y="5037455"/>
                </a:lnTo>
                <a:lnTo>
                  <a:pt x="0" y="5218811"/>
                </a:lnTo>
                <a:lnTo>
                  <a:pt x="5769229" y="5218811"/>
                </a:lnTo>
                <a:lnTo>
                  <a:pt x="5769229" y="5037455"/>
                </a:lnTo>
                <a:lnTo>
                  <a:pt x="5769229" y="4856111"/>
                </a:lnTo>
                <a:close/>
              </a:path>
              <a:path w="5769609" h="7752080">
                <a:moveTo>
                  <a:pt x="5769229" y="4494923"/>
                </a:moveTo>
                <a:lnTo>
                  <a:pt x="0" y="4494923"/>
                </a:lnTo>
                <a:lnTo>
                  <a:pt x="0" y="4676267"/>
                </a:lnTo>
                <a:lnTo>
                  <a:pt x="0" y="4856099"/>
                </a:lnTo>
                <a:lnTo>
                  <a:pt x="5769229" y="4856099"/>
                </a:lnTo>
                <a:lnTo>
                  <a:pt x="5769229" y="4676267"/>
                </a:lnTo>
                <a:lnTo>
                  <a:pt x="5769229" y="4494923"/>
                </a:lnTo>
                <a:close/>
              </a:path>
              <a:path w="5769609" h="7752080">
                <a:moveTo>
                  <a:pt x="5769229" y="4132211"/>
                </a:moveTo>
                <a:lnTo>
                  <a:pt x="0" y="4132211"/>
                </a:lnTo>
                <a:lnTo>
                  <a:pt x="0" y="4313555"/>
                </a:lnTo>
                <a:lnTo>
                  <a:pt x="0" y="4494911"/>
                </a:lnTo>
                <a:lnTo>
                  <a:pt x="5769229" y="4494911"/>
                </a:lnTo>
                <a:lnTo>
                  <a:pt x="5769229" y="4313555"/>
                </a:lnTo>
                <a:lnTo>
                  <a:pt x="5769229" y="4132211"/>
                </a:lnTo>
                <a:close/>
              </a:path>
              <a:path w="5769609" h="7752080">
                <a:moveTo>
                  <a:pt x="5769229" y="3771023"/>
                </a:moveTo>
                <a:lnTo>
                  <a:pt x="0" y="3771023"/>
                </a:lnTo>
                <a:lnTo>
                  <a:pt x="0" y="3952367"/>
                </a:lnTo>
                <a:lnTo>
                  <a:pt x="0" y="4132199"/>
                </a:lnTo>
                <a:lnTo>
                  <a:pt x="5769229" y="4132199"/>
                </a:lnTo>
                <a:lnTo>
                  <a:pt x="5769229" y="3952367"/>
                </a:lnTo>
                <a:lnTo>
                  <a:pt x="5769229" y="3771023"/>
                </a:lnTo>
                <a:close/>
              </a:path>
              <a:path w="5769609" h="7752080">
                <a:moveTo>
                  <a:pt x="5769229" y="2865513"/>
                </a:moveTo>
                <a:lnTo>
                  <a:pt x="0" y="2865513"/>
                </a:lnTo>
                <a:lnTo>
                  <a:pt x="0" y="3046857"/>
                </a:lnTo>
                <a:lnTo>
                  <a:pt x="0" y="3228213"/>
                </a:lnTo>
                <a:lnTo>
                  <a:pt x="0" y="3408045"/>
                </a:lnTo>
                <a:lnTo>
                  <a:pt x="0" y="3589350"/>
                </a:lnTo>
                <a:lnTo>
                  <a:pt x="0" y="3771011"/>
                </a:lnTo>
                <a:lnTo>
                  <a:pt x="5769229" y="3771011"/>
                </a:lnTo>
                <a:lnTo>
                  <a:pt x="5769229" y="3046857"/>
                </a:lnTo>
                <a:lnTo>
                  <a:pt x="5769229" y="2865513"/>
                </a:lnTo>
                <a:close/>
              </a:path>
              <a:path w="5769609" h="7752080">
                <a:moveTo>
                  <a:pt x="5769229" y="1960257"/>
                </a:moveTo>
                <a:lnTo>
                  <a:pt x="0" y="1960257"/>
                </a:lnTo>
                <a:lnTo>
                  <a:pt x="0" y="2141613"/>
                </a:lnTo>
                <a:lnTo>
                  <a:pt x="0" y="2322957"/>
                </a:lnTo>
                <a:lnTo>
                  <a:pt x="0" y="2504313"/>
                </a:lnTo>
                <a:lnTo>
                  <a:pt x="0" y="2684145"/>
                </a:lnTo>
                <a:lnTo>
                  <a:pt x="0" y="2865501"/>
                </a:lnTo>
                <a:lnTo>
                  <a:pt x="5769229" y="2865501"/>
                </a:lnTo>
                <a:lnTo>
                  <a:pt x="5769229" y="2684145"/>
                </a:lnTo>
                <a:lnTo>
                  <a:pt x="5769229" y="2504313"/>
                </a:lnTo>
                <a:lnTo>
                  <a:pt x="5769229" y="2322957"/>
                </a:lnTo>
                <a:lnTo>
                  <a:pt x="5769229" y="2141613"/>
                </a:lnTo>
                <a:lnTo>
                  <a:pt x="5769229" y="1960257"/>
                </a:lnTo>
                <a:close/>
              </a:path>
              <a:path w="5769609" h="7752080">
                <a:moveTo>
                  <a:pt x="5769229" y="1236040"/>
                </a:moveTo>
                <a:lnTo>
                  <a:pt x="0" y="1236040"/>
                </a:lnTo>
                <a:lnTo>
                  <a:pt x="0" y="1417701"/>
                </a:lnTo>
                <a:lnTo>
                  <a:pt x="0" y="1599057"/>
                </a:lnTo>
                <a:lnTo>
                  <a:pt x="0" y="1780413"/>
                </a:lnTo>
                <a:lnTo>
                  <a:pt x="0" y="1960245"/>
                </a:lnTo>
                <a:lnTo>
                  <a:pt x="5769229" y="1960245"/>
                </a:lnTo>
                <a:lnTo>
                  <a:pt x="5769229" y="1780413"/>
                </a:lnTo>
                <a:lnTo>
                  <a:pt x="5769229" y="1599057"/>
                </a:lnTo>
                <a:lnTo>
                  <a:pt x="5769229" y="1417701"/>
                </a:lnTo>
                <a:lnTo>
                  <a:pt x="5769229" y="1236040"/>
                </a:lnTo>
                <a:close/>
              </a:path>
              <a:path w="5769609" h="7752080">
                <a:moveTo>
                  <a:pt x="5769229" y="693432"/>
                </a:moveTo>
                <a:lnTo>
                  <a:pt x="0" y="693432"/>
                </a:lnTo>
                <a:lnTo>
                  <a:pt x="0" y="874776"/>
                </a:lnTo>
                <a:lnTo>
                  <a:pt x="0" y="1056132"/>
                </a:lnTo>
                <a:lnTo>
                  <a:pt x="0" y="1235964"/>
                </a:lnTo>
                <a:lnTo>
                  <a:pt x="5769229" y="1235964"/>
                </a:lnTo>
                <a:lnTo>
                  <a:pt x="5769229" y="1056132"/>
                </a:lnTo>
                <a:lnTo>
                  <a:pt x="5769229" y="874776"/>
                </a:lnTo>
                <a:lnTo>
                  <a:pt x="5769229" y="693432"/>
                </a:lnTo>
                <a:close/>
              </a:path>
              <a:path w="5769609" h="7752080">
                <a:moveTo>
                  <a:pt x="5769229" y="0"/>
                </a:moveTo>
                <a:lnTo>
                  <a:pt x="0" y="0"/>
                </a:lnTo>
                <a:lnTo>
                  <a:pt x="0" y="150876"/>
                </a:lnTo>
                <a:lnTo>
                  <a:pt x="0" y="332232"/>
                </a:lnTo>
                <a:lnTo>
                  <a:pt x="0" y="512064"/>
                </a:lnTo>
                <a:lnTo>
                  <a:pt x="0" y="693420"/>
                </a:lnTo>
                <a:lnTo>
                  <a:pt x="5769229" y="693420"/>
                </a:lnTo>
                <a:lnTo>
                  <a:pt x="5769229" y="512064"/>
                </a:lnTo>
                <a:lnTo>
                  <a:pt x="5769229" y="332232"/>
                </a:lnTo>
                <a:lnTo>
                  <a:pt x="5769229" y="150876"/>
                </a:lnTo>
                <a:lnTo>
                  <a:pt x="57692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9259"/>
            <a:ext cx="5391150" cy="930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Calibri"/>
              <a:cs typeface="Calibri"/>
            </a:endParaRPr>
          </a:p>
          <a:p>
            <a:pPr marL="364490" algn="ctr">
              <a:lnSpc>
                <a:spcPct val="100000"/>
              </a:lnSpc>
              <a:spcBef>
                <a:spcPts val="980"/>
              </a:spcBef>
            </a:pPr>
            <a:r>
              <a:rPr lang="en-IN" sz="1600" b="1" spc="-5" dirty="0">
                <a:latin typeface="Calibri"/>
                <a:cs typeface="Calibri"/>
              </a:rPr>
              <a:t>VIREN KATHPAL</a:t>
            </a:r>
            <a:endParaRPr sz="1600" dirty="0">
              <a:latin typeface="Calibri"/>
              <a:cs typeface="Calibri"/>
            </a:endParaRPr>
          </a:p>
          <a:p>
            <a:pPr marL="361315" algn="ctr">
              <a:lnSpc>
                <a:spcPct val="100000"/>
              </a:lnSpc>
              <a:spcBef>
                <a:spcPts val="985"/>
              </a:spcBef>
            </a:pPr>
            <a:r>
              <a:rPr sz="1600" b="1" spc="-5" dirty="0">
                <a:latin typeface="Calibri"/>
                <a:cs typeface="Calibri"/>
              </a:rPr>
              <a:t>DOMINANT </a:t>
            </a:r>
            <a:r>
              <a:rPr sz="1600" b="1" spc="-15" dirty="0">
                <a:latin typeface="Calibri"/>
                <a:cs typeface="Calibri"/>
              </a:rPr>
              <a:t>COLORS</a:t>
            </a:r>
            <a:r>
              <a:rPr sz="1600" b="1" spc="-10" dirty="0">
                <a:latin typeface="Calibri"/>
                <a:cs typeface="Calibri"/>
              </a:rPr>
              <a:t> IN </a:t>
            </a:r>
            <a:r>
              <a:rPr sz="1600" b="1" dirty="0">
                <a:latin typeface="Calibri"/>
                <a:cs typeface="Calibri"/>
              </a:rPr>
              <a:t>AN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IMAGE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b="1" spc="-10" dirty="0">
                <a:latin typeface="Calibri"/>
                <a:cs typeface="Calibri"/>
              </a:rPr>
              <a:t>CODE: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sz="1050" spc="-5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cv2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numpy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np</a:t>
            </a:r>
            <a:endParaRPr sz="1050" dirty="0">
              <a:latin typeface="Courier New"/>
              <a:cs typeface="Courier New"/>
            </a:endParaRPr>
          </a:p>
          <a:p>
            <a:pPr marL="12700" marR="2646680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as </a:t>
            </a:r>
            <a:r>
              <a:rPr sz="1050" spc="-5" dirty="0">
                <a:latin typeface="Courier New"/>
                <a:cs typeface="Courier New"/>
              </a:rPr>
              <a:t>plt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from </a:t>
            </a:r>
            <a:r>
              <a:rPr sz="1050" spc="-5" dirty="0">
                <a:latin typeface="Courier New"/>
                <a:cs typeface="Courier New"/>
              </a:rPr>
              <a:t>sklearn.cluster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KMeans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imutils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clusters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98155"/>
                </a:solidFill>
                <a:latin typeface="Courier New"/>
                <a:cs typeface="Courier New"/>
              </a:rPr>
              <a:t>5</a:t>
            </a:r>
            <a:endParaRPr sz="1050" dirty="0">
              <a:latin typeface="Courier New"/>
              <a:cs typeface="Courier New"/>
            </a:endParaRPr>
          </a:p>
          <a:p>
            <a:pPr marL="12700" marR="2727325">
              <a:lnSpc>
                <a:spcPts val="1430"/>
              </a:lnSpc>
              <a:spcBef>
                <a:spcPts val="60"/>
              </a:spcBef>
            </a:pPr>
            <a:r>
              <a:rPr sz="1050" dirty="0">
                <a:latin typeface="Courier New"/>
                <a:cs typeface="Courier New"/>
              </a:rPr>
              <a:t>img = </a:t>
            </a:r>
            <a:r>
              <a:rPr sz="1050" spc="-5" dirty="0">
                <a:latin typeface="Courier New"/>
                <a:cs typeface="Courier New"/>
              </a:rPr>
              <a:t>cv2.imread(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'Mona Lisa.jpg'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org_img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img.copy()</a:t>
            </a:r>
            <a:endParaRPr sz="1050" dirty="0">
              <a:latin typeface="Courier New"/>
              <a:cs typeface="Courier New"/>
            </a:endParaRPr>
          </a:p>
          <a:p>
            <a:pPr marL="12700" marR="2247265">
              <a:lnSpc>
                <a:spcPts val="1430"/>
              </a:lnSpc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'Org image shape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--&gt;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5" dirty="0">
                <a:latin typeface="Courier New"/>
                <a:cs typeface="Courier New"/>
              </a:rPr>
              <a:t>,img.shape)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img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imutils.resize(img,height=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200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'After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resizing shape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 --&gt;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 '</a:t>
            </a:r>
            <a:r>
              <a:rPr sz="1050" spc="-5" dirty="0">
                <a:latin typeface="Courier New"/>
                <a:cs typeface="Courier New"/>
              </a:rPr>
              <a:t>,img.shape)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flat_img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np.reshape(img,(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-1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  <a:p>
            <a:pPr marL="12700" marR="1285240" algn="just">
              <a:lnSpc>
                <a:spcPct val="112900"/>
              </a:lnSpc>
              <a:spcBef>
                <a:spcPts val="10"/>
              </a:spcBef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'After Flattening shape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--&gt;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5" dirty="0">
                <a:latin typeface="Courier New"/>
                <a:cs typeface="Courier New"/>
              </a:rPr>
              <a:t>,flat_img.shape)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kmeans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KMeans(n_clusters=clusters,random_state=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kmeans.fit(flat_img)</a:t>
            </a:r>
            <a:endParaRPr sz="1050" dirty="0">
              <a:latin typeface="Courier New"/>
              <a:cs typeface="Courier New"/>
            </a:endParaRPr>
          </a:p>
          <a:p>
            <a:pPr marL="12700" marR="5080">
              <a:lnSpc>
                <a:spcPct val="112999"/>
              </a:lnSpc>
            </a:pPr>
            <a:r>
              <a:rPr sz="1050" spc="-5" dirty="0">
                <a:latin typeface="Courier New"/>
                <a:cs typeface="Courier New"/>
              </a:rPr>
              <a:t>dominant_colors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-5" dirty="0">
                <a:latin typeface="Courier New"/>
                <a:cs typeface="Courier New"/>
              </a:rPr>
              <a:t> np.array(kmeans.cluster_centers_,dtype=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'uint'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percentages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(np.unique(kmeans.labels_,return_counts=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latin typeface="Courier New"/>
                <a:cs typeface="Courier New"/>
              </a:rPr>
              <a:t>)[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])/flat_img.shape[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]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p_and_c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zip</a:t>
            </a:r>
            <a:r>
              <a:rPr sz="1050" spc="-5" dirty="0">
                <a:latin typeface="Courier New"/>
                <a:cs typeface="Courier New"/>
              </a:rPr>
              <a:t>(percentages,dominant_colors)</a:t>
            </a:r>
            <a:endParaRPr sz="1050" dirty="0">
              <a:latin typeface="Courier New"/>
              <a:cs typeface="Courier New"/>
            </a:endParaRPr>
          </a:p>
          <a:p>
            <a:pPr marL="12700" marR="2247265">
              <a:lnSpc>
                <a:spcPct val="113399"/>
              </a:lnSpc>
            </a:pPr>
            <a:r>
              <a:rPr sz="1050" spc="-5" dirty="0">
                <a:latin typeface="Courier New"/>
                <a:cs typeface="Courier New"/>
              </a:rPr>
              <a:t>p_and_c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latin typeface="Courier New"/>
                <a:cs typeface="Courier New"/>
              </a:rPr>
              <a:t>(p_and_c,reverse=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block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np.ones((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50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50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latin typeface="Courier New"/>
                <a:cs typeface="Courier New"/>
              </a:rPr>
              <a:t>),dtype=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'uint'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plt.figure(figsize=(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  <a:p>
            <a:pPr marL="334010" marR="2887345" indent="-321945">
              <a:lnSpc>
                <a:spcPts val="1430"/>
              </a:lnSpc>
              <a:spcBef>
                <a:spcPts val="65"/>
              </a:spcBef>
            </a:pPr>
            <a:r>
              <a:rPr sz="1050" dirty="0">
                <a:solidFill>
                  <a:srgbClr val="AE00DB"/>
                </a:solidFill>
                <a:latin typeface="Courier New"/>
                <a:cs typeface="Courier New"/>
              </a:rPr>
              <a:t>for </a:t>
            </a:r>
            <a:r>
              <a:rPr sz="1050" dirty="0">
                <a:latin typeface="Courier New"/>
                <a:cs typeface="Courier New"/>
              </a:rPr>
              <a:t>i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range</a:t>
            </a:r>
            <a:r>
              <a:rPr sz="1050" spc="-5" dirty="0">
                <a:latin typeface="Courier New"/>
                <a:cs typeface="Courier New"/>
              </a:rPr>
              <a:t>(clusters):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plt.subplot(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,clusters,i+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block[:]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p_and_c[i][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][::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-1</a:t>
            </a:r>
            <a:r>
              <a:rPr sz="1050" spc="-5" dirty="0">
                <a:latin typeface="Courier New"/>
                <a:cs typeface="Courier New"/>
              </a:rPr>
              <a:t>]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 we</a:t>
            </a:r>
            <a:r>
              <a:rPr sz="105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have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done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 to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 convert</a:t>
            </a:r>
            <a:endParaRPr sz="1050" dirty="0">
              <a:latin typeface="Courier New"/>
              <a:cs typeface="Courier New"/>
            </a:endParaRPr>
          </a:p>
          <a:p>
            <a:pPr marL="334010" marR="2967355" indent="-32194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bgr(opencv) to rgb(matplotlib) </a:t>
            </a:r>
            <a:r>
              <a:rPr sz="1050" spc="-6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plt.imshow(block)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plt.xticks([])</a:t>
            </a:r>
            <a:endParaRPr sz="1050" dirty="0">
              <a:latin typeface="Courier New"/>
              <a:cs typeface="Courier New"/>
            </a:endParaRPr>
          </a:p>
          <a:p>
            <a:pPr marL="334010" marR="1285240">
              <a:lnSpc>
                <a:spcPct val="113300"/>
              </a:lnSpc>
            </a:pPr>
            <a:r>
              <a:rPr sz="1050" spc="-5" dirty="0">
                <a:latin typeface="Courier New"/>
                <a:cs typeface="Courier New"/>
              </a:rPr>
              <a:t>plt.yticks([])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plt.xlabel(</a:t>
            </a:r>
            <a:r>
              <a:rPr sz="1050" spc="-5" dirty="0">
                <a:solidFill>
                  <a:srgbClr val="247692"/>
                </a:solidFill>
                <a:latin typeface="Courier New"/>
                <a:cs typeface="Courier New"/>
              </a:rPr>
              <a:t>str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round</a:t>
            </a:r>
            <a:r>
              <a:rPr sz="1050" spc="-5" dirty="0">
                <a:latin typeface="Courier New"/>
                <a:cs typeface="Courier New"/>
              </a:rPr>
              <a:t>(p_and_c[i][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]*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100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latin typeface="Courier New"/>
                <a:cs typeface="Courier New"/>
              </a:rPr>
              <a:t>))+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'%'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2700" marR="2326640">
              <a:lnSpc>
                <a:spcPts val="1430"/>
              </a:lnSpc>
              <a:spcBef>
                <a:spcPts val="60"/>
              </a:spcBef>
            </a:pPr>
            <a:r>
              <a:rPr sz="1050" dirty="0">
                <a:latin typeface="Courier New"/>
                <a:cs typeface="Courier New"/>
              </a:rPr>
              <a:t>bar = </a:t>
            </a:r>
            <a:r>
              <a:rPr sz="1050" spc="-5" dirty="0">
                <a:latin typeface="Courier New"/>
                <a:cs typeface="Courier New"/>
              </a:rPr>
              <a:t>np.ones((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50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500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latin typeface="Courier New"/>
                <a:cs typeface="Courier New"/>
              </a:rPr>
              <a:t>),dtype=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'uint'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plt.figure(figsize=(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Courier New"/>
                <a:cs typeface="Courier New"/>
              </a:rPr>
              <a:t>plt.title(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'Proportions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of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colors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in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the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image'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start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latin typeface="Courier New"/>
                <a:cs typeface="Courier New"/>
              </a:rPr>
              <a:t>i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AE00DB"/>
                </a:solidFill>
                <a:latin typeface="Courier New"/>
                <a:cs typeface="Courier New"/>
              </a:rPr>
              <a:t>for</a:t>
            </a:r>
            <a:r>
              <a:rPr sz="1050" spc="-2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p,c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0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p_and_c:</a:t>
            </a:r>
            <a:endParaRPr sz="1050" dirty="0">
              <a:latin typeface="Courier New"/>
              <a:cs typeface="Courier New"/>
            </a:endParaRPr>
          </a:p>
          <a:p>
            <a:pPr marL="334010" marR="2568575">
              <a:lnSpc>
                <a:spcPct val="113300"/>
              </a:lnSpc>
            </a:pPr>
            <a:r>
              <a:rPr sz="1050" spc="-5" dirty="0">
                <a:latin typeface="Courier New"/>
                <a:cs typeface="Courier New"/>
              </a:rPr>
              <a:t>end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start+</a:t>
            </a:r>
            <a:r>
              <a:rPr sz="1050" spc="-5" dirty="0">
                <a:solidFill>
                  <a:srgbClr val="247692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latin typeface="Courier New"/>
                <a:cs typeface="Courier New"/>
              </a:rPr>
              <a:t>(p*bar.shape[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if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i==clusters:</a:t>
            </a:r>
            <a:endParaRPr sz="1050" dirty="0">
              <a:latin typeface="Courier New"/>
              <a:cs typeface="Courier New"/>
            </a:endParaRPr>
          </a:p>
          <a:p>
            <a:pPr marL="334010" marR="2887345" indent="319405">
              <a:lnSpc>
                <a:spcPts val="1430"/>
              </a:lnSpc>
              <a:spcBef>
                <a:spcPts val="65"/>
              </a:spcBef>
            </a:pPr>
            <a:r>
              <a:rPr sz="1050" spc="-5" dirty="0">
                <a:latin typeface="Courier New"/>
                <a:cs typeface="Courier New"/>
              </a:rPr>
              <a:t>bar[:,start:]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c[::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-1</a:t>
            </a:r>
            <a:r>
              <a:rPr sz="1050" spc="-5" dirty="0">
                <a:latin typeface="Courier New"/>
                <a:cs typeface="Courier New"/>
              </a:rPr>
              <a:t>]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else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 dirty="0">
              <a:latin typeface="Courier New"/>
              <a:cs typeface="Courier New"/>
            </a:endParaRPr>
          </a:p>
          <a:p>
            <a:pPr marL="65405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bar[:,start:end]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c[::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-1</a:t>
            </a:r>
            <a:r>
              <a:rPr sz="1050" spc="-5" dirty="0">
                <a:latin typeface="Courier New"/>
                <a:cs typeface="Courier New"/>
              </a:rPr>
              <a:t>]</a:t>
            </a:r>
            <a:endParaRPr sz="1050" dirty="0">
              <a:latin typeface="Courier New"/>
              <a:cs typeface="Courier New"/>
            </a:endParaRPr>
          </a:p>
          <a:p>
            <a:pPr marL="334010" marR="416814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latin typeface="Courier New"/>
                <a:cs typeface="Courier New"/>
              </a:rPr>
              <a:t>start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end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i+=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34200" y="18288"/>
                </a:moveTo>
                <a:lnTo>
                  <a:pt x="6896100" y="182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10027920"/>
                </a:lnTo>
                <a:lnTo>
                  <a:pt x="18288" y="10066020"/>
                </a:lnTo>
                <a:lnTo>
                  <a:pt x="56388" y="10066020"/>
                </a:lnTo>
                <a:lnTo>
                  <a:pt x="6896100" y="10066020"/>
                </a:lnTo>
                <a:lnTo>
                  <a:pt x="6934200" y="10066020"/>
                </a:lnTo>
                <a:lnTo>
                  <a:pt x="6934200" y="10027920"/>
                </a:lnTo>
                <a:lnTo>
                  <a:pt x="6934200" y="56388"/>
                </a:lnTo>
                <a:lnTo>
                  <a:pt x="6934200" y="18288"/>
                </a:lnTo>
                <a:close/>
              </a:path>
              <a:path w="6952615" h="10084435">
                <a:moveTo>
                  <a:pt x="6952488" y="10075177"/>
                </a:moveTo>
                <a:lnTo>
                  <a:pt x="6952475" y="10027933"/>
                </a:lnTo>
                <a:lnTo>
                  <a:pt x="6943344" y="10027933"/>
                </a:lnTo>
                <a:lnTo>
                  <a:pt x="6943344" y="10075177"/>
                </a:lnTo>
                <a:lnTo>
                  <a:pt x="6896100" y="10075177"/>
                </a:lnTo>
                <a:lnTo>
                  <a:pt x="56388" y="10075177"/>
                </a:lnTo>
                <a:lnTo>
                  <a:pt x="9144" y="10075177"/>
                </a:lnTo>
                <a:lnTo>
                  <a:pt x="9144" y="10027933"/>
                </a:lnTo>
                <a:lnTo>
                  <a:pt x="0" y="10027933"/>
                </a:lnTo>
                <a:lnTo>
                  <a:pt x="0" y="10075177"/>
                </a:lnTo>
                <a:lnTo>
                  <a:pt x="0" y="10084308"/>
                </a:lnTo>
                <a:lnTo>
                  <a:pt x="9144" y="10084308"/>
                </a:lnTo>
                <a:lnTo>
                  <a:pt x="6952488" y="10084308"/>
                </a:lnTo>
                <a:lnTo>
                  <a:pt x="6952488" y="10075177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10027920"/>
                </a:lnTo>
                <a:lnTo>
                  <a:pt x="9144" y="10027920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6896100" y="9144"/>
                </a:lnTo>
                <a:lnTo>
                  <a:pt x="6943344" y="9144"/>
                </a:lnTo>
                <a:lnTo>
                  <a:pt x="6943344" y="56388"/>
                </a:lnTo>
                <a:lnTo>
                  <a:pt x="6943344" y="10027920"/>
                </a:lnTo>
                <a:lnTo>
                  <a:pt x="6952475" y="10027920"/>
                </a:lnTo>
                <a:lnTo>
                  <a:pt x="6952475" y="56388"/>
                </a:lnTo>
                <a:lnTo>
                  <a:pt x="6952475" y="9144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9259"/>
            <a:ext cx="17627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dirty="0">
                <a:latin typeface="Calibri"/>
                <a:cs typeface="Calibri"/>
              </a:rPr>
              <a:t> VIREN KATHPAL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914348"/>
            <a:ext cx="5769610" cy="163004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7780" marR="4541520">
              <a:lnSpc>
                <a:spcPct val="112400"/>
              </a:lnSpc>
            </a:pPr>
            <a:r>
              <a:rPr sz="1050" spc="-5" dirty="0">
                <a:latin typeface="Courier New"/>
                <a:cs typeface="Courier New"/>
              </a:rPr>
              <a:t>p</a:t>
            </a:r>
            <a:r>
              <a:rPr sz="1050" dirty="0">
                <a:latin typeface="Courier New"/>
                <a:cs typeface="Courier New"/>
              </a:rPr>
              <a:t>l</a:t>
            </a:r>
            <a:r>
              <a:rPr sz="1050" spc="-10" dirty="0">
                <a:latin typeface="Courier New"/>
                <a:cs typeface="Courier New"/>
              </a:rPr>
              <a:t>t</a:t>
            </a:r>
            <a:r>
              <a:rPr sz="1050" spc="-5" dirty="0"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0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h</a:t>
            </a:r>
            <a:r>
              <a:rPr sz="1050" spc="-10" dirty="0">
                <a:latin typeface="Courier New"/>
                <a:cs typeface="Courier New"/>
              </a:rPr>
              <a:t>o</a:t>
            </a:r>
            <a:r>
              <a:rPr sz="1050" spc="-5" dirty="0">
                <a:latin typeface="Courier New"/>
                <a:cs typeface="Courier New"/>
              </a:rPr>
              <a:t>w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b</a:t>
            </a:r>
            <a:r>
              <a:rPr sz="1050" spc="-10" dirty="0">
                <a:latin typeface="Courier New"/>
                <a:cs typeface="Courier New"/>
              </a:rPr>
              <a:t>a</a:t>
            </a:r>
            <a:r>
              <a:rPr sz="1050" spc="-5" dirty="0">
                <a:latin typeface="Courier New"/>
                <a:cs typeface="Courier New"/>
              </a:rPr>
              <a:t>r)  plt.xticks([])</a:t>
            </a:r>
            <a:endParaRPr sz="105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latin typeface="Courier New"/>
                <a:cs typeface="Courier New"/>
              </a:rPr>
              <a:t>plt.yticks([])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rows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1000</a:t>
            </a:r>
            <a:endParaRPr sz="1050" dirty="0">
              <a:latin typeface="Courier New"/>
              <a:cs typeface="Courier New"/>
            </a:endParaRPr>
          </a:p>
          <a:p>
            <a:pPr marL="17780" marR="157924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latin typeface="Courier New"/>
                <a:cs typeface="Courier New"/>
              </a:rPr>
              <a:t>cols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47692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latin typeface="Courier New"/>
                <a:cs typeface="Courier New"/>
              </a:rPr>
              <a:t>((org_img.shape[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]/org_img.shape[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])*rows)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img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cv2.resize(org_img,dsize=(rows,cols),interpolation=cv2.INTER_LINEAR)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892297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INP</a:t>
            </a:r>
            <a:r>
              <a:rPr sz="1200" b="1" spc="-5" dirty="0">
                <a:latin typeface="Calibri"/>
                <a:cs typeface="Calibri"/>
              </a:rPr>
              <a:t>U</a:t>
            </a:r>
            <a:r>
              <a:rPr sz="1200" b="1" spc="-5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96608"/>
            <a:ext cx="594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</a:t>
            </a:r>
            <a:r>
              <a:rPr sz="1200" b="1" spc="-5" dirty="0">
                <a:latin typeface="Calibri"/>
                <a:cs typeface="Calibri"/>
              </a:rPr>
              <a:t>U</a:t>
            </a:r>
            <a:r>
              <a:rPr sz="1200" b="1" spc="-5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0326" y="3241615"/>
            <a:ext cx="2196465" cy="3025140"/>
            <a:chOff x="940326" y="3241615"/>
            <a:chExt cx="2196465" cy="30251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26" y="3241615"/>
              <a:ext cx="2196046" cy="3025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3405377"/>
              <a:ext cx="1866900" cy="269747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4800" y="367665"/>
            <a:ext cx="6952615" cy="10084435"/>
            <a:chOff x="304800" y="304799"/>
            <a:chExt cx="6952615" cy="100844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189" y="6745153"/>
              <a:ext cx="6282164" cy="2325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00" y="6908926"/>
              <a:ext cx="5966459" cy="20116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800" y="304799"/>
              <a:ext cx="6952615" cy="10027920"/>
            </a:xfrm>
            <a:custGeom>
              <a:avLst/>
              <a:gdLst/>
              <a:ahLst/>
              <a:cxnLst/>
              <a:rect l="l" t="t" r="r" b="b"/>
              <a:pathLst>
                <a:path w="6952615" h="10027920">
                  <a:moveTo>
                    <a:pt x="6934200" y="18288"/>
                  </a:moveTo>
                  <a:lnTo>
                    <a:pt x="6896100" y="18288"/>
                  </a:lnTo>
                  <a:lnTo>
                    <a:pt x="56388" y="18288"/>
                  </a:lnTo>
                  <a:lnTo>
                    <a:pt x="18288" y="18288"/>
                  </a:lnTo>
                  <a:lnTo>
                    <a:pt x="18288" y="56388"/>
                  </a:lnTo>
                  <a:lnTo>
                    <a:pt x="18288" y="10027920"/>
                  </a:lnTo>
                  <a:lnTo>
                    <a:pt x="56388" y="10027920"/>
                  </a:lnTo>
                  <a:lnTo>
                    <a:pt x="56388" y="56388"/>
                  </a:lnTo>
                  <a:lnTo>
                    <a:pt x="6896100" y="56388"/>
                  </a:lnTo>
                  <a:lnTo>
                    <a:pt x="6934200" y="56388"/>
                  </a:lnTo>
                  <a:lnTo>
                    <a:pt x="6934200" y="18288"/>
                  </a:lnTo>
                  <a:close/>
                </a:path>
                <a:path w="6952615" h="10027920">
                  <a:moveTo>
                    <a:pt x="6952488" y="0"/>
                  </a:moveTo>
                  <a:lnTo>
                    <a:pt x="6952488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56388"/>
                  </a:lnTo>
                  <a:lnTo>
                    <a:pt x="0" y="10027920"/>
                  </a:lnTo>
                  <a:lnTo>
                    <a:pt x="9144" y="10027920"/>
                  </a:lnTo>
                  <a:lnTo>
                    <a:pt x="9144" y="56388"/>
                  </a:lnTo>
                  <a:lnTo>
                    <a:pt x="9144" y="9144"/>
                  </a:lnTo>
                  <a:lnTo>
                    <a:pt x="56388" y="9144"/>
                  </a:lnTo>
                  <a:lnTo>
                    <a:pt x="6896100" y="9144"/>
                  </a:lnTo>
                  <a:lnTo>
                    <a:pt x="6943344" y="9144"/>
                  </a:lnTo>
                  <a:lnTo>
                    <a:pt x="6943344" y="56388"/>
                  </a:lnTo>
                  <a:lnTo>
                    <a:pt x="6943344" y="10027920"/>
                  </a:lnTo>
                  <a:lnTo>
                    <a:pt x="6952475" y="10027920"/>
                  </a:lnTo>
                  <a:lnTo>
                    <a:pt x="6952475" y="56388"/>
                  </a:lnTo>
                  <a:lnTo>
                    <a:pt x="6952475" y="9144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000" y="361187"/>
              <a:ext cx="9525" cy="9972040"/>
            </a:xfrm>
            <a:custGeom>
              <a:avLst/>
              <a:gdLst/>
              <a:ahLst/>
              <a:cxnLst/>
              <a:rect l="l" t="t" r="r" b="b"/>
              <a:pathLst>
                <a:path w="9525" h="9972040">
                  <a:moveTo>
                    <a:pt x="9144" y="0"/>
                  </a:moveTo>
                  <a:lnTo>
                    <a:pt x="0" y="0"/>
                  </a:lnTo>
                  <a:lnTo>
                    <a:pt x="0" y="9971532"/>
                  </a:lnTo>
                  <a:lnTo>
                    <a:pt x="9144" y="997153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361187"/>
              <a:ext cx="6952615" cy="10027920"/>
            </a:xfrm>
            <a:custGeom>
              <a:avLst/>
              <a:gdLst/>
              <a:ahLst/>
              <a:cxnLst/>
              <a:rect l="l" t="t" r="r" b="b"/>
              <a:pathLst>
                <a:path w="6952615" h="10027920">
                  <a:moveTo>
                    <a:pt x="6934200" y="0"/>
                  </a:moveTo>
                  <a:lnTo>
                    <a:pt x="6896100" y="0"/>
                  </a:lnTo>
                  <a:lnTo>
                    <a:pt x="6896100" y="9971532"/>
                  </a:lnTo>
                  <a:lnTo>
                    <a:pt x="56388" y="9971532"/>
                  </a:lnTo>
                  <a:lnTo>
                    <a:pt x="18288" y="9971532"/>
                  </a:lnTo>
                  <a:lnTo>
                    <a:pt x="18288" y="10009632"/>
                  </a:lnTo>
                  <a:lnTo>
                    <a:pt x="56388" y="10009632"/>
                  </a:lnTo>
                  <a:lnTo>
                    <a:pt x="6896100" y="10009632"/>
                  </a:lnTo>
                  <a:lnTo>
                    <a:pt x="6934200" y="10009632"/>
                  </a:lnTo>
                  <a:lnTo>
                    <a:pt x="6934200" y="9971532"/>
                  </a:lnTo>
                  <a:lnTo>
                    <a:pt x="6934200" y="0"/>
                  </a:lnTo>
                  <a:close/>
                </a:path>
                <a:path w="6952615" h="10027920">
                  <a:moveTo>
                    <a:pt x="6952488" y="10018789"/>
                  </a:moveTo>
                  <a:lnTo>
                    <a:pt x="6952475" y="9971545"/>
                  </a:lnTo>
                  <a:lnTo>
                    <a:pt x="6943344" y="9971545"/>
                  </a:lnTo>
                  <a:lnTo>
                    <a:pt x="6943344" y="10018789"/>
                  </a:lnTo>
                  <a:lnTo>
                    <a:pt x="6896100" y="10018789"/>
                  </a:lnTo>
                  <a:lnTo>
                    <a:pt x="56388" y="10018789"/>
                  </a:lnTo>
                  <a:lnTo>
                    <a:pt x="9144" y="10018789"/>
                  </a:lnTo>
                  <a:lnTo>
                    <a:pt x="9144" y="9971545"/>
                  </a:lnTo>
                  <a:lnTo>
                    <a:pt x="0" y="9971545"/>
                  </a:lnTo>
                  <a:lnTo>
                    <a:pt x="0" y="10018789"/>
                  </a:lnTo>
                  <a:lnTo>
                    <a:pt x="0" y="10027920"/>
                  </a:lnTo>
                  <a:lnTo>
                    <a:pt x="9144" y="10027920"/>
                  </a:lnTo>
                  <a:lnTo>
                    <a:pt x="6952488" y="10027920"/>
                  </a:lnTo>
                  <a:lnTo>
                    <a:pt x="6952488" y="10018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480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Courier New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Gautam</dc:creator>
  <cp:lastModifiedBy>Viren kathpal</cp:lastModifiedBy>
  <cp:revision>1</cp:revision>
  <dcterms:created xsi:type="dcterms:W3CDTF">2023-08-15T14:26:39Z</dcterms:created>
  <dcterms:modified xsi:type="dcterms:W3CDTF">2023-08-15T14:28:02Z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2023-08-15T00:00:00Z</vt:filetime>
  </property>
</Properties>
</file>