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62" y="4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F31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F31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F31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49485" y="3850580"/>
            <a:ext cx="1395095" cy="1293495"/>
          </a:xfrm>
          <a:custGeom>
            <a:avLst/>
            <a:gdLst/>
            <a:ahLst/>
            <a:cxnLst/>
            <a:rect l="l" t="t" r="r" b="b"/>
            <a:pathLst>
              <a:path w="1395095" h="1293495">
                <a:moveTo>
                  <a:pt x="1394514" y="0"/>
                </a:moveTo>
                <a:lnTo>
                  <a:pt x="0" y="1292918"/>
                </a:lnTo>
              </a:path>
            </a:pathLst>
          </a:custGeom>
          <a:ln w="28575">
            <a:solidFill>
              <a:srgbClr val="EB5D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914496" y="4037356"/>
            <a:ext cx="1229995" cy="1106170"/>
          </a:xfrm>
          <a:custGeom>
            <a:avLst/>
            <a:gdLst/>
            <a:ahLst/>
            <a:cxnLst/>
            <a:rect l="l" t="t" r="r" b="b"/>
            <a:pathLst>
              <a:path w="1229995" h="1106170">
                <a:moveTo>
                  <a:pt x="1229503" y="0"/>
                </a:moveTo>
                <a:lnTo>
                  <a:pt x="0" y="1106142"/>
                </a:lnTo>
                <a:lnTo>
                  <a:pt x="1229503" y="1106142"/>
                </a:lnTo>
                <a:lnTo>
                  <a:pt x="1229503" y="0"/>
                </a:lnTo>
                <a:close/>
              </a:path>
            </a:pathLst>
          </a:custGeom>
          <a:solidFill>
            <a:srgbClr val="396C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2094" y="1155953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>
                <a:moveTo>
                  <a:pt x="0" y="0"/>
                </a:moveTo>
                <a:lnTo>
                  <a:pt x="673227" y="0"/>
                </a:lnTo>
              </a:path>
            </a:pathLst>
          </a:custGeom>
          <a:ln w="28575">
            <a:solidFill>
              <a:srgbClr val="EB5D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49485" y="3850580"/>
            <a:ext cx="1395095" cy="1293495"/>
          </a:xfrm>
          <a:custGeom>
            <a:avLst/>
            <a:gdLst/>
            <a:ahLst/>
            <a:cxnLst/>
            <a:rect l="l" t="t" r="r" b="b"/>
            <a:pathLst>
              <a:path w="1395095" h="1293495">
                <a:moveTo>
                  <a:pt x="1394514" y="0"/>
                </a:moveTo>
                <a:lnTo>
                  <a:pt x="0" y="1292918"/>
                </a:lnTo>
              </a:path>
            </a:pathLst>
          </a:custGeom>
          <a:ln w="28575">
            <a:solidFill>
              <a:srgbClr val="EB5D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914496" y="4037356"/>
            <a:ext cx="1229995" cy="1106170"/>
          </a:xfrm>
          <a:custGeom>
            <a:avLst/>
            <a:gdLst/>
            <a:ahLst/>
            <a:cxnLst/>
            <a:rect l="l" t="t" r="r" b="b"/>
            <a:pathLst>
              <a:path w="1229995" h="1106170">
                <a:moveTo>
                  <a:pt x="1229503" y="0"/>
                </a:moveTo>
                <a:lnTo>
                  <a:pt x="0" y="1106142"/>
                </a:lnTo>
                <a:lnTo>
                  <a:pt x="1229503" y="1106142"/>
                </a:lnTo>
                <a:lnTo>
                  <a:pt x="1229503" y="0"/>
                </a:lnTo>
                <a:close/>
              </a:path>
            </a:pathLst>
          </a:custGeom>
          <a:solidFill>
            <a:srgbClr val="396C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2852" y="2147062"/>
            <a:ext cx="4638294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0F31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6251" y="1521663"/>
            <a:ext cx="7651496" cy="3170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6284" y="0"/>
            <a:ext cx="6152515" cy="5158105"/>
            <a:chOff x="3006284" y="0"/>
            <a:chExt cx="6152515" cy="5158105"/>
          </a:xfrm>
        </p:grpSpPr>
        <p:sp>
          <p:nvSpPr>
            <p:cNvPr id="3" name="object 3"/>
            <p:cNvSpPr/>
            <p:nvPr/>
          </p:nvSpPr>
          <p:spPr>
            <a:xfrm>
              <a:off x="3006280" y="0"/>
              <a:ext cx="6137910" cy="5143500"/>
            </a:xfrm>
            <a:custGeom>
              <a:avLst/>
              <a:gdLst/>
              <a:ahLst/>
              <a:cxnLst/>
              <a:rect l="l" t="t" r="r" b="b"/>
              <a:pathLst>
                <a:path w="6137909" h="5143500">
                  <a:moveTo>
                    <a:pt x="6137719" y="0"/>
                  </a:moveTo>
                  <a:lnTo>
                    <a:pt x="5105971" y="0"/>
                  </a:lnTo>
                  <a:lnTo>
                    <a:pt x="5052631" y="0"/>
                  </a:lnTo>
                  <a:lnTo>
                    <a:pt x="0" y="0"/>
                  </a:lnTo>
                  <a:lnTo>
                    <a:pt x="5052631" y="5127485"/>
                  </a:lnTo>
                  <a:lnTo>
                    <a:pt x="5052631" y="5143500"/>
                  </a:lnTo>
                  <a:lnTo>
                    <a:pt x="5068417" y="5143500"/>
                  </a:lnTo>
                  <a:lnTo>
                    <a:pt x="5105971" y="5143500"/>
                  </a:lnTo>
                  <a:lnTo>
                    <a:pt x="6137719" y="5143500"/>
                  </a:lnTo>
                  <a:lnTo>
                    <a:pt x="6137719" y="0"/>
                  </a:lnTo>
                  <a:close/>
                </a:path>
              </a:pathLst>
            </a:custGeom>
            <a:solidFill>
              <a:srgbClr val="13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65800" y="1293571"/>
              <a:ext cx="4278630" cy="3850004"/>
            </a:xfrm>
            <a:custGeom>
              <a:avLst/>
              <a:gdLst/>
              <a:ahLst/>
              <a:cxnLst/>
              <a:rect l="l" t="t" r="r" b="b"/>
              <a:pathLst>
                <a:path w="4278630" h="3850004">
                  <a:moveTo>
                    <a:pt x="4278198" y="0"/>
                  </a:moveTo>
                  <a:lnTo>
                    <a:pt x="0" y="3849926"/>
                  </a:lnTo>
                  <a:lnTo>
                    <a:pt x="4278198" y="3849926"/>
                  </a:lnTo>
                  <a:lnTo>
                    <a:pt x="4278198" y="0"/>
                  </a:lnTo>
                  <a:close/>
                </a:path>
              </a:pathLst>
            </a:custGeom>
            <a:solidFill>
              <a:srgbClr val="5396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50625" y="780437"/>
              <a:ext cx="4793615" cy="4363085"/>
            </a:xfrm>
            <a:custGeom>
              <a:avLst/>
              <a:gdLst/>
              <a:ahLst/>
              <a:cxnLst/>
              <a:rect l="l" t="t" r="r" b="b"/>
              <a:pathLst>
                <a:path w="4793615" h="4363085">
                  <a:moveTo>
                    <a:pt x="4793373" y="0"/>
                  </a:moveTo>
                  <a:lnTo>
                    <a:pt x="0" y="4363060"/>
                  </a:lnTo>
                </a:path>
              </a:pathLst>
            </a:custGeom>
            <a:ln w="28575">
              <a:solidFill>
                <a:srgbClr val="EB5D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1159" y="1895297"/>
            <a:ext cx="3462654" cy="124269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ts val="4540"/>
              </a:lnSpc>
              <a:spcBef>
                <a:spcPts val="670"/>
              </a:spcBef>
            </a:pPr>
            <a:r>
              <a:rPr sz="4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 </a:t>
            </a:r>
            <a:r>
              <a:rPr sz="4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sz="4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42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2094" y="3470909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>
                <a:moveTo>
                  <a:pt x="0" y="0"/>
                </a:moveTo>
                <a:lnTo>
                  <a:pt x="673227" y="0"/>
                </a:lnTo>
              </a:path>
            </a:pathLst>
          </a:custGeom>
          <a:ln w="28575">
            <a:solidFill>
              <a:srgbClr val="EB5D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EEF765A6-BB42-C30C-433C-4CDA8E6B13DE}"/>
              </a:ext>
            </a:extLst>
          </p:cNvPr>
          <p:cNvSpPr txBox="1"/>
          <p:nvPr/>
        </p:nvSpPr>
        <p:spPr>
          <a:xfrm>
            <a:off x="6248400" y="4095750"/>
            <a:ext cx="238594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Viren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Ka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lang="en-IN" sz="2000" spc="-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lang="en-IN" sz="2000" spc="-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" y="0"/>
            <a:ext cx="9107424" cy="51434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4287" y="2065223"/>
            <a:ext cx="2785745" cy="3093085"/>
            <a:chOff x="-14287" y="2065223"/>
            <a:chExt cx="2785745" cy="3093085"/>
          </a:xfrm>
        </p:grpSpPr>
        <p:sp>
          <p:nvSpPr>
            <p:cNvPr id="3" name="object 3"/>
            <p:cNvSpPr/>
            <p:nvPr/>
          </p:nvSpPr>
          <p:spPr>
            <a:xfrm>
              <a:off x="0" y="2079511"/>
              <a:ext cx="2757170" cy="3064510"/>
            </a:xfrm>
            <a:custGeom>
              <a:avLst/>
              <a:gdLst/>
              <a:ahLst/>
              <a:cxnLst/>
              <a:rect l="l" t="t" r="r" b="b"/>
              <a:pathLst>
                <a:path w="2757170" h="3064510">
                  <a:moveTo>
                    <a:pt x="2757064" y="3063988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EB5D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423455"/>
              <a:ext cx="2450465" cy="2720340"/>
            </a:xfrm>
            <a:custGeom>
              <a:avLst/>
              <a:gdLst/>
              <a:ahLst/>
              <a:cxnLst/>
              <a:rect l="l" t="t" r="r" b="b"/>
              <a:pathLst>
                <a:path w="2450465" h="2720340">
                  <a:moveTo>
                    <a:pt x="0" y="0"/>
                  </a:moveTo>
                  <a:lnTo>
                    <a:pt x="0" y="2720043"/>
                  </a:lnTo>
                  <a:lnTo>
                    <a:pt x="2450203" y="27200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131571" y="0"/>
            <a:ext cx="4027170" cy="4340860"/>
            <a:chOff x="5131571" y="0"/>
            <a:chExt cx="4027170" cy="4340860"/>
          </a:xfrm>
        </p:grpSpPr>
        <p:sp>
          <p:nvSpPr>
            <p:cNvPr id="6" name="object 6"/>
            <p:cNvSpPr/>
            <p:nvPr/>
          </p:nvSpPr>
          <p:spPr>
            <a:xfrm>
              <a:off x="5145859" y="0"/>
              <a:ext cx="3998595" cy="4312285"/>
            </a:xfrm>
            <a:custGeom>
              <a:avLst/>
              <a:gdLst/>
              <a:ahLst/>
              <a:cxnLst/>
              <a:rect l="l" t="t" r="r" b="b"/>
              <a:pathLst>
                <a:path w="3998595" h="4312285">
                  <a:moveTo>
                    <a:pt x="0" y="0"/>
                  </a:moveTo>
                  <a:lnTo>
                    <a:pt x="3998140" y="4312223"/>
                  </a:lnTo>
                </a:path>
              </a:pathLst>
            </a:custGeom>
            <a:ln w="28575">
              <a:solidFill>
                <a:srgbClr val="EB5D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91811" y="0"/>
              <a:ext cx="3452495" cy="3836670"/>
            </a:xfrm>
            <a:custGeom>
              <a:avLst/>
              <a:gdLst/>
              <a:ahLst/>
              <a:cxnLst/>
              <a:rect l="l" t="t" r="r" b="b"/>
              <a:pathLst>
                <a:path w="3452495" h="3836670">
                  <a:moveTo>
                    <a:pt x="3452188" y="0"/>
                  </a:moveTo>
                  <a:lnTo>
                    <a:pt x="0" y="0"/>
                  </a:lnTo>
                  <a:lnTo>
                    <a:pt x="3452188" y="3836580"/>
                  </a:lnTo>
                  <a:lnTo>
                    <a:pt x="3452188" y="0"/>
                  </a:lnTo>
                  <a:close/>
                </a:path>
              </a:pathLst>
            </a:custGeom>
            <a:solidFill>
              <a:srgbClr val="5396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52852" y="2147062"/>
            <a:ext cx="283908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Thankyou</a:t>
            </a:r>
          </a:p>
        </p:txBody>
      </p:sp>
      <p:sp>
        <p:nvSpPr>
          <p:cNvPr id="9" name="object 9"/>
          <p:cNvSpPr/>
          <p:nvPr/>
        </p:nvSpPr>
        <p:spPr>
          <a:xfrm>
            <a:off x="2276094" y="3318509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>
                <a:moveTo>
                  <a:pt x="0" y="0"/>
                </a:moveTo>
                <a:lnTo>
                  <a:pt x="673226" y="0"/>
                </a:lnTo>
              </a:path>
            </a:pathLst>
          </a:custGeom>
          <a:ln w="28575">
            <a:solidFill>
              <a:srgbClr val="EB5D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21461"/>
            <a:ext cx="355170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spc="-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sz="32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982" y="2069338"/>
            <a:ext cx="5494020" cy="2828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0F3135"/>
                </a:solidFill>
                <a:latin typeface="Verdana"/>
                <a:cs typeface="Verdana"/>
              </a:rPr>
              <a:t>Following</a:t>
            </a:r>
            <a:r>
              <a:rPr sz="1800" spc="-195" dirty="0">
                <a:solidFill>
                  <a:srgbClr val="0F3135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0F3135"/>
                </a:solidFill>
                <a:latin typeface="Verdana"/>
                <a:cs typeface="Verdana"/>
              </a:rPr>
              <a:t>are</a:t>
            </a:r>
            <a:r>
              <a:rPr sz="1800" spc="-165" dirty="0">
                <a:solidFill>
                  <a:srgbClr val="0F3135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0F3135"/>
                </a:solidFill>
                <a:latin typeface="Verdana"/>
                <a:cs typeface="Verdana"/>
              </a:rPr>
              <a:t>the</a:t>
            </a:r>
            <a:r>
              <a:rPr sz="1800" spc="-175" dirty="0">
                <a:solidFill>
                  <a:srgbClr val="0F3135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0F3135"/>
                </a:solidFill>
                <a:latin typeface="Verdana"/>
                <a:cs typeface="Verdana"/>
              </a:rPr>
              <a:t>project</a:t>
            </a:r>
            <a:r>
              <a:rPr sz="1800" spc="-180" dirty="0">
                <a:solidFill>
                  <a:srgbClr val="0F3135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0F3135"/>
                </a:solidFill>
                <a:latin typeface="Verdana"/>
                <a:cs typeface="Verdana"/>
              </a:rPr>
              <a:t>objectives</a:t>
            </a:r>
            <a:r>
              <a:rPr sz="1800" spc="-195" dirty="0">
                <a:solidFill>
                  <a:srgbClr val="0F3135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0F3135"/>
                </a:solidFill>
                <a:latin typeface="Verdana"/>
                <a:cs typeface="Verdana"/>
              </a:rPr>
              <a:t>that</a:t>
            </a:r>
            <a:r>
              <a:rPr sz="1800" spc="-175" dirty="0">
                <a:solidFill>
                  <a:srgbClr val="0F3135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F3135"/>
                </a:solidFill>
                <a:latin typeface="Verdana"/>
                <a:cs typeface="Verdana"/>
              </a:rPr>
              <a:t>we</a:t>
            </a:r>
            <a:r>
              <a:rPr sz="1800" spc="-165" dirty="0">
                <a:solidFill>
                  <a:srgbClr val="0F3135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F3135"/>
                </a:solidFill>
                <a:latin typeface="Verdana"/>
                <a:cs typeface="Verdana"/>
              </a:rPr>
              <a:t>focused </a:t>
            </a:r>
            <a:r>
              <a:rPr sz="1800" spc="-615" dirty="0">
                <a:solidFill>
                  <a:srgbClr val="0F3135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0F3135"/>
                </a:solidFill>
                <a:latin typeface="Verdana"/>
                <a:cs typeface="Verdana"/>
              </a:rPr>
              <a:t>on:</a:t>
            </a:r>
            <a:endParaRPr sz="1800">
              <a:latin typeface="Verdana"/>
              <a:cs typeface="Verdana"/>
            </a:endParaRPr>
          </a:p>
          <a:p>
            <a:pPr marL="469900" indent="-342900">
              <a:lnSpc>
                <a:spcPct val="100000"/>
              </a:lnSpc>
              <a:spcBef>
                <a:spcPts val="955"/>
              </a:spcBef>
              <a:buSzPct val="90000"/>
              <a:buFont typeface="Calibri"/>
              <a:buChar char="●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0F3135"/>
                </a:solidFill>
                <a:latin typeface="Calibri"/>
                <a:cs typeface="Calibri"/>
              </a:rPr>
              <a:t>Develop</a:t>
            </a:r>
            <a:r>
              <a:rPr sz="2000" b="1" spc="-20" dirty="0">
                <a:solidFill>
                  <a:srgbClr val="0F313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F3135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0F313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F3135"/>
                </a:solidFill>
                <a:latin typeface="Calibri"/>
                <a:cs typeface="Calibri"/>
              </a:rPr>
              <a:t>Functional</a:t>
            </a:r>
            <a:r>
              <a:rPr sz="2000" b="1" spc="-45" dirty="0">
                <a:solidFill>
                  <a:srgbClr val="0F313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F3135"/>
                </a:solidFill>
                <a:latin typeface="Calibri"/>
                <a:cs typeface="Calibri"/>
              </a:rPr>
              <a:t>Bot</a:t>
            </a:r>
            <a:endParaRPr sz="2000">
              <a:latin typeface="Calibri"/>
              <a:cs typeface="Calibri"/>
            </a:endParaRPr>
          </a:p>
          <a:p>
            <a:pPr marL="469900" indent="-342900">
              <a:lnSpc>
                <a:spcPts val="2395"/>
              </a:lnSpc>
              <a:buSzPct val="90000"/>
              <a:buFont typeface="Calibri"/>
              <a:buChar char="●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0F3135"/>
                </a:solidFill>
                <a:latin typeface="Calibri"/>
                <a:cs typeface="Calibri"/>
              </a:rPr>
              <a:t>Utilize</a:t>
            </a:r>
            <a:r>
              <a:rPr sz="2000" b="1" spc="-35" dirty="0">
                <a:solidFill>
                  <a:srgbClr val="0F313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F3135"/>
                </a:solidFill>
                <a:latin typeface="Calibri"/>
                <a:cs typeface="Calibri"/>
              </a:rPr>
              <a:t>Large</a:t>
            </a:r>
            <a:r>
              <a:rPr sz="2000" b="1" dirty="0">
                <a:solidFill>
                  <a:srgbClr val="0F3135"/>
                </a:solidFill>
                <a:latin typeface="Calibri"/>
                <a:cs typeface="Calibri"/>
              </a:rPr>
              <a:t> Language</a:t>
            </a:r>
            <a:r>
              <a:rPr sz="2000" b="1" spc="-25" dirty="0">
                <a:solidFill>
                  <a:srgbClr val="0F313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F3135"/>
                </a:solidFill>
                <a:latin typeface="Calibri"/>
                <a:cs typeface="Calibri"/>
              </a:rPr>
              <a:t>Models</a:t>
            </a:r>
            <a:r>
              <a:rPr sz="2000" b="1" spc="-15" dirty="0">
                <a:solidFill>
                  <a:srgbClr val="0F313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F3135"/>
                </a:solidFill>
                <a:latin typeface="Calibri"/>
                <a:cs typeface="Calibri"/>
              </a:rPr>
              <a:t>(LLMs)</a:t>
            </a:r>
            <a:endParaRPr sz="2000">
              <a:latin typeface="Calibri"/>
              <a:cs typeface="Calibri"/>
            </a:endParaRPr>
          </a:p>
          <a:p>
            <a:pPr marL="469900" indent="-342900">
              <a:lnSpc>
                <a:spcPts val="2395"/>
              </a:lnSpc>
              <a:buSzPct val="90000"/>
              <a:buFont typeface="Calibri"/>
              <a:buChar char="●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0F3135"/>
                </a:solidFill>
                <a:latin typeface="Calibri"/>
                <a:cs typeface="Calibri"/>
              </a:rPr>
              <a:t>Integrate</a:t>
            </a:r>
            <a:r>
              <a:rPr sz="2000" b="1" spc="-25" dirty="0">
                <a:solidFill>
                  <a:srgbClr val="0F313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F3135"/>
                </a:solidFill>
                <a:latin typeface="Calibri"/>
                <a:cs typeface="Calibri"/>
              </a:rPr>
              <a:t>Lang</a:t>
            </a:r>
            <a:r>
              <a:rPr sz="2000" b="1" spc="-20" dirty="0">
                <a:solidFill>
                  <a:srgbClr val="0F313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F3135"/>
                </a:solidFill>
                <a:latin typeface="Calibri"/>
                <a:cs typeface="Calibri"/>
              </a:rPr>
              <a:t>Chain</a:t>
            </a:r>
            <a:r>
              <a:rPr sz="2000" b="1" spc="-10" dirty="0">
                <a:solidFill>
                  <a:srgbClr val="0F313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F3135"/>
                </a:solidFill>
                <a:latin typeface="Calibri"/>
                <a:cs typeface="Calibri"/>
              </a:rPr>
              <a:t>Framework</a:t>
            </a:r>
            <a:endParaRPr sz="2000">
              <a:latin typeface="Calibri"/>
              <a:cs typeface="Calibri"/>
            </a:endParaRPr>
          </a:p>
          <a:p>
            <a:pPr marL="469900" indent="-342900">
              <a:lnSpc>
                <a:spcPts val="2395"/>
              </a:lnSpc>
              <a:spcBef>
                <a:spcPts val="15"/>
              </a:spcBef>
              <a:buSzPct val="90000"/>
              <a:buFont typeface="Calibri"/>
              <a:buChar char="●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0F3135"/>
                </a:solidFill>
                <a:latin typeface="Calibri"/>
                <a:cs typeface="Calibri"/>
              </a:rPr>
              <a:t>Retrieve</a:t>
            </a:r>
            <a:r>
              <a:rPr sz="2000" b="1" spc="-10" dirty="0">
                <a:solidFill>
                  <a:srgbClr val="0F313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F3135"/>
                </a:solidFill>
                <a:latin typeface="Calibri"/>
                <a:cs typeface="Calibri"/>
              </a:rPr>
              <a:t>Data</a:t>
            </a:r>
            <a:r>
              <a:rPr sz="2000" b="1" spc="-25" dirty="0">
                <a:solidFill>
                  <a:srgbClr val="0F313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F3135"/>
                </a:solidFill>
                <a:latin typeface="Calibri"/>
                <a:cs typeface="Calibri"/>
              </a:rPr>
              <a:t>from</a:t>
            </a:r>
            <a:r>
              <a:rPr sz="2000" b="1" spc="-15" dirty="0">
                <a:solidFill>
                  <a:srgbClr val="0F313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F3135"/>
                </a:solidFill>
                <a:latin typeface="Calibri"/>
                <a:cs typeface="Calibri"/>
              </a:rPr>
              <a:t>Wikipedia</a:t>
            </a:r>
            <a:r>
              <a:rPr sz="2000" b="1" spc="-20" dirty="0">
                <a:solidFill>
                  <a:srgbClr val="0F313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F3135"/>
                </a:solidFill>
                <a:latin typeface="Calibri"/>
                <a:cs typeface="Calibri"/>
              </a:rPr>
              <a:t>API</a:t>
            </a:r>
            <a:endParaRPr sz="2000">
              <a:latin typeface="Calibri"/>
              <a:cs typeface="Calibri"/>
            </a:endParaRPr>
          </a:p>
          <a:p>
            <a:pPr marL="469900" indent="-342900">
              <a:lnSpc>
                <a:spcPts val="2395"/>
              </a:lnSpc>
              <a:buSzPct val="90000"/>
              <a:buFont typeface="Calibri"/>
              <a:buChar char="●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0F3135"/>
                </a:solidFill>
                <a:latin typeface="Calibri"/>
                <a:cs typeface="Calibri"/>
              </a:rPr>
              <a:t>Ensure</a:t>
            </a:r>
            <a:r>
              <a:rPr sz="2000" b="1" spc="-30" dirty="0">
                <a:solidFill>
                  <a:srgbClr val="0F313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F3135"/>
                </a:solidFill>
                <a:latin typeface="Calibri"/>
                <a:cs typeface="Calibri"/>
              </a:rPr>
              <a:t>Accuracy</a:t>
            </a:r>
            <a:r>
              <a:rPr sz="2000" b="1" spc="-15" dirty="0">
                <a:solidFill>
                  <a:srgbClr val="0F313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F3135"/>
                </a:solidFill>
                <a:latin typeface="Calibri"/>
                <a:cs typeface="Calibri"/>
              </a:rPr>
              <a:t>and</a:t>
            </a:r>
            <a:r>
              <a:rPr sz="2000" b="1" spc="-10" dirty="0">
                <a:solidFill>
                  <a:srgbClr val="0F313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F3135"/>
                </a:solidFill>
                <a:latin typeface="Calibri"/>
                <a:cs typeface="Calibri"/>
              </a:rPr>
              <a:t>Relevance</a:t>
            </a:r>
            <a:endParaRPr sz="2000">
              <a:latin typeface="Calibri"/>
              <a:cs typeface="Calibri"/>
            </a:endParaRPr>
          </a:p>
          <a:p>
            <a:pPr marL="469900" indent="-342900">
              <a:lnSpc>
                <a:spcPct val="100000"/>
              </a:lnSpc>
              <a:buSzPct val="90000"/>
              <a:buFont typeface="Calibri"/>
              <a:buChar char="●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0F3135"/>
                </a:solidFill>
                <a:latin typeface="Calibri"/>
                <a:cs typeface="Calibri"/>
              </a:rPr>
              <a:t>Open</a:t>
            </a:r>
            <a:r>
              <a:rPr sz="2000" b="1" spc="-15" dirty="0">
                <a:solidFill>
                  <a:srgbClr val="0F313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F3135"/>
                </a:solidFill>
                <a:latin typeface="Calibri"/>
                <a:cs typeface="Calibri"/>
              </a:rPr>
              <a:t>Source</a:t>
            </a:r>
            <a:r>
              <a:rPr sz="2000" b="1" spc="-10" dirty="0">
                <a:solidFill>
                  <a:srgbClr val="0F313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F3135"/>
                </a:solidFill>
                <a:latin typeface="Calibri"/>
                <a:cs typeface="Calibri"/>
              </a:rPr>
              <a:t>Development</a:t>
            </a:r>
            <a:endParaRPr sz="2000">
              <a:latin typeface="Calibri"/>
              <a:cs typeface="Calibri"/>
            </a:endParaRPr>
          </a:p>
          <a:p>
            <a:pPr marL="469900" indent="-342900">
              <a:lnSpc>
                <a:spcPct val="100000"/>
              </a:lnSpc>
              <a:buSzPct val="90000"/>
              <a:buFont typeface="Calibri"/>
              <a:buChar char="●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0F3135"/>
                </a:solidFill>
                <a:latin typeface="Calibri"/>
                <a:cs typeface="Calibri"/>
              </a:rPr>
              <a:t>User-Friendly</a:t>
            </a:r>
            <a:r>
              <a:rPr sz="2000" b="1" spc="-40" dirty="0">
                <a:solidFill>
                  <a:srgbClr val="0F313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F3135"/>
                </a:solidFill>
                <a:latin typeface="Calibri"/>
                <a:cs typeface="Calibri"/>
              </a:rPr>
              <a:t>Interaction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63052" y="0"/>
            <a:ext cx="4095750" cy="5158105"/>
            <a:chOff x="5063052" y="0"/>
            <a:chExt cx="4095750" cy="5158105"/>
          </a:xfrm>
        </p:grpSpPr>
        <p:sp>
          <p:nvSpPr>
            <p:cNvPr id="5" name="object 5"/>
            <p:cNvSpPr/>
            <p:nvPr/>
          </p:nvSpPr>
          <p:spPr>
            <a:xfrm>
              <a:off x="5457443" y="0"/>
              <a:ext cx="3686810" cy="3815715"/>
            </a:xfrm>
            <a:custGeom>
              <a:avLst/>
              <a:gdLst/>
              <a:ahLst/>
              <a:cxnLst/>
              <a:rect l="l" t="t" r="r" b="b"/>
              <a:pathLst>
                <a:path w="3686809" h="3815715">
                  <a:moveTo>
                    <a:pt x="3686555" y="0"/>
                  </a:moveTo>
                  <a:lnTo>
                    <a:pt x="0" y="0"/>
                  </a:lnTo>
                  <a:lnTo>
                    <a:pt x="3686555" y="3815509"/>
                  </a:lnTo>
                  <a:lnTo>
                    <a:pt x="3686555" y="0"/>
                  </a:lnTo>
                  <a:close/>
                </a:path>
              </a:pathLst>
            </a:custGeom>
            <a:solidFill>
              <a:srgbClr val="396C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86828" y="3319905"/>
              <a:ext cx="1757680" cy="1823720"/>
            </a:xfrm>
            <a:custGeom>
              <a:avLst/>
              <a:gdLst/>
              <a:ahLst/>
              <a:cxnLst/>
              <a:rect l="l" t="t" r="r" b="b"/>
              <a:pathLst>
                <a:path w="1757679" h="1823720">
                  <a:moveTo>
                    <a:pt x="1757171" y="0"/>
                  </a:moveTo>
                  <a:lnTo>
                    <a:pt x="0" y="1823593"/>
                  </a:lnTo>
                  <a:lnTo>
                    <a:pt x="1757171" y="1823593"/>
                  </a:lnTo>
                  <a:lnTo>
                    <a:pt x="1757171" y="0"/>
                  </a:lnTo>
                  <a:close/>
                </a:path>
              </a:pathLst>
            </a:custGeom>
            <a:solidFill>
              <a:srgbClr val="13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77340" y="0"/>
              <a:ext cx="4067175" cy="4205605"/>
            </a:xfrm>
            <a:custGeom>
              <a:avLst/>
              <a:gdLst/>
              <a:ahLst/>
              <a:cxnLst/>
              <a:rect l="l" t="t" r="r" b="b"/>
              <a:pathLst>
                <a:path w="4067175" h="4205605">
                  <a:moveTo>
                    <a:pt x="4066659" y="4205253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EB5D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52094" y="1613153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>
                <a:moveTo>
                  <a:pt x="0" y="0"/>
                </a:moveTo>
                <a:lnTo>
                  <a:pt x="673227" y="0"/>
                </a:lnTo>
              </a:path>
            </a:pathLst>
          </a:custGeom>
          <a:ln w="28575">
            <a:solidFill>
              <a:srgbClr val="EB5D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464565"/>
            <a:ext cx="552561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8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</a:t>
            </a:r>
            <a:r>
              <a:rPr sz="3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IN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oject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982" y="1531111"/>
            <a:ext cx="5045710" cy="2640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5" dirty="0">
                <a:solidFill>
                  <a:srgbClr val="0F3135"/>
                </a:solidFill>
                <a:latin typeface="Verdana"/>
                <a:cs typeface="Verdana"/>
              </a:rPr>
              <a:t>Som</a:t>
            </a:r>
            <a:r>
              <a:rPr sz="1600" spc="-85" dirty="0">
                <a:solidFill>
                  <a:srgbClr val="0F3135"/>
                </a:solidFill>
                <a:latin typeface="Verdana"/>
                <a:cs typeface="Verdana"/>
              </a:rPr>
              <a:t>e</a:t>
            </a:r>
            <a:r>
              <a:rPr sz="1600" spc="-150" dirty="0">
                <a:solidFill>
                  <a:srgbClr val="0F3135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0F3135"/>
                </a:solidFill>
                <a:latin typeface="Verdana"/>
                <a:cs typeface="Verdana"/>
              </a:rPr>
              <a:t>of</a:t>
            </a:r>
            <a:r>
              <a:rPr sz="1600" spc="-150" dirty="0">
                <a:solidFill>
                  <a:srgbClr val="0F3135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0F3135"/>
                </a:solidFill>
                <a:latin typeface="Verdana"/>
                <a:cs typeface="Verdana"/>
              </a:rPr>
              <a:t>t</a:t>
            </a:r>
            <a:r>
              <a:rPr sz="1600" spc="-85" dirty="0">
                <a:solidFill>
                  <a:srgbClr val="0F3135"/>
                </a:solidFill>
                <a:latin typeface="Verdana"/>
                <a:cs typeface="Verdana"/>
              </a:rPr>
              <a:t>he</a:t>
            </a:r>
            <a:r>
              <a:rPr sz="1600" spc="-150" dirty="0">
                <a:solidFill>
                  <a:srgbClr val="0F3135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0F3135"/>
                </a:solidFill>
                <a:latin typeface="Verdana"/>
                <a:cs typeface="Verdana"/>
              </a:rPr>
              <a:t>k</a:t>
            </a:r>
            <a:r>
              <a:rPr sz="1600" spc="-95" dirty="0">
                <a:solidFill>
                  <a:srgbClr val="0F3135"/>
                </a:solidFill>
                <a:latin typeface="Verdana"/>
                <a:cs typeface="Verdana"/>
              </a:rPr>
              <a:t>ey</a:t>
            </a:r>
            <a:r>
              <a:rPr sz="1600" spc="-135" dirty="0">
                <a:solidFill>
                  <a:srgbClr val="0F3135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0F3135"/>
                </a:solidFill>
                <a:latin typeface="Verdana"/>
                <a:cs typeface="Verdana"/>
              </a:rPr>
              <a:t>feat</a:t>
            </a:r>
            <a:r>
              <a:rPr sz="1600" spc="-65" dirty="0">
                <a:solidFill>
                  <a:srgbClr val="0F3135"/>
                </a:solidFill>
                <a:latin typeface="Verdana"/>
                <a:cs typeface="Verdana"/>
              </a:rPr>
              <a:t>u</a:t>
            </a:r>
            <a:r>
              <a:rPr sz="1600" spc="-80" dirty="0">
                <a:solidFill>
                  <a:srgbClr val="0F3135"/>
                </a:solidFill>
                <a:latin typeface="Verdana"/>
                <a:cs typeface="Verdana"/>
              </a:rPr>
              <a:t>r</a:t>
            </a:r>
            <a:r>
              <a:rPr sz="1600" spc="-120" dirty="0">
                <a:solidFill>
                  <a:srgbClr val="0F3135"/>
                </a:solidFill>
                <a:latin typeface="Verdana"/>
                <a:cs typeface="Verdana"/>
              </a:rPr>
              <a:t>e</a:t>
            </a:r>
            <a:r>
              <a:rPr sz="1600" spc="-45" dirty="0">
                <a:solidFill>
                  <a:srgbClr val="0F3135"/>
                </a:solidFill>
                <a:latin typeface="Verdana"/>
                <a:cs typeface="Verdana"/>
              </a:rPr>
              <a:t>s</a:t>
            </a:r>
            <a:r>
              <a:rPr sz="1600" spc="-150" dirty="0">
                <a:solidFill>
                  <a:srgbClr val="0F3135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0F3135"/>
                </a:solidFill>
                <a:latin typeface="Verdana"/>
                <a:cs typeface="Verdana"/>
              </a:rPr>
              <a:t>of</a:t>
            </a:r>
            <a:r>
              <a:rPr sz="1600" spc="-145" dirty="0">
                <a:solidFill>
                  <a:srgbClr val="0F3135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0F3135"/>
                </a:solidFill>
                <a:latin typeface="Verdana"/>
                <a:cs typeface="Verdana"/>
              </a:rPr>
              <a:t>ou</a:t>
            </a:r>
            <a:r>
              <a:rPr sz="1600" spc="-105" dirty="0">
                <a:solidFill>
                  <a:srgbClr val="0F3135"/>
                </a:solidFill>
                <a:latin typeface="Verdana"/>
                <a:cs typeface="Verdana"/>
              </a:rPr>
              <a:t>r</a:t>
            </a:r>
            <a:r>
              <a:rPr sz="1600" spc="-160" dirty="0">
                <a:solidFill>
                  <a:srgbClr val="0F3135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0F3135"/>
                </a:solidFill>
                <a:latin typeface="Verdana"/>
                <a:cs typeface="Verdana"/>
              </a:rPr>
              <a:t>project</a:t>
            </a:r>
            <a:r>
              <a:rPr sz="1600" spc="-150" dirty="0">
                <a:solidFill>
                  <a:srgbClr val="0F3135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0F3135"/>
                </a:solidFill>
                <a:latin typeface="Verdana"/>
                <a:cs typeface="Verdana"/>
              </a:rPr>
              <a:t>are</a:t>
            </a:r>
            <a:r>
              <a:rPr sz="1600" spc="-140" dirty="0">
                <a:solidFill>
                  <a:srgbClr val="0F3135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0F3135"/>
                </a:solidFill>
                <a:latin typeface="Verdana"/>
                <a:cs typeface="Verdana"/>
              </a:rPr>
              <a:t>as</a:t>
            </a:r>
            <a:r>
              <a:rPr sz="1600" spc="-155" dirty="0">
                <a:solidFill>
                  <a:srgbClr val="0F3135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0F3135"/>
                </a:solidFill>
                <a:latin typeface="Verdana"/>
                <a:cs typeface="Verdana"/>
              </a:rPr>
              <a:t>fol</a:t>
            </a:r>
            <a:r>
              <a:rPr sz="1600" spc="-60" dirty="0">
                <a:solidFill>
                  <a:srgbClr val="0F3135"/>
                </a:solidFill>
                <a:latin typeface="Verdana"/>
                <a:cs typeface="Verdana"/>
              </a:rPr>
              <a:t>lo</a:t>
            </a:r>
            <a:r>
              <a:rPr sz="1600" spc="75" dirty="0">
                <a:solidFill>
                  <a:srgbClr val="0F3135"/>
                </a:solidFill>
                <a:latin typeface="Verdana"/>
                <a:cs typeface="Verdana"/>
              </a:rPr>
              <a:t>w</a:t>
            </a:r>
            <a:r>
              <a:rPr sz="1600" spc="-204" dirty="0">
                <a:solidFill>
                  <a:srgbClr val="0F3135"/>
                </a:solidFill>
                <a:latin typeface="Verdana"/>
                <a:cs typeface="Verdana"/>
              </a:rPr>
              <a:t>s: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 dirty="0">
              <a:latin typeface="Verdana"/>
              <a:cs typeface="Verdana"/>
            </a:endParaRPr>
          </a:p>
          <a:p>
            <a:pPr marL="469900" indent="-330835">
              <a:lnSpc>
                <a:spcPts val="2395"/>
              </a:lnSpc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0F3135"/>
                </a:solidFill>
                <a:latin typeface="Calibri"/>
                <a:cs typeface="Calibri"/>
              </a:rPr>
              <a:t>Natural</a:t>
            </a:r>
            <a:r>
              <a:rPr sz="2000" b="1" spc="-35" dirty="0">
                <a:solidFill>
                  <a:srgbClr val="0F313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F3135"/>
                </a:solidFill>
                <a:latin typeface="Calibri"/>
                <a:cs typeface="Calibri"/>
              </a:rPr>
              <a:t>Language</a:t>
            </a:r>
            <a:r>
              <a:rPr sz="2000" b="1" spc="-15" dirty="0">
                <a:solidFill>
                  <a:srgbClr val="0F313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F3135"/>
                </a:solidFill>
                <a:latin typeface="Calibri"/>
                <a:cs typeface="Calibri"/>
              </a:rPr>
              <a:t>Understanding.</a:t>
            </a:r>
            <a:endParaRPr sz="2000" dirty="0">
              <a:latin typeface="Calibri"/>
              <a:cs typeface="Calibri"/>
            </a:endParaRPr>
          </a:p>
          <a:p>
            <a:pPr marL="469900" indent="-330835">
              <a:lnSpc>
                <a:spcPts val="2395"/>
              </a:lnSpc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0F3135"/>
                </a:solidFill>
                <a:latin typeface="Calibri"/>
                <a:cs typeface="Calibri"/>
              </a:rPr>
              <a:t>Wikipedia</a:t>
            </a:r>
            <a:r>
              <a:rPr sz="2000" b="1" spc="-35" dirty="0">
                <a:solidFill>
                  <a:srgbClr val="0F313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F3135"/>
                </a:solidFill>
                <a:latin typeface="Calibri"/>
                <a:cs typeface="Calibri"/>
              </a:rPr>
              <a:t>Article</a:t>
            </a:r>
            <a:r>
              <a:rPr sz="2000" b="1" spc="-15" dirty="0">
                <a:solidFill>
                  <a:srgbClr val="0F313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F3135"/>
                </a:solidFill>
                <a:latin typeface="Calibri"/>
                <a:cs typeface="Calibri"/>
              </a:rPr>
              <a:t>Retrieval</a:t>
            </a:r>
            <a:r>
              <a:rPr sz="1600" b="1" dirty="0">
                <a:solidFill>
                  <a:srgbClr val="0F3135"/>
                </a:solidFill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  <a:p>
            <a:pPr marL="469900" indent="-330835">
              <a:lnSpc>
                <a:spcPct val="100000"/>
              </a:lnSpc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0F3135"/>
                </a:solidFill>
                <a:latin typeface="Calibri"/>
                <a:cs typeface="Calibri"/>
              </a:rPr>
              <a:t>Lang</a:t>
            </a:r>
            <a:r>
              <a:rPr sz="2000" b="1" spc="-35" dirty="0">
                <a:solidFill>
                  <a:srgbClr val="0F313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F3135"/>
                </a:solidFill>
                <a:latin typeface="Calibri"/>
                <a:cs typeface="Calibri"/>
              </a:rPr>
              <a:t>Chain</a:t>
            </a:r>
            <a:r>
              <a:rPr sz="2000" b="1" spc="-30" dirty="0">
                <a:solidFill>
                  <a:srgbClr val="0F313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F3135"/>
                </a:solidFill>
                <a:latin typeface="Calibri"/>
                <a:cs typeface="Calibri"/>
              </a:rPr>
              <a:t>Integration</a:t>
            </a:r>
            <a:endParaRPr sz="2000" dirty="0">
              <a:latin typeface="Calibri"/>
              <a:cs typeface="Calibri"/>
            </a:endParaRPr>
          </a:p>
          <a:p>
            <a:pPr marL="469900" indent="-330835">
              <a:lnSpc>
                <a:spcPct val="100000"/>
              </a:lnSpc>
              <a:spcBef>
                <a:spcPts val="5"/>
              </a:spcBef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0F3135"/>
                </a:solidFill>
                <a:latin typeface="Calibri"/>
                <a:cs typeface="Calibri"/>
              </a:rPr>
              <a:t>Open</a:t>
            </a:r>
            <a:r>
              <a:rPr sz="2000" b="1" spc="-20" dirty="0">
                <a:solidFill>
                  <a:srgbClr val="0F313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F3135"/>
                </a:solidFill>
                <a:latin typeface="Calibri"/>
                <a:cs typeface="Calibri"/>
              </a:rPr>
              <a:t>Source</a:t>
            </a:r>
            <a:r>
              <a:rPr sz="2000" b="1" spc="-15" dirty="0">
                <a:solidFill>
                  <a:srgbClr val="0F313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F3135"/>
                </a:solidFill>
                <a:latin typeface="Calibri"/>
                <a:cs typeface="Calibri"/>
              </a:rPr>
              <a:t>Framework</a:t>
            </a:r>
            <a:endParaRPr sz="2000" dirty="0">
              <a:latin typeface="Calibri"/>
              <a:cs typeface="Calibri"/>
            </a:endParaRPr>
          </a:p>
          <a:p>
            <a:pPr marL="469900" indent="-330835">
              <a:lnSpc>
                <a:spcPct val="100000"/>
              </a:lnSpc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0F3135"/>
                </a:solidFill>
                <a:latin typeface="Calibri"/>
                <a:cs typeface="Calibri"/>
              </a:rPr>
              <a:t>Research</a:t>
            </a:r>
            <a:r>
              <a:rPr sz="2000" b="1" spc="-30" dirty="0">
                <a:solidFill>
                  <a:srgbClr val="0F313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F3135"/>
                </a:solidFill>
                <a:latin typeface="Calibri"/>
                <a:cs typeface="Calibri"/>
              </a:rPr>
              <a:t>Assistance</a:t>
            </a:r>
            <a:endParaRPr sz="2000" dirty="0">
              <a:latin typeface="Calibri"/>
              <a:cs typeface="Calibri"/>
            </a:endParaRPr>
          </a:p>
          <a:p>
            <a:pPr marL="469900" indent="-330835">
              <a:lnSpc>
                <a:spcPct val="100000"/>
              </a:lnSpc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0F3135"/>
                </a:solidFill>
                <a:latin typeface="Calibri"/>
                <a:cs typeface="Calibri"/>
              </a:rPr>
              <a:t>User-Friendly</a:t>
            </a:r>
            <a:r>
              <a:rPr sz="2000" b="1" spc="-60" dirty="0">
                <a:solidFill>
                  <a:srgbClr val="0F313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F3135"/>
                </a:solidFill>
                <a:latin typeface="Calibri"/>
                <a:cs typeface="Calibri"/>
              </a:rPr>
              <a:t>Interface</a:t>
            </a:r>
            <a:endParaRPr sz="2000" dirty="0">
              <a:latin typeface="Calibri"/>
              <a:cs typeface="Calibri"/>
            </a:endParaRPr>
          </a:p>
          <a:p>
            <a:pPr marL="469900" indent="-330835">
              <a:lnSpc>
                <a:spcPct val="100000"/>
              </a:lnSpc>
              <a:spcBef>
                <a:spcPts val="10"/>
              </a:spcBef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0F3135"/>
                </a:solidFill>
                <a:latin typeface="Calibri"/>
                <a:cs typeface="Calibri"/>
              </a:rPr>
              <a:t>Customization</a:t>
            </a:r>
            <a:r>
              <a:rPr sz="2000" b="1" spc="-60" dirty="0">
                <a:solidFill>
                  <a:srgbClr val="0F313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F3135"/>
                </a:solidFill>
                <a:latin typeface="Calibri"/>
                <a:cs typeface="Calibri"/>
              </a:rPr>
              <a:t>Potential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2094" y="1155953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>
                <a:moveTo>
                  <a:pt x="0" y="0"/>
                </a:moveTo>
                <a:lnTo>
                  <a:pt x="673227" y="0"/>
                </a:lnTo>
              </a:path>
            </a:pathLst>
          </a:custGeom>
          <a:ln w="28575">
            <a:solidFill>
              <a:srgbClr val="EB5D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464565"/>
            <a:ext cx="50044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sz="3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6251" y="1521663"/>
            <a:ext cx="7235825" cy="3170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2605" indent="-331470">
              <a:lnSpc>
                <a:spcPct val="100000"/>
              </a:lnSpc>
              <a:spcBef>
                <a:spcPts val="105"/>
              </a:spcBef>
              <a:buClr>
                <a:srgbClr val="0F3135"/>
              </a:buClr>
              <a:buSzPct val="80000"/>
              <a:buFont typeface="Times New Roman"/>
              <a:buChar char="●"/>
              <a:tabLst>
                <a:tab pos="521970" algn="l"/>
                <a:tab pos="523240" algn="l"/>
              </a:tabLst>
            </a:pPr>
            <a:r>
              <a:rPr sz="2000" spc="-5" dirty="0">
                <a:solidFill>
                  <a:srgbClr val="133D42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133D4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33D42"/>
                </a:solidFill>
                <a:latin typeface="Calibri"/>
                <a:cs typeface="Calibri"/>
              </a:rPr>
              <a:t>bot</a:t>
            </a:r>
            <a:r>
              <a:rPr sz="2000" spc="-15" dirty="0">
                <a:solidFill>
                  <a:srgbClr val="133D4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33D42"/>
                </a:solidFill>
                <a:latin typeface="Calibri"/>
                <a:cs typeface="Calibri"/>
              </a:rPr>
              <a:t>employs</a:t>
            </a:r>
            <a:r>
              <a:rPr sz="2000" spc="5" dirty="0">
                <a:solidFill>
                  <a:srgbClr val="133D4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33D42"/>
                </a:solidFill>
                <a:latin typeface="Calibri"/>
                <a:cs typeface="Calibri"/>
              </a:rPr>
              <a:t>natural</a:t>
            </a:r>
            <a:r>
              <a:rPr sz="2000" dirty="0">
                <a:solidFill>
                  <a:srgbClr val="133D42"/>
                </a:solidFill>
                <a:latin typeface="Calibri"/>
                <a:cs typeface="Calibri"/>
              </a:rPr>
              <a:t> language</a:t>
            </a:r>
            <a:r>
              <a:rPr sz="2000" spc="-15" dirty="0">
                <a:solidFill>
                  <a:srgbClr val="133D4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33D42"/>
                </a:solidFill>
                <a:latin typeface="Calibri"/>
                <a:cs typeface="Calibri"/>
              </a:rPr>
              <a:t>processing</a:t>
            </a:r>
            <a:r>
              <a:rPr sz="2000" spc="5" dirty="0">
                <a:solidFill>
                  <a:srgbClr val="133D42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33D42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133D42"/>
                </a:solidFill>
                <a:latin typeface="Calibri"/>
                <a:cs typeface="Calibri"/>
              </a:rPr>
              <a:t> understand</a:t>
            </a:r>
            <a:r>
              <a:rPr sz="2000" dirty="0">
                <a:solidFill>
                  <a:srgbClr val="133D4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33D42"/>
                </a:solidFill>
                <a:latin typeface="Calibri"/>
                <a:cs typeface="Calibri"/>
              </a:rPr>
              <a:t>user</a:t>
            </a:r>
            <a:endParaRPr sz="2000" dirty="0">
              <a:latin typeface="Calibri"/>
              <a:cs typeface="Calibri"/>
            </a:endParaRPr>
          </a:p>
          <a:p>
            <a:pPr marL="522605">
              <a:lnSpc>
                <a:spcPct val="100000"/>
              </a:lnSpc>
            </a:pPr>
            <a:r>
              <a:rPr sz="2000" dirty="0">
                <a:solidFill>
                  <a:srgbClr val="133D42"/>
                </a:solidFill>
                <a:latin typeface="Calibri"/>
                <a:cs typeface="Calibri"/>
              </a:rPr>
              <a:t>queries and</a:t>
            </a:r>
            <a:r>
              <a:rPr sz="2000" spc="-20" dirty="0">
                <a:solidFill>
                  <a:srgbClr val="133D42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33D42"/>
                </a:solidFill>
                <a:latin typeface="Calibri"/>
                <a:cs typeface="Calibri"/>
              </a:rPr>
              <a:t>generate</a:t>
            </a:r>
            <a:r>
              <a:rPr sz="2000" spc="-10" dirty="0">
                <a:solidFill>
                  <a:srgbClr val="133D42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33D42"/>
                </a:solidFill>
                <a:latin typeface="Calibri"/>
                <a:cs typeface="Calibri"/>
              </a:rPr>
              <a:t>accurate</a:t>
            </a:r>
            <a:r>
              <a:rPr sz="2000" spc="-10" dirty="0">
                <a:solidFill>
                  <a:srgbClr val="133D4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33D42"/>
                </a:solidFill>
                <a:latin typeface="Calibri"/>
                <a:cs typeface="Calibri"/>
              </a:rPr>
              <a:t>responses.</a:t>
            </a:r>
            <a:endParaRPr sz="2000" dirty="0">
              <a:latin typeface="Calibri"/>
              <a:cs typeface="Calibri"/>
            </a:endParaRPr>
          </a:p>
          <a:p>
            <a:pPr marL="522605" indent="-331470">
              <a:lnSpc>
                <a:spcPct val="100000"/>
              </a:lnSpc>
              <a:spcBef>
                <a:spcPts val="15"/>
              </a:spcBef>
              <a:buClr>
                <a:srgbClr val="0F3135"/>
              </a:buClr>
              <a:buSzPct val="80000"/>
              <a:buFont typeface="Times New Roman"/>
              <a:buChar char="●"/>
              <a:tabLst>
                <a:tab pos="521970" algn="l"/>
                <a:tab pos="523240" algn="l"/>
              </a:tabLst>
            </a:pPr>
            <a:r>
              <a:rPr sz="2000" spc="-5" dirty="0">
                <a:solidFill>
                  <a:srgbClr val="133D42"/>
                </a:solidFill>
                <a:latin typeface="Calibri"/>
                <a:cs typeface="Calibri"/>
              </a:rPr>
              <a:t>The bot</a:t>
            </a:r>
            <a:r>
              <a:rPr sz="2000" spc="-20" dirty="0">
                <a:solidFill>
                  <a:srgbClr val="133D4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33D42"/>
                </a:solidFill>
                <a:latin typeface="Calibri"/>
                <a:cs typeface="Calibri"/>
              </a:rPr>
              <a:t>offers</a:t>
            </a:r>
            <a:r>
              <a:rPr sz="2000" spc="5" dirty="0">
                <a:solidFill>
                  <a:srgbClr val="133D42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33D42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133D42"/>
                </a:solidFill>
                <a:latin typeface="Calibri"/>
                <a:cs typeface="Calibri"/>
              </a:rPr>
              <a:t> user-friendly</a:t>
            </a:r>
            <a:r>
              <a:rPr sz="2000" spc="20" dirty="0">
                <a:solidFill>
                  <a:srgbClr val="133D42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33D42"/>
                </a:solidFill>
                <a:latin typeface="Calibri"/>
                <a:cs typeface="Calibri"/>
              </a:rPr>
              <a:t>interface.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3200" b="1" u="heavy" spc="-50" dirty="0" err="1">
                <a:solidFill>
                  <a:srgbClr val="0F3135"/>
                </a:solidFill>
                <a:uFill>
                  <a:solidFill>
                    <a:srgbClr val="EB5D0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Futu</a:t>
            </a:r>
            <a:r>
              <a:rPr lang="en-IN" sz="3200" b="1" u="heavy" spc="-50" dirty="0">
                <a:solidFill>
                  <a:srgbClr val="0F3135"/>
                </a:solidFill>
                <a:uFill>
                  <a:solidFill>
                    <a:srgbClr val="EB5D0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-50" dirty="0">
                <a:solidFill>
                  <a:srgbClr val="0F31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10" dirty="0">
                <a:solidFill>
                  <a:srgbClr val="0F31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65" dirty="0">
                <a:solidFill>
                  <a:srgbClr val="0F31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IN" sz="3200" b="1" spc="-65" dirty="0">
                <a:solidFill>
                  <a:srgbClr val="0F31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-65" dirty="0" err="1">
                <a:solidFill>
                  <a:srgbClr val="0F31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ections</a:t>
            </a:r>
            <a:r>
              <a:rPr sz="3200" b="1" spc="-90" dirty="0">
                <a:solidFill>
                  <a:srgbClr val="0F31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25" dirty="0">
                <a:solidFill>
                  <a:srgbClr val="0F31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b="1" spc="-95" dirty="0">
                <a:solidFill>
                  <a:srgbClr val="0F31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30" dirty="0">
                <a:solidFill>
                  <a:srgbClr val="0F31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Enhancements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2130" indent="-317500">
              <a:lnSpc>
                <a:spcPct val="100000"/>
              </a:lnSpc>
              <a:spcBef>
                <a:spcPts val="3610"/>
              </a:spcBef>
              <a:buFont typeface="Times New Roman"/>
              <a:buChar char="●"/>
              <a:tabLst>
                <a:tab pos="532130" algn="l"/>
                <a:tab pos="532765" algn="l"/>
              </a:tabLst>
            </a:pPr>
            <a:r>
              <a:rPr sz="1400" spc="-10" dirty="0">
                <a:solidFill>
                  <a:srgbClr val="0F3135"/>
                </a:solidFill>
                <a:latin typeface="Verdana"/>
                <a:cs typeface="Verdana"/>
              </a:rPr>
              <a:t>Adv</a:t>
            </a:r>
            <a:r>
              <a:rPr sz="1400" spc="-20" dirty="0">
                <a:solidFill>
                  <a:srgbClr val="0F3135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0F3135"/>
                </a:solidFill>
                <a:latin typeface="Verdana"/>
                <a:cs typeface="Verdana"/>
              </a:rPr>
              <a:t>n</a:t>
            </a:r>
            <a:r>
              <a:rPr sz="1400" spc="-55" dirty="0">
                <a:solidFill>
                  <a:srgbClr val="0F3135"/>
                </a:solidFill>
                <a:latin typeface="Verdana"/>
                <a:cs typeface="Verdana"/>
              </a:rPr>
              <a:t>ce</a:t>
            </a:r>
            <a:r>
              <a:rPr sz="1400" spc="-30" dirty="0">
                <a:solidFill>
                  <a:srgbClr val="0F3135"/>
                </a:solidFill>
                <a:latin typeface="Verdana"/>
                <a:cs typeface="Verdana"/>
              </a:rPr>
              <a:t>d</a:t>
            </a:r>
            <a:r>
              <a:rPr sz="1400" spc="-175" dirty="0">
                <a:solidFill>
                  <a:srgbClr val="0F3135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0F3135"/>
                </a:solidFill>
                <a:latin typeface="Verdana"/>
                <a:cs typeface="Verdana"/>
              </a:rPr>
              <a:t>Lang</a:t>
            </a:r>
            <a:r>
              <a:rPr sz="1400" spc="-80" dirty="0">
                <a:solidFill>
                  <a:srgbClr val="0F3135"/>
                </a:solidFill>
                <a:latin typeface="Verdana"/>
                <a:cs typeface="Verdana"/>
              </a:rPr>
              <a:t>u</a:t>
            </a:r>
            <a:r>
              <a:rPr sz="1400" spc="-35" dirty="0">
                <a:solidFill>
                  <a:srgbClr val="0F3135"/>
                </a:solidFill>
                <a:latin typeface="Verdana"/>
                <a:cs typeface="Verdana"/>
              </a:rPr>
              <a:t>age</a:t>
            </a:r>
            <a:r>
              <a:rPr sz="1400" spc="-155" dirty="0">
                <a:solidFill>
                  <a:srgbClr val="0F3135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F3135"/>
                </a:solidFill>
                <a:latin typeface="Verdana"/>
                <a:cs typeface="Verdana"/>
              </a:rPr>
              <a:t>M</a:t>
            </a:r>
            <a:r>
              <a:rPr sz="1400" spc="-50" dirty="0">
                <a:solidFill>
                  <a:srgbClr val="0F3135"/>
                </a:solidFill>
                <a:latin typeface="Verdana"/>
                <a:cs typeface="Verdana"/>
              </a:rPr>
              <a:t>odel</a:t>
            </a:r>
            <a:r>
              <a:rPr sz="1400" spc="-35" dirty="0">
                <a:solidFill>
                  <a:srgbClr val="0F3135"/>
                </a:solidFill>
                <a:latin typeface="Verdana"/>
                <a:cs typeface="Verdana"/>
              </a:rPr>
              <a:t>s</a:t>
            </a:r>
            <a:endParaRPr sz="1400" dirty="0">
              <a:latin typeface="Verdana"/>
              <a:cs typeface="Verdana"/>
            </a:endParaRPr>
          </a:p>
          <a:p>
            <a:pPr marL="532130" indent="-317500">
              <a:lnSpc>
                <a:spcPct val="100000"/>
              </a:lnSpc>
              <a:buFont typeface="Times New Roman"/>
              <a:buChar char="●"/>
              <a:tabLst>
                <a:tab pos="532130" algn="l"/>
                <a:tab pos="532765" algn="l"/>
              </a:tabLst>
            </a:pPr>
            <a:r>
              <a:rPr sz="1400" spc="15" dirty="0">
                <a:solidFill>
                  <a:srgbClr val="0F3135"/>
                </a:solidFill>
                <a:latin typeface="Verdana"/>
                <a:cs typeface="Verdana"/>
              </a:rPr>
              <a:t>M</a:t>
            </a:r>
            <a:r>
              <a:rPr sz="1400" spc="-80" dirty="0">
                <a:solidFill>
                  <a:srgbClr val="0F3135"/>
                </a:solidFill>
                <a:latin typeface="Verdana"/>
                <a:cs typeface="Verdana"/>
              </a:rPr>
              <a:t>u</a:t>
            </a:r>
            <a:r>
              <a:rPr sz="1400" spc="-55" dirty="0">
                <a:solidFill>
                  <a:srgbClr val="0F3135"/>
                </a:solidFill>
                <a:latin typeface="Verdana"/>
                <a:cs typeface="Verdana"/>
              </a:rPr>
              <a:t>lti</a:t>
            </a:r>
            <a:r>
              <a:rPr sz="1400" spc="-90" dirty="0">
                <a:solidFill>
                  <a:srgbClr val="0F3135"/>
                </a:solidFill>
                <a:latin typeface="Verdana"/>
                <a:cs typeface="Verdana"/>
              </a:rPr>
              <a:t>mo</a:t>
            </a:r>
            <a:r>
              <a:rPr sz="1400" spc="-15" dirty="0">
                <a:solidFill>
                  <a:srgbClr val="0F3135"/>
                </a:solidFill>
                <a:latin typeface="Verdana"/>
                <a:cs typeface="Verdana"/>
              </a:rPr>
              <a:t>d</a:t>
            </a:r>
            <a:r>
              <a:rPr sz="1400" spc="-20" dirty="0">
                <a:solidFill>
                  <a:srgbClr val="0F3135"/>
                </a:solidFill>
                <a:latin typeface="Verdana"/>
                <a:cs typeface="Verdana"/>
              </a:rPr>
              <a:t>a</a:t>
            </a:r>
            <a:r>
              <a:rPr sz="1400" spc="-50" dirty="0">
                <a:solidFill>
                  <a:srgbClr val="0F3135"/>
                </a:solidFill>
                <a:latin typeface="Verdana"/>
                <a:cs typeface="Verdana"/>
              </a:rPr>
              <a:t>l</a:t>
            </a:r>
            <a:r>
              <a:rPr sz="1400" spc="-155" dirty="0">
                <a:solidFill>
                  <a:srgbClr val="0F3135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0F3135"/>
                </a:solidFill>
                <a:latin typeface="Verdana"/>
                <a:cs typeface="Verdana"/>
              </a:rPr>
              <a:t>Ca</a:t>
            </a:r>
            <a:r>
              <a:rPr sz="1400" spc="-25" dirty="0">
                <a:solidFill>
                  <a:srgbClr val="0F3135"/>
                </a:solidFill>
                <a:latin typeface="Verdana"/>
                <a:cs typeface="Verdana"/>
              </a:rPr>
              <a:t>p</a:t>
            </a:r>
            <a:r>
              <a:rPr sz="1400" spc="-15" dirty="0">
                <a:solidFill>
                  <a:srgbClr val="0F3135"/>
                </a:solidFill>
                <a:latin typeface="Verdana"/>
                <a:cs typeface="Verdana"/>
              </a:rPr>
              <a:t>a</a:t>
            </a:r>
            <a:r>
              <a:rPr sz="1400" spc="-20" dirty="0">
                <a:solidFill>
                  <a:srgbClr val="0F3135"/>
                </a:solidFill>
                <a:latin typeface="Verdana"/>
                <a:cs typeface="Verdana"/>
              </a:rPr>
              <a:t>b</a:t>
            </a:r>
            <a:r>
              <a:rPr sz="1400" spc="-50" dirty="0">
                <a:solidFill>
                  <a:srgbClr val="0F3135"/>
                </a:solidFill>
                <a:latin typeface="Verdana"/>
                <a:cs typeface="Verdana"/>
              </a:rPr>
              <a:t>iliti</a:t>
            </a:r>
            <a:r>
              <a:rPr sz="1400" spc="-85" dirty="0">
                <a:solidFill>
                  <a:srgbClr val="0F3135"/>
                </a:solidFill>
                <a:latin typeface="Verdana"/>
                <a:cs typeface="Verdana"/>
              </a:rPr>
              <a:t>e</a:t>
            </a:r>
            <a:r>
              <a:rPr sz="1400" spc="-35" dirty="0">
                <a:solidFill>
                  <a:srgbClr val="0F3135"/>
                </a:solidFill>
                <a:latin typeface="Verdana"/>
                <a:cs typeface="Verdana"/>
              </a:rPr>
              <a:t>s</a:t>
            </a:r>
            <a:endParaRPr sz="1400" dirty="0">
              <a:latin typeface="Verdana"/>
              <a:cs typeface="Verdana"/>
            </a:endParaRPr>
          </a:p>
          <a:p>
            <a:pPr marL="532130" indent="-317500">
              <a:lnSpc>
                <a:spcPct val="100000"/>
              </a:lnSpc>
              <a:buFont typeface="Times New Roman"/>
              <a:buChar char="●"/>
              <a:tabLst>
                <a:tab pos="532130" algn="l"/>
                <a:tab pos="532765" algn="l"/>
              </a:tabLst>
            </a:pPr>
            <a:r>
              <a:rPr sz="1400" spc="-40" dirty="0">
                <a:solidFill>
                  <a:srgbClr val="0F3135"/>
                </a:solidFill>
                <a:latin typeface="Verdana"/>
                <a:cs typeface="Verdana"/>
              </a:rPr>
              <a:t>Personali</a:t>
            </a:r>
            <a:r>
              <a:rPr sz="1400" spc="-35" dirty="0">
                <a:solidFill>
                  <a:srgbClr val="0F3135"/>
                </a:solidFill>
                <a:latin typeface="Verdana"/>
                <a:cs typeface="Verdana"/>
              </a:rPr>
              <a:t>zatio</a:t>
            </a:r>
            <a:r>
              <a:rPr sz="1400" spc="-65" dirty="0">
                <a:solidFill>
                  <a:srgbClr val="0F3135"/>
                </a:solidFill>
                <a:latin typeface="Verdana"/>
                <a:cs typeface="Verdana"/>
              </a:rPr>
              <a:t>n</a:t>
            </a:r>
            <a:r>
              <a:rPr sz="1400" spc="-140" dirty="0">
                <a:solidFill>
                  <a:srgbClr val="0F3135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0F3135"/>
                </a:solidFill>
                <a:latin typeface="Verdana"/>
                <a:cs typeface="Verdana"/>
              </a:rPr>
              <a:t>F</a:t>
            </a:r>
            <a:r>
              <a:rPr sz="1400" spc="-40" dirty="0">
                <a:solidFill>
                  <a:srgbClr val="0F3135"/>
                </a:solidFill>
                <a:latin typeface="Verdana"/>
                <a:cs typeface="Verdana"/>
              </a:rPr>
              <a:t>e</a:t>
            </a:r>
            <a:r>
              <a:rPr sz="1400" spc="-55" dirty="0">
                <a:solidFill>
                  <a:srgbClr val="0F3135"/>
                </a:solidFill>
                <a:latin typeface="Verdana"/>
                <a:cs typeface="Verdana"/>
              </a:rPr>
              <a:t>atures</a:t>
            </a:r>
            <a:endParaRPr sz="1400" dirty="0">
              <a:latin typeface="Verdana"/>
              <a:cs typeface="Verdana"/>
            </a:endParaRPr>
          </a:p>
          <a:p>
            <a:pPr marL="532130" indent="-317500">
              <a:lnSpc>
                <a:spcPct val="100000"/>
              </a:lnSpc>
              <a:buFont typeface="Times New Roman"/>
              <a:buChar char="●"/>
              <a:tabLst>
                <a:tab pos="532130" algn="l"/>
                <a:tab pos="532765" algn="l"/>
              </a:tabLst>
            </a:pPr>
            <a:r>
              <a:rPr sz="1400" spc="-75" dirty="0">
                <a:solidFill>
                  <a:srgbClr val="0F3135"/>
                </a:solidFill>
                <a:latin typeface="Verdana"/>
                <a:cs typeface="Verdana"/>
              </a:rPr>
              <a:t>E</a:t>
            </a:r>
            <a:r>
              <a:rPr sz="1400" spc="-65" dirty="0">
                <a:solidFill>
                  <a:srgbClr val="0F3135"/>
                </a:solidFill>
                <a:latin typeface="Verdana"/>
                <a:cs typeface="Verdana"/>
              </a:rPr>
              <a:t>x</a:t>
            </a:r>
            <a:r>
              <a:rPr sz="1400" spc="-15" dirty="0">
                <a:solidFill>
                  <a:srgbClr val="0F3135"/>
                </a:solidFill>
                <a:latin typeface="Verdana"/>
                <a:cs typeface="Verdana"/>
              </a:rPr>
              <a:t>p</a:t>
            </a:r>
            <a:r>
              <a:rPr sz="1400" spc="-20" dirty="0">
                <a:solidFill>
                  <a:srgbClr val="0F3135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0F3135"/>
                </a:solidFill>
                <a:latin typeface="Verdana"/>
                <a:cs typeface="Verdana"/>
              </a:rPr>
              <a:t>n</a:t>
            </a:r>
            <a:r>
              <a:rPr sz="1400" spc="-45" dirty="0">
                <a:solidFill>
                  <a:srgbClr val="0F3135"/>
                </a:solidFill>
                <a:latin typeface="Verdana"/>
                <a:cs typeface="Verdana"/>
              </a:rPr>
              <a:t>ded</a:t>
            </a:r>
            <a:r>
              <a:rPr sz="1400" spc="-160" dirty="0">
                <a:solidFill>
                  <a:srgbClr val="0F3135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0F3135"/>
                </a:solidFill>
                <a:latin typeface="Verdana"/>
                <a:cs typeface="Verdana"/>
              </a:rPr>
              <a:t>Lang</a:t>
            </a:r>
            <a:r>
              <a:rPr sz="1400" spc="-80" dirty="0">
                <a:solidFill>
                  <a:srgbClr val="0F3135"/>
                </a:solidFill>
                <a:latin typeface="Verdana"/>
                <a:cs typeface="Verdana"/>
              </a:rPr>
              <a:t>u</a:t>
            </a:r>
            <a:r>
              <a:rPr sz="1400" spc="-35" dirty="0">
                <a:solidFill>
                  <a:srgbClr val="0F3135"/>
                </a:solidFill>
                <a:latin typeface="Verdana"/>
                <a:cs typeface="Verdana"/>
              </a:rPr>
              <a:t>age</a:t>
            </a:r>
            <a:r>
              <a:rPr sz="1400" spc="-155" dirty="0">
                <a:solidFill>
                  <a:srgbClr val="0F3135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0F3135"/>
                </a:solidFill>
                <a:latin typeface="Verdana"/>
                <a:cs typeface="Verdana"/>
              </a:rPr>
              <a:t>S</a:t>
            </a:r>
            <a:r>
              <a:rPr sz="1400" spc="-75" dirty="0">
                <a:solidFill>
                  <a:srgbClr val="0F3135"/>
                </a:solidFill>
                <a:latin typeface="Verdana"/>
                <a:cs typeface="Verdana"/>
              </a:rPr>
              <a:t>u</a:t>
            </a:r>
            <a:r>
              <a:rPr sz="1400" spc="-30" dirty="0">
                <a:solidFill>
                  <a:srgbClr val="0F3135"/>
                </a:solidFill>
                <a:latin typeface="Verdana"/>
                <a:cs typeface="Verdana"/>
              </a:rPr>
              <a:t>p</a:t>
            </a:r>
            <a:r>
              <a:rPr sz="1400" spc="-35" dirty="0">
                <a:solidFill>
                  <a:srgbClr val="0F3135"/>
                </a:solidFill>
                <a:latin typeface="Verdana"/>
                <a:cs typeface="Verdana"/>
              </a:rPr>
              <a:t>p</a:t>
            </a:r>
            <a:r>
              <a:rPr sz="1400" spc="-70" dirty="0">
                <a:solidFill>
                  <a:srgbClr val="0F3135"/>
                </a:solidFill>
                <a:latin typeface="Verdana"/>
                <a:cs typeface="Verdana"/>
              </a:rPr>
              <a:t>ort</a:t>
            </a:r>
            <a:endParaRPr sz="1400" dirty="0">
              <a:latin typeface="Verdana"/>
              <a:cs typeface="Verdana"/>
            </a:endParaRPr>
          </a:p>
          <a:p>
            <a:pPr marL="532130" indent="-317500">
              <a:lnSpc>
                <a:spcPct val="100000"/>
              </a:lnSpc>
              <a:buFont typeface="Times New Roman"/>
              <a:buChar char="●"/>
              <a:tabLst>
                <a:tab pos="532130" algn="l"/>
                <a:tab pos="532765" algn="l"/>
              </a:tabLst>
            </a:pPr>
            <a:r>
              <a:rPr sz="1400" spc="-35" dirty="0">
                <a:solidFill>
                  <a:srgbClr val="0F3135"/>
                </a:solidFill>
                <a:latin typeface="Verdana"/>
                <a:cs typeface="Verdana"/>
              </a:rPr>
              <a:t>D</a:t>
            </a:r>
            <a:r>
              <a:rPr sz="1400" spc="-90" dirty="0">
                <a:solidFill>
                  <a:srgbClr val="0F3135"/>
                </a:solidFill>
                <a:latin typeface="Verdana"/>
                <a:cs typeface="Verdana"/>
              </a:rPr>
              <a:t>om</a:t>
            </a:r>
            <a:r>
              <a:rPr sz="1400" spc="-35" dirty="0">
                <a:solidFill>
                  <a:srgbClr val="0F3135"/>
                </a:solidFill>
                <a:latin typeface="Verdana"/>
                <a:cs typeface="Verdana"/>
              </a:rPr>
              <a:t>ai</a:t>
            </a:r>
            <a:r>
              <a:rPr sz="1400" spc="-45" dirty="0">
                <a:solidFill>
                  <a:srgbClr val="0F3135"/>
                </a:solidFill>
                <a:latin typeface="Verdana"/>
                <a:cs typeface="Verdana"/>
              </a:rPr>
              <a:t>n</a:t>
            </a:r>
            <a:r>
              <a:rPr sz="1400" spc="-40" dirty="0">
                <a:solidFill>
                  <a:srgbClr val="0F3135"/>
                </a:solidFill>
                <a:latin typeface="Verdana"/>
                <a:cs typeface="Verdana"/>
              </a:rPr>
              <a:t>-</a:t>
            </a:r>
            <a:r>
              <a:rPr sz="1400" spc="-55" dirty="0">
                <a:solidFill>
                  <a:srgbClr val="0F3135"/>
                </a:solidFill>
                <a:latin typeface="Verdana"/>
                <a:cs typeface="Verdana"/>
              </a:rPr>
              <a:t>Speci</a:t>
            </a:r>
            <a:r>
              <a:rPr sz="1400" spc="-20" dirty="0">
                <a:solidFill>
                  <a:srgbClr val="0F3135"/>
                </a:solidFill>
                <a:latin typeface="Verdana"/>
                <a:cs typeface="Verdana"/>
              </a:rPr>
              <a:t>f</a:t>
            </a:r>
            <a:r>
              <a:rPr sz="1400" spc="-45" dirty="0">
                <a:solidFill>
                  <a:srgbClr val="0F3135"/>
                </a:solidFill>
                <a:latin typeface="Verdana"/>
                <a:cs typeface="Verdana"/>
              </a:rPr>
              <a:t>ic</a:t>
            </a:r>
            <a:r>
              <a:rPr sz="1400" spc="-170" dirty="0">
                <a:solidFill>
                  <a:srgbClr val="0F3135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0F3135"/>
                </a:solidFill>
                <a:latin typeface="Verdana"/>
                <a:cs typeface="Verdana"/>
              </a:rPr>
              <a:t>V</a:t>
            </a:r>
            <a:r>
              <a:rPr sz="1400" spc="-20" dirty="0">
                <a:solidFill>
                  <a:srgbClr val="0F3135"/>
                </a:solidFill>
                <a:latin typeface="Verdana"/>
                <a:cs typeface="Verdana"/>
              </a:rPr>
              <a:t>e</a:t>
            </a:r>
            <a:r>
              <a:rPr sz="1400" spc="-100" dirty="0">
                <a:solidFill>
                  <a:srgbClr val="0F3135"/>
                </a:solidFill>
                <a:latin typeface="Verdana"/>
                <a:cs typeface="Verdana"/>
              </a:rPr>
              <a:t>r</a:t>
            </a:r>
            <a:r>
              <a:rPr sz="1400" spc="-45" dirty="0">
                <a:solidFill>
                  <a:srgbClr val="0F3135"/>
                </a:solidFill>
                <a:latin typeface="Verdana"/>
                <a:cs typeface="Verdana"/>
              </a:rPr>
              <a:t>sio</a:t>
            </a:r>
            <a:r>
              <a:rPr sz="1400" spc="-60" dirty="0">
                <a:solidFill>
                  <a:srgbClr val="0F3135"/>
                </a:solidFill>
                <a:latin typeface="Verdana"/>
                <a:cs typeface="Verdana"/>
              </a:rPr>
              <a:t>n</a:t>
            </a:r>
            <a:r>
              <a:rPr sz="1400" spc="-35" dirty="0">
                <a:solidFill>
                  <a:srgbClr val="0F3135"/>
                </a:solidFill>
                <a:latin typeface="Verdana"/>
                <a:cs typeface="Verdana"/>
              </a:rPr>
              <a:t>s</a:t>
            </a:r>
            <a:endParaRPr sz="1400" dirty="0">
              <a:latin typeface="Verdana"/>
              <a:cs typeface="Verdana"/>
            </a:endParaRPr>
          </a:p>
          <a:p>
            <a:pPr marL="532130" indent="-317500">
              <a:lnSpc>
                <a:spcPct val="100000"/>
              </a:lnSpc>
              <a:buFont typeface="Times New Roman"/>
              <a:buChar char="●"/>
              <a:tabLst>
                <a:tab pos="532130" algn="l"/>
                <a:tab pos="532765" algn="l"/>
              </a:tabLst>
            </a:pPr>
            <a:r>
              <a:rPr sz="1400" spc="-5" dirty="0">
                <a:solidFill>
                  <a:srgbClr val="0F3135"/>
                </a:solidFill>
                <a:latin typeface="Verdana"/>
                <a:cs typeface="Verdana"/>
              </a:rPr>
              <a:t>N</a:t>
            </a:r>
            <a:r>
              <a:rPr sz="1400" spc="-50" dirty="0">
                <a:solidFill>
                  <a:srgbClr val="0F3135"/>
                </a:solidFill>
                <a:latin typeface="Verdana"/>
                <a:cs typeface="Verdana"/>
              </a:rPr>
              <a:t>atural</a:t>
            </a:r>
            <a:r>
              <a:rPr sz="1400" spc="-135" dirty="0">
                <a:solidFill>
                  <a:srgbClr val="0F3135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0F3135"/>
                </a:solidFill>
                <a:latin typeface="Verdana"/>
                <a:cs typeface="Verdana"/>
              </a:rPr>
              <a:t>Lang</a:t>
            </a:r>
            <a:r>
              <a:rPr sz="1400" spc="-80" dirty="0">
                <a:solidFill>
                  <a:srgbClr val="0F3135"/>
                </a:solidFill>
                <a:latin typeface="Verdana"/>
                <a:cs typeface="Verdana"/>
              </a:rPr>
              <a:t>u</a:t>
            </a:r>
            <a:r>
              <a:rPr sz="1400" spc="-35" dirty="0">
                <a:solidFill>
                  <a:srgbClr val="0F3135"/>
                </a:solidFill>
                <a:latin typeface="Verdana"/>
                <a:cs typeface="Verdana"/>
              </a:rPr>
              <a:t>age</a:t>
            </a:r>
            <a:r>
              <a:rPr sz="1400" spc="-155" dirty="0">
                <a:solidFill>
                  <a:srgbClr val="0F3135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0F3135"/>
                </a:solidFill>
                <a:latin typeface="Verdana"/>
                <a:cs typeface="Verdana"/>
              </a:rPr>
              <a:t>G</a:t>
            </a:r>
            <a:r>
              <a:rPr sz="1400" spc="-75" dirty="0">
                <a:solidFill>
                  <a:srgbClr val="0F3135"/>
                </a:solidFill>
                <a:latin typeface="Verdana"/>
                <a:cs typeface="Verdana"/>
              </a:rPr>
              <a:t>e</a:t>
            </a:r>
            <a:r>
              <a:rPr sz="1400" spc="-65" dirty="0">
                <a:solidFill>
                  <a:srgbClr val="0F3135"/>
                </a:solidFill>
                <a:latin typeface="Verdana"/>
                <a:cs typeface="Verdana"/>
              </a:rPr>
              <a:t>n</a:t>
            </a:r>
            <a:r>
              <a:rPr sz="1400" spc="-75" dirty="0">
                <a:solidFill>
                  <a:srgbClr val="0F3135"/>
                </a:solidFill>
                <a:latin typeface="Verdana"/>
                <a:cs typeface="Verdana"/>
              </a:rPr>
              <a:t>e</a:t>
            </a:r>
            <a:r>
              <a:rPr sz="1400" spc="-100" dirty="0">
                <a:solidFill>
                  <a:srgbClr val="0F3135"/>
                </a:solidFill>
                <a:latin typeface="Verdana"/>
                <a:cs typeface="Verdana"/>
              </a:rPr>
              <a:t>r</a:t>
            </a:r>
            <a:r>
              <a:rPr sz="1400" spc="-45" dirty="0">
                <a:solidFill>
                  <a:srgbClr val="0F3135"/>
                </a:solidFill>
                <a:latin typeface="Verdana"/>
                <a:cs typeface="Verdana"/>
              </a:rPr>
              <a:t>ation</a:t>
            </a:r>
            <a:r>
              <a:rPr sz="1400" spc="-140" dirty="0">
                <a:solidFill>
                  <a:srgbClr val="0F3135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0F3135"/>
                </a:solidFill>
                <a:latin typeface="Verdana"/>
                <a:cs typeface="Verdana"/>
              </a:rPr>
              <a:t>Imp</a:t>
            </a:r>
            <a:r>
              <a:rPr sz="1400" spc="-95" dirty="0">
                <a:solidFill>
                  <a:srgbClr val="0F3135"/>
                </a:solidFill>
                <a:latin typeface="Verdana"/>
                <a:cs typeface="Verdana"/>
              </a:rPr>
              <a:t>r</a:t>
            </a:r>
            <a:r>
              <a:rPr sz="1400" spc="-70" dirty="0">
                <a:solidFill>
                  <a:srgbClr val="0F3135"/>
                </a:solidFill>
                <a:latin typeface="Verdana"/>
                <a:cs typeface="Verdana"/>
              </a:rPr>
              <a:t>ove</a:t>
            </a:r>
            <a:r>
              <a:rPr sz="1400" spc="-125" dirty="0">
                <a:solidFill>
                  <a:srgbClr val="0F3135"/>
                </a:solidFill>
                <a:latin typeface="Verdana"/>
                <a:cs typeface="Verdana"/>
              </a:rPr>
              <a:t>m</a:t>
            </a:r>
            <a:r>
              <a:rPr sz="1400" spc="-75" dirty="0">
                <a:solidFill>
                  <a:srgbClr val="0F3135"/>
                </a:solidFill>
                <a:latin typeface="Verdana"/>
                <a:cs typeface="Verdana"/>
              </a:rPr>
              <a:t>en</a:t>
            </a:r>
            <a:r>
              <a:rPr sz="1400" spc="-50" dirty="0">
                <a:solidFill>
                  <a:srgbClr val="0F3135"/>
                </a:solidFill>
                <a:latin typeface="Verdana"/>
                <a:cs typeface="Verdana"/>
              </a:rPr>
              <a:t>ts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2094" y="1155953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>
                <a:moveTo>
                  <a:pt x="0" y="0"/>
                </a:moveTo>
                <a:lnTo>
                  <a:pt x="673227" y="0"/>
                </a:lnTo>
              </a:path>
            </a:pathLst>
          </a:custGeom>
          <a:ln w="28575">
            <a:solidFill>
              <a:srgbClr val="EB5D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327" y="1293874"/>
            <a:ext cx="7499604" cy="37505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8982" y="464565"/>
            <a:ext cx="544941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eam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IN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een</a:t>
            </a:r>
            <a:r>
              <a:rPr sz="3200" spc="-11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</a:t>
            </a:r>
            <a:r>
              <a:rPr sz="3200" spc="-8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2094" y="1155953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>
                <a:moveTo>
                  <a:pt x="0" y="0"/>
                </a:moveTo>
                <a:lnTo>
                  <a:pt x="673227" y="0"/>
                </a:lnTo>
              </a:path>
            </a:pathLst>
          </a:custGeom>
          <a:ln w="28575">
            <a:solidFill>
              <a:srgbClr val="EB5D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8"/>
            <a:ext cx="9143999" cy="50215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4592"/>
            <a:ext cx="9143999" cy="48143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298"/>
            <a:ext cx="9143999" cy="49148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2094" y="1155953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>
                <a:moveTo>
                  <a:pt x="0" y="0"/>
                </a:moveTo>
                <a:lnTo>
                  <a:pt x="673227" y="0"/>
                </a:lnTo>
              </a:path>
            </a:pathLst>
          </a:custGeom>
          <a:ln w="28575">
            <a:solidFill>
              <a:srgbClr val="EB5D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64565"/>
            <a:ext cx="647842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</a:t>
            </a:r>
            <a:r>
              <a:rPr lang="en-IN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LLMs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219" y="1293874"/>
            <a:ext cx="7147559" cy="37277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161</Words>
  <Application>Microsoft Office PowerPoint</Application>
  <PresentationFormat>On-screen Show (16:9)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Verdana</vt:lpstr>
      <vt:lpstr>Office Theme</vt:lpstr>
      <vt:lpstr>Wikipedia  Langchain Bot</vt:lpstr>
      <vt:lpstr>Project Objectives</vt:lpstr>
      <vt:lpstr>Key Features of our Project</vt:lpstr>
      <vt:lpstr>Technical Implementations</vt:lpstr>
      <vt:lpstr>Stream Lit App Screenshots</vt:lpstr>
      <vt:lpstr>PowerPoint Presentation</vt:lpstr>
      <vt:lpstr>PowerPoint Presentation</vt:lpstr>
      <vt:lpstr>PowerPoint Presentation</vt:lpstr>
      <vt:lpstr>How we learn LLMs and Langchain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Wikipedia  Langchain Bot</dc:title>
  <cp:lastModifiedBy>Viren kathpal</cp:lastModifiedBy>
  <cp:revision>2</cp:revision>
  <dcterms:created xsi:type="dcterms:W3CDTF">2023-11-22T18:58:55Z</dcterms:created>
  <dcterms:modified xsi:type="dcterms:W3CDTF">2023-11-24T05:06:19Z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2023-11-22T00:00:00Z</vt:filetime>
  </property>
</Properties>
</file>