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77" r:id="rId10"/>
    <p:sldId id="283" r:id="rId11"/>
    <p:sldId id="278" r:id="rId12"/>
    <p:sldId id="279" r:id="rId13"/>
    <p:sldId id="280" r:id="rId14"/>
    <p:sldId id="281" r:id="rId15"/>
    <p:sldId id="282" r:id="rId16"/>
    <p:sldId id="284" r:id="rId17"/>
    <p:sldId id="285" r:id="rId18"/>
    <p:sldId id="287" r:id="rId19"/>
    <p:sldId id="286" r:id="rId20"/>
    <p:sldId id="276" r:id="rId21"/>
    <p:sldId id="288"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19B0-7284-43B7-9987-ED99371CD8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285C30-55E1-4ED5-9BD4-390404D321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C9F9DD-B49F-416B-9DAD-436E437E465B}"/>
              </a:ext>
            </a:extLst>
          </p:cNvPr>
          <p:cNvSpPr>
            <a:spLocks noGrp="1"/>
          </p:cNvSpPr>
          <p:nvPr>
            <p:ph type="dt" sz="half" idx="10"/>
          </p:nvPr>
        </p:nvSpPr>
        <p:spPr/>
        <p:txBody>
          <a:bodyPr/>
          <a:lstStyle/>
          <a:p>
            <a:fld id="{A9EC2862-D68C-4015-A6FC-6E5DE599918F}" type="datetimeFigureOut">
              <a:rPr lang="en-US" smtClean="0"/>
              <a:t>10/1/2021</a:t>
            </a:fld>
            <a:endParaRPr lang="en-US"/>
          </a:p>
        </p:txBody>
      </p:sp>
      <p:sp>
        <p:nvSpPr>
          <p:cNvPr id="5" name="Footer Placeholder 4">
            <a:extLst>
              <a:ext uri="{FF2B5EF4-FFF2-40B4-BE49-F238E27FC236}">
                <a16:creationId xmlns:a16="http://schemas.microsoft.com/office/drawing/2014/main" id="{989742E8-1DB5-43F9-B15E-1E396CA6A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2E8101-6643-48F3-869E-042998F1FFF4}"/>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335813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6524-70F3-4ED9-86E6-9AAE7E839D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ECB1C5-ABB3-4CB3-9EDB-AD78C60820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FDD29-1F1F-433B-BF43-AE985E4EA568}"/>
              </a:ext>
            </a:extLst>
          </p:cNvPr>
          <p:cNvSpPr>
            <a:spLocks noGrp="1"/>
          </p:cNvSpPr>
          <p:nvPr>
            <p:ph type="dt" sz="half" idx="10"/>
          </p:nvPr>
        </p:nvSpPr>
        <p:spPr/>
        <p:txBody>
          <a:bodyPr/>
          <a:lstStyle/>
          <a:p>
            <a:fld id="{A9EC2862-D68C-4015-A6FC-6E5DE599918F}" type="datetimeFigureOut">
              <a:rPr lang="en-US" smtClean="0"/>
              <a:t>10/1/2021</a:t>
            </a:fld>
            <a:endParaRPr lang="en-US"/>
          </a:p>
        </p:txBody>
      </p:sp>
      <p:sp>
        <p:nvSpPr>
          <p:cNvPr id="5" name="Footer Placeholder 4">
            <a:extLst>
              <a:ext uri="{FF2B5EF4-FFF2-40B4-BE49-F238E27FC236}">
                <a16:creationId xmlns:a16="http://schemas.microsoft.com/office/drawing/2014/main" id="{CB8B2235-641D-4AFB-92CE-A659BD027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0D68D-46D4-457C-8049-5ACF4B9C840B}"/>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1261583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538CB-F2FC-44AE-B445-C5C798B697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F8747A-4DE9-449A-9DBF-1FD373D809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431BE-E283-41AC-9CA2-18D2ECDA43BD}"/>
              </a:ext>
            </a:extLst>
          </p:cNvPr>
          <p:cNvSpPr>
            <a:spLocks noGrp="1"/>
          </p:cNvSpPr>
          <p:nvPr>
            <p:ph type="dt" sz="half" idx="10"/>
          </p:nvPr>
        </p:nvSpPr>
        <p:spPr/>
        <p:txBody>
          <a:bodyPr/>
          <a:lstStyle/>
          <a:p>
            <a:fld id="{A9EC2862-D68C-4015-A6FC-6E5DE599918F}" type="datetimeFigureOut">
              <a:rPr lang="en-US" smtClean="0"/>
              <a:t>10/1/2021</a:t>
            </a:fld>
            <a:endParaRPr lang="en-US"/>
          </a:p>
        </p:txBody>
      </p:sp>
      <p:sp>
        <p:nvSpPr>
          <p:cNvPr id="5" name="Footer Placeholder 4">
            <a:extLst>
              <a:ext uri="{FF2B5EF4-FFF2-40B4-BE49-F238E27FC236}">
                <a16:creationId xmlns:a16="http://schemas.microsoft.com/office/drawing/2014/main" id="{678E1023-6B0A-403B-91B2-1D6AD92F9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1F419-4E8D-48DE-BEF8-A0E19E5193D2}"/>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88652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3B21-EB0C-4AB6-A96E-6203FE3452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59091-B2E7-4C70-B14D-60D6CA9A3B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F99AC-A301-4D77-9899-8622F6A94C3B}"/>
              </a:ext>
            </a:extLst>
          </p:cNvPr>
          <p:cNvSpPr>
            <a:spLocks noGrp="1"/>
          </p:cNvSpPr>
          <p:nvPr>
            <p:ph type="dt" sz="half" idx="10"/>
          </p:nvPr>
        </p:nvSpPr>
        <p:spPr/>
        <p:txBody>
          <a:bodyPr/>
          <a:lstStyle/>
          <a:p>
            <a:fld id="{A9EC2862-D68C-4015-A6FC-6E5DE599918F}" type="datetimeFigureOut">
              <a:rPr lang="en-US" smtClean="0"/>
              <a:t>10/1/2021</a:t>
            </a:fld>
            <a:endParaRPr lang="en-US"/>
          </a:p>
        </p:txBody>
      </p:sp>
      <p:sp>
        <p:nvSpPr>
          <p:cNvPr id="5" name="Footer Placeholder 4">
            <a:extLst>
              <a:ext uri="{FF2B5EF4-FFF2-40B4-BE49-F238E27FC236}">
                <a16:creationId xmlns:a16="http://schemas.microsoft.com/office/drawing/2014/main" id="{A07702D9-661B-46B2-848A-71644F9A4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9D643-17DB-4305-AEE6-AC2CC38AE2E4}"/>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65481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19306-551A-41F1-ABA8-787F54D2A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EF550-4759-444B-8C4D-D9329DE2A6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7BA6A2-EFA0-443F-8796-82D98C585D96}"/>
              </a:ext>
            </a:extLst>
          </p:cNvPr>
          <p:cNvSpPr>
            <a:spLocks noGrp="1"/>
          </p:cNvSpPr>
          <p:nvPr>
            <p:ph type="dt" sz="half" idx="10"/>
          </p:nvPr>
        </p:nvSpPr>
        <p:spPr/>
        <p:txBody>
          <a:bodyPr/>
          <a:lstStyle/>
          <a:p>
            <a:fld id="{A9EC2862-D68C-4015-A6FC-6E5DE599918F}" type="datetimeFigureOut">
              <a:rPr lang="en-US" smtClean="0"/>
              <a:t>10/1/2021</a:t>
            </a:fld>
            <a:endParaRPr lang="en-US"/>
          </a:p>
        </p:txBody>
      </p:sp>
      <p:sp>
        <p:nvSpPr>
          <p:cNvPr id="5" name="Footer Placeholder 4">
            <a:extLst>
              <a:ext uri="{FF2B5EF4-FFF2-40B4-BE49-F238E27FC236}">
                <a16:creationId xmlns:a16="http://schemas.microsoft.com/office/drawing/2014/main" id="{DB077E9B-0397-4F12-A5AA-D57F7AC0B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BF717-0A94-4904-9F8D-C633AE99F013}"/>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121078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413-A2A9-43A7-BFC4-4B6EE352C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E372A-5FCD-4D4F-83AC-26A1B873B1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D37AB3-0E05-496D-9A91-B7B30FF01D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1AD526-C3F5-4594-8F9D-96EFFFB0A0A4}"/>
              </a:ext>
            </a:extLst>
          </p:cNvPr>
          <p:cNvSpPr>
            <a:spLocks noGrp="1"/>
          </p:cNvSpPr>
          <p:nvPr>
            <p:ph type="dt" sz="half" idx="10"/>
          </p:nvPr>
        </p:nvSpPr>
        <p:spPr/>
        <p:txBody>
          <a:bodyPr/>
          <a:lstStyle/>
          <a:p>
            <a:fld id="{A9EC2862-D68C-4015-A6FC-6E5DE599918F}" type="datetimeFigureOut">
              <a:rPr lang="en-US" smtClean="0"/>
              <a:t>10/1/2021</a:t>
            </a:fld>
            <a:endParaRPr lang="en-US"/>
          </a:p>
        </p:txBody>
      </p:sp>
      <p:sp>
        <p:nvSpPr>
          <p:cNvPr id="6" name="Footer Placeholder 5">
            <a:extLst>
              <a:ext uri="{FF2B5EF4-FFF2-40B4-BE49-F238E27FC236}">
                <a16:creationId xmlns:a16="http://schemas.microsoft.com/office/drawing/2014/main" id="{4689ABD1-10C9-4223-9E9C-81F3812C2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AF256-7C5C-428F-AAAB-4E4D3A7C76FA}"/>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213767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82AE-3811-4314-8F04-CFD687885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C4EDAD-1907-4CEF-A314-ADBC751E9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69B8D-2861-467A-9CE7-66B287947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82561B-C028-401A-9BDF-3C8D070FA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9D14FC-358F-4D3D-AEA1-C1F2497008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F5FE28-4F23-4F16-B60E-3CAFBEBDB162}"/>
              </a:ext>
            </a:extLst>
          </p:cNvPr>
          <p:cNvSpPr>
            <a:spLocks noGrp="1"/>
          </p:cNvSpPr>
          <p:nvPr>
            <p:ph type="dt" sz="half" idx="10"/>
          </p:nvPr>
        </p:nvSpPr>
        <p:spPr/>
        <p:txBody>
          <a:bodyPr/>
          <a:lstStyle/>
          <a:p>
            <a:fld id="{A9EC2862-D68C-4015-A6FC-6E5DE599918F}" type="datetimeFigureOut">
              <a:rPr lang="en-US" smtClean="0"/>
              <a:t>10/1/2021</a:t>
            </a:fld>
            <a:endParaRPr lang="en-US"/>
          </a:p>
        </p:txBody>
      </p:sp>
      <p:sp>
        <p:nvSpPr>
          <p:cNvPr id="8" name="Footer Placeholder 7">
            <a:extLst>
              <a:ext uri="{FF2B5EF4-FFF2-40B4-BE49-F238E27FC236}">
                <a16:creationId xmlns:a16="http://schemas.microsoft.com/office/drawing/2014/main" id="{11F8A41B-AD58-4062-BB16-C7C93C308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F4277B-4C5B-46E6-BCA0-FF2826839036}"/>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407495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7600-2665-4B9C-B3DF-0A02A39357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1AF31F-8C7F-4AB9-B681-2952F377638C}"/>
              </a:ext>
            </a:extLst>
          </p:cNvPr>
          <p:cNvSpPr>
            <a:spLocks noGrp="1"/>
          </p:cNvSpPr>
          <p:nvPr>
            <p:ph type="dt" sz="half" idx="10"/>
          </p:nvPr>
        </p:nvSpPr>
        <p:spPr/>
        <p:txBody>
          <a:bodyPr/>
          <a:lstStyle/>
          <a:p>
            <a:fld id="{A9EC2862-D68C-4015-A6FC-6E5DE599918F}" type="datetimeFigureOut">
              <a:rPr lang="en-US" smtClean="0"/>
              <a:t>10/1/2021</a:t>
            </a:fld>
            <a:endParaRPr lang="en-US"/>
          </a:p>
        </p:txBody>
      </p:sp>
      <p:sp>
        <p:nvSpPr>
          <p:cNvPr id="4" name="Footer Placeholder 3">
            <a:extLst>
              <a:ext uri="{FF2B5EF4-FFF2-40B4-BE49-F238E27FC236}">
                <a16:creationId xmlns:a16="http://schemas.microsoft.com/office/drawing/2014/main" id="{4FF7B03D-9748-4B7E-AB7B-2BA4FE6462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7B5D8E-B413-4EE9-B12F-E8D03909BC1F}"/>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371838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A63F0-3EEF-4529-9E70-F3FD3F56FE11}"/>
              </a:ext>
            </a:extLst>
          </p:cNvPr>
          <p:cNvSpPr>
            <a:spLocks noGrp="1"/>
          </p:cNvSpPr>
          <p:nvPr>
            <p:ph type="dt" sz="half" idx="10"/>
          </p:nvPr>
        </p:nvSpPr>
        <p:spPr/>
        <p:txBody>
          <a:bodyPr/>
          <a:lstStyle/>
          <a:p>
            <a:fld id="{A9EC2862-D68C-4015-A6FC-6E5DE599918F}" type="datetimeFigureOut">
              <a:rPr lang="en-US" smtClean="0"/>
              <a:t>10/1/2021</a:t>
            </a:fld>
            <a:endParaRPr lang="en-US"/>
          </a:p>
        </p:txBody>
      </p:sp>
      <p:sp>
        <p:nvSpPr>
          <p:cNvPr id="3" name="Footer Placeholder 2">
            <a:extLst>
              <a:ext uri="{FF2B5EF4-FFF2-40B4-BE49-F238E27FC236}">
                <a16:creationId xmlns:a16="http://schemas.microsoft.com/office/drawing/2014/main" id="{05C915FE-806F-485A-997C-9DEC99B423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777E16-25ED-4E6C-AA60-BD333F9177AA}"/>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109780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AA86-5B70-44DD-BAB7-098A8E205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8958DF-8A0D-40F0-9F45-D401076644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FBD6CB-404F-4A5A-9757-6D0B0886E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3D7F4B-98E3-4C29-8321-C3322DD5F2CF}"/>
              </a:ext>
            </a:extLst>
          </p:cNvPr>
          <p:cNvSpPr>
            <a:spLocks noGrp="1"/>
          </p:cNvSpPr>
          <p:nvPr>
            <p:ph type="dt" sz="half" idx="10"/>
          </p:nvPr>
        </p:nvSpPr>
        <p:spPr/>
        <p:txBody>
          <a:bodyPr/>
          <a:lstStyle/>
          <a:p>
            <a:fld id="{A9EC2862-D68C-4015-A6FC-6E5DE599918F}" type="datetimeFigureOut">
              <a:rPr lang="en-US" smtClean="0"/>
              <a:t>10/1/2021</a:t>
            </a:fld>
            <a:endParaRPr lang="en-US"/>
          </a:p>
        </p:txBody>
      </p:sp>
      <p:sp>
        <p:nvSpPr>
          <p:cNvPr id="6" name="Footer Placeholder 5">
            <a:extLst>
              <a:ext uri="{FF2B5EF4-FFF2-40B4-BE49-F238E27FC236}">
                <a16:creationId xmlns:a16="http://schemas.microsoft.com/office/drawing/2014/main" id="{BB244439-D58E-4638-BC13-75676275D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9BDF5-008A-4647-99AE-C19B68C45190}"/>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313482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A5FD-F724-48F7-A58D-3F854C74D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3A229C-2F9E-4B36-8D3F-6B72397DE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97A24B-70E4-4664-88FC-D475CE549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287F3-77FE-4232-A530-CE0B5FA2C63B}"/>
              </a:ext>
            </a:extLst>
          </p:cNvPr>
          <p:cNvSpPr>
            <a:spLocks noGrp="1"/>
          </p:cNvSpPr>
          <p:nvPr>
            <p:ph type="dt" sz="half" idx="10"/>
          </p:nvPr>
        </p:nvSpPr>
        <p:spPr/>
        <p:txBody>
          <a:bodyPr/>
          <a:lstStyle/>
          <a:p>
            <a:fld id="{A9EC2862-D68C-4015-A6FC-6E5DE599918F}" type="datetimeFigureOut">
              <a:rPr lang="en-US" smtClean="0"/>
              <a:t>10/1/2021</a:t>
            </a:fld>
            <a:endParaRPr lang="en-US"/>
          </a:p>
        </p:txBody>
      </p:sp>
      <p:sp>
        <p:nvSpPr>
          <p:cNvPr id="6" name="Footer Placeholder 5">
            <a:extLst>
              <a:ext uri="{FF2B5EF4-FFF2-40B4-BE49-F238E27FC236}">
                <a16:creationId xmlns:a16="http://schemas.microsoft.com/office/drawing/2014/main" id="{AF12BA8F-0BDD-487F-9651-223610FC0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05DCC-068D-4DBE-8946-325A265188BE}"/>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64470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FA899E-BF17-4451-B97D-2ACDC52544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8DDAB6-B126-4F31-B328-E498F5F998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0010C-EE70-48FF-B051-4E57AE3F95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C2862-D68C-4015-A6FC-6E5DE599918F}" type="datetimeFigureOut">
              <a:rPr lang="en-US" smtClean="0"/>
              <a:t>10/1/2021</a:t>
            </a:fld>
            <a:endParaRPr lang="en-US"/>
          </a:p>
        </p:txBody>
      </p:sp>
      <p:sp>
        <p:nvSpPr>
          <p:cNvPr id="5" name="Footer Placeholder 4">
            <a:extLst>
              <a:ext uri="{FF2B5EF4-FFF2-40B4-BE49-F238E27FC236}">
                <a16:creationId xmlns:a16="http://schemas.microsoft.com/office/drawing/2014/main" id="{307A4EA5-AF41-4910-A97D-FB2F97785E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E7736E-5427-4B02-989E-E2463CE6FB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C61C2-5104-4C83-A43A-A626996BA5E0}" type="slidenum">
              <a:rPr lang="en-US" smtClean="0"/>
              <a:t>‹#›</a:t>
            </a:fld>
            <a:endParaRPr lang="en-US"/>
          </a:p>
        </p:txBody>
      </p:sp>
    </p:spTree>
    <p:extLst>
      <p:ext uri="{BB962C8B-B14F-4D97-AF65-F5344CB8AC3E}">
        <p14:creationId xmlns:p14="http://schemas.microsoft.com/office/powerpoint/2010/main" val="1744379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31.sv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svg"/></Relationships>
</file>

<file path=ppt/slides/_rels/slide2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BD0A-2C18-40AD-A2B8-88D96D25ADC5}"/>
              </a:ext>
            </a:extLst>
          </p:cNvPr>
          <p:cNvSpPr>
            <a:spLocks noGrp="1"/>
          </p:cNvSpPr>
          <p:nvPr>
            <p:ph type="ctrTitle"/>
          </p:nvPr>
        </p:nvSpPr>
        <p:spPr>
          <a:xfrm>
            <a:off x="6090176" y="354504"/>
            <a:ext cx="4977976" cy="1454051"/>
          </a:xfrm>
        </p:spPr>
        <p:txBody>
          <a:bodyPr vert="horz" lIns="91440" tIns="45720" rIns="91440" bIns="45720" rtlCol="0" anchor="ctr">
            <a:normAutofit/>
          </a:bodyPr>
          <a:lstStyle/>
          <a:p>
            <a:pPr algn="l"/>
            <a:r>
              <a:rPr lang="en-US" sz="4000" kern="1200" dirty="0">
                <a:solidFill>
                  <a:schemeClr val="tx2"/>
                </a:solidFill>
                <a:latin typeface="+mj-lt"/>
                <a:ea typeface="+mj-ea"/>
                <a:cs typeface="+mj-cs"/>
              </a:rPr>
              <a:t>Inventory Management System</a:t>
            </a:r>
          </a:p>
        </p:txBody>
      </p:sp>
      <p:sp>
        <p:nvSpPr>
          <p:cNvPr id="3" name="Subtitle 2">
            <a:extLst>
              <a:ext uri="{FF2B5EF4-FFF2-40B4-BE49-F238E27FC236}">
                <a16:creationId xmlns:a16="http://schemas.microsoft.com/office/drawing/2014/main" id="{110716D1-C553-4139-85C9-A44DCE7A0351}"/>
              </a:ext>
            </a:extLst>
          </p:cNvPr>
          <p:cNvSpPr>
            <a:spLocks noGrp="1"/>
          </p:cNvSpPr>
          <p:nvPr>
            <p:ph type="subTitle" idx="1"/>
          </p:nvPr>
        </p:nvSpPr>
        <p:spPr>
          <a:xfrm>
            <a:off x="6090574" y="3143042"/>
            <a:ext cx="4977578" cy="3639289"/>
          </a:xfrm>
        </p:spPr>
        <p:txBody>
          <a:bodyPr vert="horz" lIns="91440" tIns="45720" rIns="91440" bIns="45720" rtlCol="0" anchor="ctr">
            <a:noAutofit/>
          </a:bodyPr>
          <a:lstStyle/>
          <a:p>
            <a:pPr algn="l">
              <a:lnSpc>
                <a:spcPct val="100000"/>
              </a:lnSpc>
            </a:pPr>
            <a:r>
              <a:rPr lang="en-US" dirty="0">
                <a:solidFill>
                  <a:schemeClr val="tx2"/>
                </a:solidFill>
              </a:rPr>
              <a:t>TEAM MEMBERS:</a:t>
            </a:r>
          </a:p>
          <a:p>
            <a:pPr indent="-228600" algn="l">
              <a:lnSpc>
                <a:spcPct val="100000"/>
              </a:lnSpc>
              <a:buFont typeface="Arial" panose="020B0604020202020204" pitchFamily="34" charset="0"/>
              <a:buChar char="•"/>
            </a:pPr>
            <a:r>
              <a:rPr lang="en-US" dirty="0" err="1">
                <a:solidFill>
                  <a:schemeClr val="tx2"/>
                </a:solidFill>
              </a:rPr>
              <a:t>Utkarsha</a:t>
            </a:r>
            <a:r>
              <a:rPr lang="en-US" dirty="0">
                <a:solidFill>
                  <a:schemeClr val="tx2"/>
                </a:solidFill>
              </a:rPr>
              <a:t> </a:t>
            </a:r>
            <a:r>
              <a:rPr lang="en-US" dirty="0" err="1">
                <a:solidFill>
                  <a:schemeClr val="tx2"/>
                </a:solidFill>
              </a:rPr>
              <a:t>Kavathekar</a:t>
            </a:r>
            <a:endParaRPr lang="en-US" dirty="0">
              <a:solidFill>
                <a:schemeClr val="tx2"/>
              </a:solidFill>
            </a:endParaRPr>
          </a:p>
          <a:p>
            <a:pPr indent="-228600" algn="l">
              <a:lnSpc>
                <a:spcPct val="100000"/>
              </a:lnSpc>
              <a:buFont typeface="Arial" panose="020B0604020202020204" pitchFamily="34" charset="0"/>
              <a:buChar char="•"/>
            </a:pPr>
            <a:r>
              <a:rPr lang="en-US" dirty="0">
                <a:solidFill>
                  <a:schemeClr val="tx2"/>
                </a:solidFill>
              </a:rPr>
              <a:t>Vivek Kushwaha</a:t>
            </a:r>
          </a:p>
          <a:p>
            <a:pPr indent="-228600" algn="l">
              <a:lnSpc>
                <a:spcPct val="100000"/>
              </a:lnSpc>
              <a:buFont typeface="Arial" panose="020B0604020202020204" pitchFamily="34" charset="0"/>
              <a:buChar char="•"/>
            </a:pPr>
            <a:r>
              <a:rPr lang="en-US" dirty="0">
                <a:solidFill>
                  <a:schemeClr val="tx2"/>
                </a:solidFill>
                <a:effectLst/>
              </a:rPr>
              <a:t>Sanjana Ekanayake</a:t>
            </a:r>
          </a:p>
          <a:p>
            <a:pPr indent="-228600" algn="l">
              <a:lnSpc>
                <a:spcPct val="100000"/>
              </a:lnSpc>
              <a:buFont typeface="Arial" panose="020B0604020202020204" pitchFamily="34" charset="0"/>
              <a:buChar char="•"/>
            </a:pPr>
            <a:r>
              <a:rPr lang="en-US" dirty="0" err="1">
                <a:solidFill>
                  <a:schemeClr val="tx2"/>
                </a:solidFill>
                <a:effectLst/>
              </a:rPr>
              <a:t>Sravya</a:t>
            </a:r>
            <a:r>
              <a:rPr lang="en-US" dirty="0">
                <a:solidFill>
                  <a:schemeClr val="tx2"/>
                </a:solidFill>
                <a:effectLst/>
              </a:rPr>
              <a:t> </a:t>
            </a:r>
            <a:r>
              <a:rPr lang="en-US" dirty="0" err="1">
                <a:solidFill>
                  <a:schemeClr val="tx2"/>
                </a:solidFill>
                <a:effectLst/>
              </a:rPr>
              <a:t>Dyavarishetty</a:t>
            </a:r>
            <a:endParaRPr lang="en-US" dirty="0">
              <a:solidFill>
                <a:schemeClr val="tx2"/>
              </a:solidFill>
              <a:effectLst/>
            </a:endParaRPr>
          </a:p>
          <a:p>
            <a:pPr indent="-228600" algn="l">
              <a:lnSpc>
                <a:spcPct val="100000"/>
              </a:lnSpc>
              <a:buFont typeface="Arial" panose="020B0604020202020204" pitchFamily="34" charset="0"/>
              <a:buChar char="•"/>
            </a:pPr>
            <a:r>
              <a:rPr lang="en-US" dirty="0">
                <a:solidFill>
                  <a:schemeClr val="tx2"/>
                </a:solidFill>
              </a:rPr>
              <a:t>Viren Adwani</a:t>
            </a:r>
          </a:p>
          <a:p>
            <a:pPr indent="-228600" algn="l">
              <a:lnSpc>
                <a:spcPct val="100000"/>
              </a:lnSpc>
              <a:buFont typeface="Arial" panose="020B0604020202020204" pitchFamily="34" charset="0"/>
              <a:buChar char="•"/>
            </a:pPr>
            <a:r>
              <a:rPr lang="en-US" dirty="0" err="1">
                <a:solidFill>
                  <a:schemeClr val="tx2"/>
                </a:solidFill>
                <a:effectLst/>
              </a:rPr>
              <a:t>Vishakha</a:t>
            </a:r>
            <a:r>
              <a:rPr lang="en-US" dirty="0">
                <a:solidFill>
                  <a:schemeClr val="tx2"/>
                </a:solidFill>
                <a:effectLst/>
              </a:rPr>
              <a:t> Sharma</a:t>
            </a:r>
            <a:endParaRPr lang="en-US" dirty="0">
              <a:solidFill>
                <a:schemeClr val="tx2"/>
              </a:solidFill>
            </a:endParaRPr>
          </a:p>
          <a:p>
            <a:pPr indent="-228600" algn="l">
              <a:lnSpc>
                <a:spcPct val="100000"/>
              </a:lnSpc>
              <a:buFont typeface="Arial" panose="020B0604020202020204" pitchFamily="34" charset="0"/>
              <a:buChar char="•"/>
            </a:pPr>
            <a:r>
              <a:rPr lang="en-US" dirty="0" err="1">
                <a:solidFill>
                  <a:schemeClr val="tx2"/>
                </a:solidFill>
                <a:effectLst/>
              </a:rPr>
              <a:t>Siddhardha</a:t>
            </a:r>
            <a:r>
              <a:rPr lang="en-US" dirty="0">
                <a:solidFill>
                  <a:schemeClr val="tx2"/>
                </a:solidFill>
                <a:effectLst/>
              </a:rPr>
              <a:t> </a:t>
            </a:r>
            <a:r>
              <a:rPr lang="en-US" dirty="0" err="1">
                <a:solidFill>
                  <a:schemeClr val="tx2"/>
                </a:solidFill>
                <a:effectLst/>
              </a:rPr>
              <a:t>Atluri</a:t>
            </a:r>
            <a:endParaRPr lang="en-US" dirty="0">
              <a:solidFill>
                <a:schemeClr val="tx2"/>
              </a:solidFill>
              <a:effectLst/>
            </a:endParaRPr>
          </a:p>
          <a:p>
            <a:pPr indent="-228600" algn="l">
              <a:buFont typeface="Arial" panose="020B0604020202020204" pitchFamily="34" charset="0"/>
              <a:buChar char="•"/>
            </a:pPr>
            <a:endParaRPr lang="en-US" dirty="0">
              <a:solidFill>
                <a:schemeClr val="tx2"/>
              </a:solidFill>
              <a:effectLst/>
            </a:endParaRPr>
          </a:p>
          <a:p>
            <a:pPr indent="-228600" algn="l">
              <a:buFont typeface="Arial" panose="020B0604020202020204" pitchFamily="34" charset="0"/>
              <a:buChar char="•"/>
            </a:pPr>
            <a:endParaRPr lang="en-US" dirty="0">
              <a:solidFill>
                <a:schemeClr val="tx2"/>
              </a:solidFill>
            </a:endParaRPr>
          </a:p>
          <a:p>
            <a:pPr indent="-228600" algn="l">
              <a:buFont typeface="Arial" panose="020B0604020202020204" pitchFamily="34" charset="0"/>
              <a:buChar char="•"/>
            </a:pPr>
            <a:endParaRPr lang="en-US" dirty="0">
              <a:solidFill>
                <a:schemeClr val="tx2"/>
              </a:solidFill>
            </a:endParaRPr>
          </a:p>
          <a:p>
            <a:pPr indent="-228600" algn="l">
              <a:buFont typeface="Arial" panose="020B0604020202020204" pitchFamily="34" charset="0"/>
              <a:buChar char="•"/>
            </a:pPr>
            <a:endParaRPr lang="en-US" dirty="0">
              <a:solidFill>
                <a:schemeClr val="tx2"/>
              </a:solidFill>
            </a:endParaRPr>
          </a:p>
        </p:txBody>
      </p:sp>
      <p:pic>
        <p:nvPicPr>
          <p:cNvPr id="23" name="Graphic 22" descr="Truck">
            <a:extLst>
              <a:ext uri="{FF2B5EF4-FFF2-40B4-BE49-F238E27FC236}">
                <a16:creationId xmlns:a16="http://schemas.microsoft.com/office/drawing/2014/main" id="{8A5FE8E3-4517-46D2-A2DC-03D93F2080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812896"/>
            <a:ext cx="3620021" cy="3620021"/>
          </a:xfrm>
          <a:prstGeom prst="rect">
            <a:avLst/>
          </a:prstGeom>
        </p:spPr>
      </p:pic>
    </p:spTree>
    <p:extLst>
      <p:ext uri="{BB962C8B-B14F-4D97-AF65-F5344CB8AC3E}">
        <p14:creationId xmlns:p14="http://schemas.microsoft.com/office/powerpoint/2010/main" val="6859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E97020CF-9384-4092-8EA0-21CD6F8CFB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662" r="-88"/>
          <a:stretch/>
        </p:blipFill>
        <p:spPr>
          <a:xfrm>
            <a:off x="549579" y="457200"/>
            <a:ext cx="11092841" cy="5943600"/>
          </a:xfrm>
          <a:prstGeom prst="rect">
            <a:avLst/>
          </a:prstGeom>
        </p:spPr>
      </p:pic>
    </p:spTree>
    <p:extLst>
      <p:ext uri="{BB962C8B-B14F-4D97-AF65-F5344CB8AC3E}">
        <p14:creationId xmlns:p14="http://schemas.microsoft.com/office/powerpoint/2010/main" val="398674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584720BC-A50B-460A-AB2F-FF434FA446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128" r="-88"/>
          <a:stretch/>
        </p:blipFill>
        <p:spPr>
          <a:xfrm>
            <a:off x="522336" y="457200"/>
            <a:ext cx="11147328" cy="5943600"/>
          </a:xfrm>
          <a:prstGeom prst="rect">
            <a:avLst/>
          </a:prstGeom>
        </p:spPr>
      </p:pic>
    </p:spTree>
    <p:extLst>
      <p:ext uri="{BB962C8B-B14F-4D97-AF65-F5344CB8AC3E}">
        <p14:creationId xmlns:p14="http://schemas.microsoft.com/office/powerpoint/2010/main" val="176325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application, website&#10;&#10;Description automatically generated">
            <a:extLst>
              <a:ext uri="{FF2B5EF4-FFF2-40B4-BE49-F238E27FC236}">
                <a16:creationId xmlns:a16="http://schemas.microsoft.com/office/drawing/2014/main" id="{D5B5C7DD-F435-4620-B327-3F1A9FA324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196" r="-743"/>
          <a:stretch/>
        </p:blipFill>
        <p:spPr>
          <a:xfrm>
            <a:off x="812799" y="706582"/>
            <a:ext cx="10644909" cy="5694218"/>
          </a:xfrm>
          <a:prstGeom prst="rect">
            <a:avLst/>
          </a:prstGeom>
        </p:spPr>
      </p:pic>
    </p:spTree>
    <p:extLst>
      <p:ext uri="{BB962C8B-B14F-4D97-AF65-F5344CB8AC3E}">
        <p14:creationId xmlns:p14="http://schemas.microsoft.com/office/powerpoint/2010/main" val="64222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2ECDBFE3-EC95-456C-B98A-FFCA892DB3C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128" r="-88"/>
          <a:stretch/>
        </p:blipFill>
        <p:spPr>
          <a:xfrm>
            <a:off x="812800" y="762000"/>
            <a:ext cx="10575636" cy="5638800"/>
          </a:xfrm>
          <a:prstGeom prst="rect">
            <a:avLst/>
          </a:prstGeom>
        </p:spPr>
      </p:pic>
    </p:spTree>
    <p:extLst>
      <p:ext uri="{BB962C8B-B14F-4D97-AF65-F5344CB8AC3E}">
        <p14:creationId xmlns:p14="http://schemas.microsoft.com/office/powerpoint/2010/main" val="811093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BAE4E65D-F3E0-41DB-B574-ECDD892AED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429" r="-218"/>
          <a:stretch/>
        </p:blipFill>
        <p:spPr>
          <a:xfrm>
            <a:off x="812799" y="720436"/>
            <a:ext cx="10589491" cy="5680364"/>
          </a:xfrm>
          <a:prstGeom prst="rect">
            <a:avLst/>
          </a:prstGeom>
        </p:spPr>
      </p:pic>
    </p:spTree>
    <p:extLst>
      <p:ext uri="{BB962C8B-B14F-4D97-AF65-F5344CB8AC3E}">
        <p14:creationId xmlns:p14="http://schemas.microsoft.com/office/powerpoint/2010/main" val="3626144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website&#10;&#10;Description automatically generated">
            <a:extLst>
              <a:ext uri="{FF2B5EF4-FFF2-40B4-BE49-F238E27FC236}">
                <a16:creationId xmlns:a16="http://schemas.microsoft.com/office/drawing/2014/main" id="{9C23E625-BC02-471B-838A-F31F91A465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662" r="44"/>
          <a:stretch/>
        </p:blipFill>
        <p:spPr>
          <a:xfrm>
            <a:off x="812800" y="734290"/>
            <a:ext cx="10561782" cy="5666509"/>
          </a:xfrm>
          <a:prstGeom prst="rect">
            <a:avLst/>
          </a:prstGeom>
        </p:spPr>
      </p:pic>
    </p:spTree>
    <p:extLst>
      <p:ext uri="{BB962C8B-B14F-4D97-AF65-F5344CB8AC3E}">
        <p14:creationId xmlns:p14="http://schemas.microsoft.com/office/powerpoint/2010/main" val="888079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website&#10;&#10;Description automatically generated">
            <a:extLst>
              <a:ext uri="{FF2B5EF4-FFF2-40B4-BE49-F238E27FC236}">
                <a16:creationId xmlns:a16="http://schemas.microsoft.com/office/drawing/2014/main" id="{1A56A917-6B26-460F-816E-EEAD0D31D1E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3894" r="-148"/>
          <a:stretch/>
        </p:blipFill>
        <p:spPr>
          <a:xfrm>
            <a:off x="812800" y="457200"/>
            <a:ext cx="10566400" cy="5943600"/>
          </a:xfrm>
          <a:prstGeom prst="rect">
            <a:avLst/>
          </a:prstGeom>
        </p:spPr>
      </p:pic>
    </p:spTree>
    <p:extLst>
      <p:ext uri="{BB962C8B-B14F-4D97-AF65-F5344CB8AC3E}">
        <p14:creationId xmlns:p14="http://schemas.microsoft.com/office/powerpoint/2010/main" val="4087907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41B027-6E25-4AE5-BBFE-55C8A69B6A53}"/>
              </a:ext>
            </a:extLst>
          </p:cNvPr>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a:solidFill>
                  <a:schemeClr val="tx1"/>
                </a:solidFill>
                <a:latin typeface="+mj-lt"/>
                <a:ea typeface="+mj-ea"/>
                <a:cs typeface="+mj-cs"/>
              </a:rPr>
              <a:t>Use Case Diagram</a:t>
            </a:r>
          </a:p>
        </p:txBody>
      </p:sp>
      <p:sp>
        <p:nvSpPr>
          <p:cNvPr id="4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8A299A83-5438-4AB0-B62A-A47EB4B3E2CF}"/>
              </a:ext>
            </a:extLst>
          </p:cNvPr>
          <p:cNvPicPr>
            <a:picLocks noChangeAspect="1"/>
          </p:cNvPicPr>
          <p:nvPr/>
        </p:nvPicPr>
        <p:blipFill rotWithShape="1">
          <a:blip r:embed="rId2">
            <a:extLst>
              <a:ext uri="{28A0092B-C50C-407E-A947-70E740481C1C}">
                <a14:useLocalDpi xmlns:a14="http://schemas.microsoft.com/office/drawing/2010/main" val="0"/>
              </a:ext>
            </a:extLst>
          </a:blip>
          <a:srcRect l="3000" r="3003"/>
          <a:stretch/>
        </p:blipFill>
        <p:spPr>
          <a:xfrm>
            <a:off x="4704080" y="640080"/>
            <a:ext cx="6464051" cy="5904992"/>
          </a:xfrm>
          <a:prstGeom prst="rect">
            <a:avLst/>
          </a:prstGeom>
        </p:spPr>
      </p:pic>
    </p:spTree>
    <p:extLst>
      <p:ext uri="{BB962C8B-B14F-4D97-AF65-F5344CB8AC3E}">
        <p14:creationId xmlns:p14="http://schemas.microsoft.com/office/powerpoint/2010/main" val="1906855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94A08-2F9F-4CC3-818B-2235D6FCBF2F}"/>
              </a:ext>
            </a:extLst>
          </p:cNvPr>
          <p:cNvSpPr>
            <a:spLocks noGrp="1"/>
          </p:cNvSpPr>
          <p:nvPr>
            <p:ph type="ctrTitle"/>
          </p:nvPr>
        </p:nvSpPr>
        <p:spPr>
          <a:xfrm>
            <a:off x="638882" y="639193"/>
            <a:ext cx="3571810" cy="3573516"/>
          </a:xfrm>
        </p:spPr>
        <p:txBody>
          <a:bodyPr>
            <a:normAutofit/>
          </a:bodyPr>
          <a:lstStyle/>
          <a:p>
            <a:pPr algn="l"/>
            <a:r>
              <a:rPr lang="en-US" sz="6600" dirty="0"/>
              <a:t>ER Diagram</a:t>
            </a:r>
          </a:p>
        </p:txBody>
      </p:sp>
      <p:sp>
        <p:nvSpPr>
          <p:cNvPr id="3" name="Subtitle 2">
            <a:extLst>
              <a:ext uri="{FF2B5EF4-FFF2-40B4-BE49-F238E27FC236}">
                <a16:creationId xmlns:a16="http://schemas.microsoft.com/office/drawing/2014/main" id="{6802D27F-B6C4-4C46-9599-876EFE0BB12C}"/>
              </a:ext>
            </a:extLst>
          </p:cNvPr>
          <p:cNvSpPr>
            <a:spLocks noGrp="1"/>
          </p:cNvSpPr>
          <p:nvPr>
            <p:ph type="subTitle" idx="1"/>
          </p:nvPr>
        </p:nvSpPr>
        <p:spPr>
          <a:xfrm>
            <a:off x="638882" y="4631161"/>
            <a:ext cx="3571810" cy="1559327"/>
          </a:xfrm>
        </p:spPr>
        <p:txBody>
          <a:bodyPr>
            <a:normAutofit/>
          </a:bodyPr>
          <a:lstStyle/>
          <a:p>
            <a:pPr algn="l"/>
            <a:endParaRPr lang="en-US"/>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1982420A-9A19-49F9-B04C-AF15A5648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25600"/>
            <a:ext cx="7214616" cy="4086352"/>
          </a:xfrm>
          <a:prstGeom prst="rect">
            <a:avLst/>
          </a:prstGeom>
        </p:spPr>
      </p:pic>
    </p:spTree>
    <p:extLst>
      <p:ext uri="{BB962C8B-B14F-4D97-AF65-F5344CB8AC3E}">
        <p14:creationId xmlns:p14="http://schemas.microsoft.com/office/powerpoint/2010/main" val="329561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7A94F-D181-4BF8-B865-CBA99596FAC8}"/>
              </a:ext>
            </a:extLst>
          </p:cNvPr>
          <p:cNvSpPr>
            <a:spLocks noGrp="1"/>
          </p:cNvSpPr>
          <p:nvPr>
            <p:ph type="ctrTitle"/>
          </p:nvPr>
        </p:nvSpPr>
        <p:spPr>
          <a:xfrm>
            <a:off x="638882" y="639193"/>
            <a:ext cx="3571810" cy="3573516"/>
          </a:xfrm>
        </p:spPr>
        <p:txBody>
          <a:bodyPr>
            <a:normAutofit/>
          </a:bodyPr>
          <a:lstStyle/>
          <a:p>
            <a:pPr algn="l"/>
            <a:r>
              <a:rPr lang="en-US" sz="6600" dirty="0"/>
              <a:t>Class Diagram</a:t>
            </a:r>
          </a:p>
        </p:txBody>
      </p:sp>
      <p:sp>
        <p:nvSpPr>
          <p:cNvPr id="3" name="Subtitle 2">
            <a:extLst>
              <a:ext uri="{FF2B5EF4-FFF2-40B4-BE49-F238E27FC236}">
                <a16:creationId xmlns:a16="http://schemas.microsoft.com/office/drawing/2014/main" id="{6F568474-4C42-4F33-AE76-E9EE1A6401AE}"/>
              </a:ext>
            </a:extLst>
          </p:cNvPr>
          <p:cNvSpPr>
            <a:spLocks noGrp="1"/>
          </p:cNvSpPr>
          <p:nvPr>
            <p:ph type="subTitle" idx="1"/>
          </p:nvPr>
        </p:nvSpPr>
        <p:spPr>
          <a:xfrm>
            <a:off x="638882" y="4631161"/>
            <a:ext cx="3571810" cy="1559327"/>
          </a:xfrm>
        </p:spPr>
        <p:txBody>
          <a:bodyPr>
            <a:normAutofit/>
          </a:bodyPr>
          <a:lstStyle/>
          <a:p>
            <a:pPr algn="l"/>
            <a:endParaRPr lang="en-US"/>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17ED1609-9F00-444E-8967-1408C527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872132"/>
            <a:ext cx="7214616" cy="5086304"/>
          </a:xfrm>
          <a:prstGeom prst="rect">
            <a:avLst/>
          </a:prstGeom>
        </p:spPr>
      </p:pic>
    </p:spTree>
    <p:extLst>
      <p:ext uri="{BB962C8B-B14F-4D97-AF65-F5344CB8AC3E}">
        <p14:creationId xmlns:p14="http://schemas.microsoft.com/office/powerpoint/2010/main" val="126796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D8D3-D43B-43A3-BD2F-7900A879CE92}"/>
              </a:ext>
            </a:extLst>
          </p:cNvPr>
          <p:cNvSpPr>
            <a:spLocks noGrp="1"/>
          </p:cNvSpPr>
          <p:nvPr>
            <p:ph type="ctrTitle"/>
          </p:nvPr>
        </p:nvSpPr>
        <p:spPr>
          <a:xfrm>
            <a:off x="6782584" y="1395837"/>
            <a:ext cx="4312136" cy="1786515"/>
          </a:xfrm>
        </p:spPr>
        <p:txBody>
          <a:bodyPr vert="horz" lIns="91440" tIns="45720" rIns="91440" bIns="45720" rtlCol="0" anchor="t">
            <a:normAutofit/>
          </a:bodyPr>
          <a:lstStyle/>
          <a:p>
            <a:pPr algn="l"/>
            <a:r>
              <a:rPr lang="en-US" sz="40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INTRODUCTION</a:t>
            </a:r>
            <a:br>
              <a:rPr lang="en-US" sz="4000" dirty="0">
                <a:solidFill>
                  <a:schemeClr val="tx2"/>
                </a:solidFill>
                <a:effectLst/>
                <a:latin typeface="Calibri" panose="020F0502020204030204" pitchFamily="34" charset="0"/>
                <a:ea typeface="Calibri" panose="020F0502020204030204" pitchFamily="34" charset="0"/>
                <a:cs typeface="Arial" panose="020B0604020202020204" pitchFamily="34" charset="0"/>
              </a:rPr>
            </a:br>
            <a:endParaRPr lang="en-US" sz="4000" kern="1200" dirty="0">
              <a:solidFill>
                <a:schemeClr val="tx2"/>
              </a:solidFill>
            </a:endParaRPr>
          </a:p>
        </p:txBody>
      </p:sp>
      <p:sp>
        <p:nvSpPr>
          <p:cNvPr id="4" name="Subtitle 3">
            <a:extLst>
              <a:ext uri="{FF2B5EF4-FFF2-40B4-BE49-F238E27FC236}">
                <a16:creationId xmlns:a16="http://schemas.microsoft.com/office/drawing/2014/main" id="{2EDC9FD7-4D71-47BD-BE91-8E48224E961F}"/>
              </a:ext>
            </a:extLst>
          </p:cNvPr>
          <p:cNvSpPr>
            <a:spLocks noGrp="1"/>
          </p:cNvSpPr>
          <p:nvPr>
            <p:ph type="subTitle" idx="1"/>
          </p:nvPr>
        </p:nvSpPr>
        <p:spPr>
          <a:xfrm>
            <a:off x="6782584" y="4681534"/>
            <a:ext cx="4312136" cy="1786515"/>
          </a:xfrm>
        </p:spPr>
        <p:txBody>
          <a:bodyPr anchor="b">
            <a:noAutofit/>
          </a:bodyPr>
          <a:lstStyle/>
          <a:p>
            <a:pPr algn="l"/>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Today, inventory management has become vital for the survival of an organization. If you do not have good control over your inventory, the day is not far when you will lose control of your profits. Hence, for every Organization Inventory management system is must.</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solidFill>
                <a:schemeClr val="tx2"/>
              </a:solidFill>
            </a:endParaRPr>
          </a:p>
        </p:txBody>
      </p:sp>
      <p:pic>
        <p:nvPicPr>
          <p:cNvPr id="67" name="Graphic 66" descr="Books">
            <a:extLst>
              <a:ext uri="{FF2B5EF4-FFF2-40B4-BE49-F238E27FC236}">
                <a16:creationId xmlns:a16="http://schemas.microsoft.com/office/drawing/2014/main" id="{CFE32272-2BEC-45F4-9A71-D0B027B25E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6381" y="1672417"/>
            <a:ext cx="4065139" cy="4065139"/>
          </a:xfrm>
          <a:prstGeom prst="rect">
            <a:avLst/>
          </a:prstGeom>
          <a:ln w="9525">
            <a:noFill/>
          </a:ln>
        </p:spPr>
      </p:pic>
    </p:spTree>
    <p:extLst>
      <p:ext uri="{BB962C8B-B14F-4D97-AF65-F5344CB8AC3E}">
        <p14:creationId xmlns:p14="http://schemas.microsoft.com/office/powerpoint/2010/main" val="310305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5F3BA895-3226-4DA9-B87D-47BCC5E6C39D}"/>
              </a:ext>
            </a:extLst>
          </p:cNvPr>
          <p:cNvSpPr txBox="1"/>
          <p:nvPr/>
        </p:nvSpPr>
        <p:spPr>
          <a:xfrm>
            <a:off x="1163319" y="2214880"/>
            <a:ext cx="1640841" cy="461665"/>
          </a:xfrm>
          <a:prstGeom prst="rect">
            <a:avLst/>
          </a:prstGeom>
          <a:noFill/>
        </p:spPr>
        <p:txBody>
          <a:bodyPr wrap="square" rtlCol="0">
            <a:spAutoFit/>
          </a:bodyPr>
          <a:lstStyle/>
          <a:p>
            <a:r>
              <a:rPr lang="en-US" sz="2400" dirty="0"/>
              <a:t>Product</a:t>
            </a:r>
          </a:p>
        </p:txBody>
      </p:sp>
      <p:cxnSp>
        <p:nvCxnSpPr>
          <p:cNvPr id="35" name="Straight Arrow Connector 34">
            <a:extLst>
              <a:ext uri="{FF2B5EF4-FFF2-40B4-BE49-F238E27FC236}">
                <a16:creationId xmlns:a16="http://schemas.microsoft.com/office/drawing/2014/main" id="{5EBE8C7F-FF4E-476B-9E2C-707BF73B3452}"/>
              </a:ext>
            </a:extLst>
          </p:cNvPr>
          <p:cNvCxnSpPr/>
          <p:nvPr/>
        </p:nvCxnSpPr>
        <p:spPr>
          <a:xfrm>
            <a:off x="3088640" y="1117600"/>
            <a:ext cx="1645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65F196F-4549-4C36-8888-D679ED8243B5}"/>
              </a:ext>
            </a:extLst>
          </p:cNvPr>
          <p:cNvSpPr txBox="1"/>
          <p:nvPr/>
        </p:nvSpPr>
        <p:spPr>
          <a:xfrm>
            <a:off x="5343525" y="2214880"/>
            <a:ext cx="1476057" cy="461665"/>
          </a:xfrm>
          <a:prstGeom prst="rect">
            <a:avLst/>
          </a:prstGeom>
          <a:noFill/>
        </p:spPr>
        <p:txBody>
          <a:bodyPr wrap="square" rtlCol="0">
            <a:spAutoFit/>
          </a:bodyPr>
          <a:lstStyle/>
          <a:p>
            <a:r>
              <a:rPr lang="en-US" sz="2400" dirty="0"/>
              <a:t>Database</a:t>
            </a:r>
          </a:p>
        </p:txBody>
      </p:sp>
      <p:pic>
        <p:nvPicPr>
          <p:cNvPr id="37" name="Graphic 36" descr="Wheelbarrow with solid fill">
            <a:extLst>
              <a:ext uri="{FF2B5EF4-FFF2-40B4-BE49-F238E27FC236}">
                <a16:creationId xmlns:a16="http://schemas.microsoft.com/office/drawing/2014/main" id="{71486CD6-BEAB-4E6D-8C2D-6430385E55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00033" y="3359791"/>
            <a:ext cx="2190740" cy="2190740"/>
          </a:xfrm>
          <a:prstGeom prst="rect">
            <a:avLst/>
          </a:prstGeom>
        </p:spPr>
      </p:pic>
      <p:cxnSp>
        <p:nvCxnSpPr>
          <p:cNvPr id="38" name="Straight Arrow Connector 37">
            <a:extLst>
              <a:ext uri="{FF2B5EF4-FFF2-40B4-BE49-F238E27FC236}">
                <a16:creationId xmlns:a16="http://schemas.microsoft.com/office/drawing/2014/main" id="{BCE1AEE4-DD27-429D-AEA1-BEE1911EFFF3}"/>
              </a:ext>
            </a:extLst>
          </p:cNvPr>
          <p:cNvCxnSpPr/>
          <p:nvPr/>
        </p:nvCxnSpPr>
        <p:spPr>
          <a:xfrm flipH="1">
            <a:off x="4328160" y="2584212"/>
            <a:ext cx="863600" cy="100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B7E0968-E35B-4F1D-B192-F3C36270B343}"/>
              </a:ext>
            </a:extLst>
          </p:cNvPr>
          <p:cNvSpPr txBox="1"/>
          <p:nvPr/>
        </p:nvSpPr>
        <p:spPr>
          <a:xfrm>
            <a:off x="3495675" y="5181199"/>
            <a:ext cx="1466850" cy="461665"/>
          </a:xfrm>
          <a:prstGeom prst="rect">
            <a:avLst/>
          </a:prstGeom>
          <a:noFill/>
        </p:spPr>
        <p:txBody>
          <a:bodyPr wrap="square" rtlCol="0">
            <a:spAutoFit/>
          </a:bodyPr>
          <a:lstStyle/>
          <a:p>
            <a:r>
              <a:rPr lang="en-US" sz="2400" dirty="0"/>
              <a:t>Update</a:t>
            </a:r>
          </a:p>
        </p:txBody>
      </p:sp>
      <p:cxnSp>
        <p:nvCxnSpPr>
          <p:cNvPr id="40" name="Straight Arrow Connector 39">
            <a:extLst>
              <a:ext uri="{FF2B5EF4-FFF2-40B4-BE49-F238E27FC236}">
                <a16:creationId xmlns:a16="http://schemas.microsoft.com/office/drawing/2014/main" id="{A485F8F3-F7BF-4FD7-AD57-4285F9D65231}"/>
              </a:ext>
            </a:extLst>
          </p:cNvPr>
          <p:cNvCxnSpPr>
            <a:cxnSpLocks/>
          </p:cNvCxnSpPr>
          <p:nvPr/>
        </p:nvCxnSpPr>
        <p:spPr>
          <a:xfrm flipH="1" flipV="1">
            <a:off x="6819887" y="2581910"/>
            <a:ext cx="629285" cy="100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Graphic 40" descr="Clipboard Badge with solid fill">
            <a:extLst>
              <a:ext uri="{FF2B5EF4-FFF2-40B4-BE49-F238E27FC236}">
                <a16:creationId xmlns:a16="http://schemas.microsoft.com/office/drawing/2014/main" id="{F6D46C6E-3D05-4B2D-9E78-25DF4310F8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22074" y="341315"/>
            <a:ext cx="1552570" cy="1552570"/>
          </a:xfrm>
          <a:prstGeom prst="rect">
            <a:avLst/>
          </a:prstGeom>
        </p:spPr>
      </p:pic>
      <p:sp>
        <p:nvSpPr>
          <p:cNvPr id="42" name="TextBox 41">
            <a:extLst>
              <a:ext uri="{FF2B5EF4-FFF2-40B4-BE49-F238E27FC236}">
                <a16:creationId xmlns:a16="http://schemas.microsoft.com/office/drawing/2014/main" id="{0E6148AF-2A7C-4021-8800-D33E89CA6F3E}"/>
              </a:ext>
            </a:extLst>
          </p:cNvPr>
          <p:cNvSpPr txBox="1"/>
          <p:nvPr/>
        </p:nvSpPr>
        <p:spPr>
          <a:xfrm>
            <a:off x="7134529" y="5223348"/>
            <a:ext cx="2257126" cy="461665"/>
          </a:xfrm>
          <a:prstGeom prst="rect">
            <a:avLst/>
          </a:prstGeom>
          <a:noFill/>
        </p:spPr>
        <p:txBody>
          <a:bodyPr wrap="square" rtlCol="0">
            <a:spAutoFit/>
          </a:bodyPr>
          <a:lstStyle/>
          <a:p>
            <a:r>
              <a:rPr lang="en-US" sz="2400" dirty="0"/>
              <a:t>Quantity Check</a:t>
            </a:r>
          </a:p>
        </p:txBody>
      </p:sp>
      <p:cxnSp>
        <p:nvCxnSpPr>
          <p:cNvPr id="43" name="Straight Arrow Connector 42">
            <a:extLst>
              <a:ext uri="{FF2B5EF4-FFF2-40B4-BE49-F238E27FC236}">
                <a16:creationId xmlns:a16="http://schemas.microsoft.com/office/drawing/2014/main" id="{1410ADDA-37F2-4603-983D-D7820983F33E}"/>
              </a:ext>
            </a:extLst>
          </p:cNvPr>
          <p:cNvCxnSpPr/>
          <p:nvPr/>
        </p:nvCxnSpPr>
        <p:spPr>
          <a:xfrm flipV="1">
            <a:off x="5038725" y="4404914"/>
            <a:ext cx="2095804" cy="50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4" name="Graphic 43" descr="Good Inventory outline">
            <a:extLst>
              <a:ext uri="{FF2B5EF4-FFF2-40B4-BE49-F238E27FC236}">
                <a16:creationId xmlns:a16="http://schemas.microsoft.com/office/drawing/2014/main" id="{66BAE2FA-B3F9-408E-B3C7-D50FEB1AFA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47891" y="3586480"/>
            <a:ext cx="1728169" cy="1602106"/>
          </a:xfrm>
          <a:prstGeom prst="rect">
            <a:avLst/>
          </a:prstGeom>
        </p:spPr>
      </p:pic>
      <p:cxnSp>
        <p:nvCxnSpPr>
          <p:cNvPr id="45" name="Straight Arrow Connector 44">
            <a:extLst>
              <a:ext uri="{FF2B5EF4-FFF2-40B4-BE49-F238E27FC236}">
                <a16:creationId xmlns:a16="http://schemas.microsoft.com/office/drawing/2014/main" id="{B0C45E62-229C-40D7-97B8-64A6D86BC84B}"/>
              </a:ext>
            </a:extLst>
          </p:cNvPr>
          <p:cNvCxnSpPr/>
          <p:nvPr/>
        </p:nvCxnSpPr>
        <p:spPr>
          <a:xfrm>
            <a:off x="6857993" y="1117600"/>
            <a:ext cx="2118067" cy="3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29E1AE2-EA9B-41C6-899B-E9D12A528354}"/>
              </a:ext>
            </a:extLst>
          </p:cNvPr>
          <p:cNvSpPr txBox="1"/>
          <p:nvPr/>
        </p:nvSpPr>
        <p:spPr>
          <a:xfrm>
            <a:off x="9391655" y="2212578"/>
            <a:ext cx="1533525" cy="461665"/>
          </a:xfrm>
          <a:prstGeom prst="rect">
            <a:avLst/>
          </a:prstGeom>
          <a:noFill/>
        </p:spPr>
        <p:txBody>
          <a:bodyPr wrap="square" rtlCol="0">
            <a:spAutoFit/>
          </a:bodyPr>
          <a:lstStyle/>
          <a:p>
            <a:r>
              <a:rPr lang="en-US" sz="2400" dirty="0"/>
              <a:t>Analysis</a:t>
            </a:r>
          </a:p>
        </p:txBody>
      </p:sp>
      <p:pic>
        <p:nvPicPr>
          <p:cNvPr id="47" name="Graphic 46" descr="Database with solid fill">
            <a:extLst>
              <a:ext uri="{FF2B5EF4-FFF2-40B4-BE49-F238E27FC236}">
                <a16:creationId xmlns:a16="http://schemas.microsoft.com/office/drawing/2014/main" id="{7316DD77-1CEB-4A96-9443-5351C642B4C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90773" y="12070"/>
            <a:ext cx="1967220" cy="1967220"/>
          </a:xfrm>
          <a:prstGeom prst="rect">
            <a:avLst/>
          </a:prstGeom>
        </p:spPr>
      </p:pic>
      <p:pic>
        <p:nvPicPr>
          <p:cNvPr id="48" name="Graphic 47" descr="Raw Materials with solid fill">
            <a:extLst>
              <a:ext uri="{FF2B5EF4-FFF2-40B4-BE49-F238E27FC236}">
                <a16:creationId xmlns:a16="http://schemas.microsoft.com/office/drawing/2014/main" id="{884BDF06-6D23-458C-A42F-4A54F0EB2DF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0400" y="100340"/>
            <a:ext cx="2143760" cy="1967220"/>
          </a:xfrm>
          <a:prstGeom prst="rect">
            <a:avLst/>
          </a:prstGeom>
        </p:spPr>
      </p:pic>
      <p:sp>
        <p:nvSpPr>
          <p:cNvPr id="49" name="TextBox 48">
            <a:extLst>
              <a:ext uri="{FF2B5EF4-FFF2-40B4-BE49-F238E27FC236}">
                <a16:creationId xmlns:a16="http://schemas.microsoft.com/office/drawing/2014/main" id="{1C152096-F6E7-47E1-A4FC-1535A99F2A66}"/>
              </a:ext>
            </a:extLst>
          </p:cNvPr>
          <p:cNvSpPr txBox="1"/>
          <p:nvPr/>
        </p:nvSpPr>
        <p:spPr>
          <a:xfrm>
            <a:off x="3933567" y="5906285"/>
            <a:ext cx="6096000" cy="707886"/>
          </a:xfrm>
          <a:prstGeom prst="rect">
            <a:avLst/>
          </a:prstGeom>
          <a:noFill/>
        </p:spPr>
        <p:txBody>
          <a:bodyPr wrap="square">
            <a:spAutoFit/>
          </a:bodyPr>
          <a:lstStyle/>
          <a:p>
            <a:r>
              <a:rPr lang="en-US" sz="4000" dirty="0">
                <a:latin typeface="+mj-lt"/>
              </a:rPr>
              <a:t>Process Flow Diagram</a:t>
            </a:r>
          </a:p>
        </p:txBody>
      </p:sp>
    </p:spTree>
    <p:extLst>
      <p:ext uri="{BB962C8B-B14F-4D97-AF65-F5344CB8AC3E}">
        <p14:creationId xmlns:p14="http://schemas.microsoft.com/office/powerpoint/2010/main" val="3984839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4599C-C16D-4207-86A3-0966103786AF}"/>
              </a:ext>
            </a:extLst>
          </p:cNvPr>
          <p:cNvSpPr>
            <a:spLocks noGrp="1"/>
          </p:cNvSpPr>
          <p:nvPr>
            <p:ph type="title"/>
          </p:nvPr>
        </p:nvSpPr>
        <p:spPr>
          <a:xfrm>
            <a:off x="630936" y="639520"/>
            <a:ext cx="3429000" cy="1719072"/>
          </a:xfrm>
        </p:spPr>
        <p:txBody>
          <a:bodyPr anchor="b">
            <a:normAutofit/>
          </a:bodyPr>
          <a:lstStyle/>
          <a:p>
            <a:r>
              <a:rPr lang="en-US" sz="4200" dirty="0"/>
              <a:t>Code Coverage Report</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6C30591-4740-4E49-AF47-EBBBB13F4C2B}"/>
              </a:ext>
            </a:extLst>
          </p:cNvPr>
          <p:cNvSpPr>
            <a:spLocks noGrp="1"/>
          </p:cNvSpPr>
          <p:nvPr>
            <p:ph idx="1"/>
          </p:nvPr>
        </p:nvSpPr>
        <p:spPr>
          <a:xfrm>
            <a:off x="630936" y="2807208"/>
            <a:ext cx="3429000" cy="3410712"/>
          </a:xfrm>
        </p:spPr>
        <p:txBody>
          <a:bodyPr anchor="t">
            <a:normAutofit/>
          </a:bodyPr>
          <a:lstStyle/>
          <a:p>
            <a:endParaRPr lang="en-US" sz="2200" dirty="0"/>
          </a:p>
        </p:txBody>
      </p:sp>
      <p:pic>
        <p:nvPicPr>
          <p:cNvPr id="5" name="Content Placeholder 4" descr="Table&#10;&#10;Description automatically generated">
            <a:extLst>
              <a:ext uri="{FF2B5EF4-FFF2-40B4-BE49-F238E27FC236}">
                <a16:creationId xmlns:a16="http://schemas.microsoft.com/office/drawing/2014/main" id="{B6E83FD0-8189-4627-9DB2-713C542AB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936" y="883920"/>
            <a:ext cx="8132064" cy="4888992"/>
          </a:xfrm>
          <a:prstGeom prst="rect">
            <a:avLst/>
          </a:prstGeom>
        </p:spPr>
      </p:pic>
    </p:spTree>
    <p:extLst>
      <p:ext uri="{BB962C8B-B14F-4D97-AF65-F5344CB8AC3E}">
        <p14:creationId xmlns:p14="http://schemas.microsoft.com/office/powerpoint/2010/main" val="2509539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EC31-56BE-4A2A-B4D3-CDC52751B641}"/>
              </a:ext>
            </a:extLst>
          </p:cNvPr>
          <p:cNvSpPr>
            <a:spLocks noGrp="1"/>
          </p:cNvSpPr>
          <p:nvPr>
            <p:ph type="ctrTitle"/>
          </p:nvPr>
        </p:nvSpPr>
        <p:spPr>
          <a:xfrm>
            <a:off x="6856476" y="1251268"/>
            <a:ext cx="3658053" cy="1786515"/>
          </a:xfrm>
        </p:spPr>
        <p:txBody>
          <a:bodyPr anchor="t">
            <a:normAutofit/>
          </a:bodyPr>
          <a:lstStyle/>
          <a:p>
            <a:pPr algn="l"/>
            <a:r>
              <a:rPr lang="en-US" sz="4000" b="1"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CONCLUSION</a:t>
            </a:r>
            <a:br>
              <a:rPr lang="en-US" sz="4000" dirty="0">
                <a:solidFill>
                  <a:schemeClr val="tx2"/>
                </a:solidFill>
                <a:effectLst/>
                <a:latin typeface="Calibri" panose="020F0502020204030204" pitchFamily="34" charset="0"/>
                <a:ea typeface="Calibri" panose="020F0502020204030204" pitchFamily="34" charset="0"/>
                <a:cs typeface="Arial" panose="020B0604020202020204" pitchFamily="34" charset="0"/>
              </a:rPr>
            </a:br>
            <a:endParaRPr lang="en-US" sz="4000" dirty="0">
              <a:solidFill>
                <a:schemeClr val="tx2"/>
              </a:solidFill>
            </a:endParaRPr>
          </a:p>
        </p:txBody>
      </p:sp>
      <p:sp>
        <p:nvSpPr>
          <p:cNvPr id="3" name="Subtitle 2">
            <a:extLst>
              <a:ext uri="{FF2B5EF4-FFF2-40B4-BE49-F238E27FC236}">
                <a16:creationId xmlns:a16="http://schemas.microsoft.com/office/drawing/2014/main" id="{58427B30-9741-484A-BA88-594E6027202B}"/>
              </a:ext>
            </a:extLst>
          </p:cNvPr>
          <p:cNvSpPr>
            <a:spLocks noGrp="1"/>
          </p:cNvSpPr>
          <p:nvPr>
            <p:ph type="subTitle" idx="1"/>
          </p:nvPr>
        </p:nvSpPr>
        <p:spPr>
          <a:xfrm>
            <a:off x="6856477" y="4651621"/>
            <a:ext cx="4400804" cy="955111"/>
          </a:xfrm>
        </p:spPr>
        <p:txBody>
          <a:bodyPr anchor="b">
            <a:noAutofit/>
          </a:bodyPr>
          <a:lstStyle/>
          <a:p>
            <a:pPr algn="l"/>
            <a:r>
              <a:rPr lang="en-US" dirty="0">
                <a:solidFill>
                  <a:schemeClr val="tx2"/>
                </a:solidFill>
                <a:effectLst/>
                <a:latin typeface="Segoe UI" panose="020B0502040204020203" pitchFamily="34" charset="0"/>
                <a:ea typeface="Segoe UI" panose="020B0502040204020203" pitchFamily="34" charset="0"/>
                <a:cs typeface="Times New Roman" panose="02020603050405020304" pitchFamily="18" charset="0"/>
              </a:rPr>
              <a:t>This application is designed to reduce human work and efficiently maintaining the stock and thus help in getting an insight on the overall sale at the store.</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solidFill>
                <a:schemeClr val="tx2"/>
              </a:solidFill>
            </a:endParaRPr>
          </a:p>
        </p:txBody>
      </p:sp>
      <p:pic>
        <p:nvPicPr>
          <p:cNvPr id="7" name="Graphic 6" descr="Gavel">
            <a:extLst>
              <a:ext uri="{FF2B5EF4-FFF2-40B4-BE49-F238E27FC236}">
                <a16:creationId xmlns:a16="http://schemas.microsoft.com/office/drawing/2014/main" id="{76691BD4-4673-4B10-B8BB-133D771E04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283" y="1774735"/>
            <a:ext cx="3628797" cy="3628797"/>
          </a:xfrm>
          <a:prstGeom prst="rect">
            <a:avLst/>
          </a:prstGeom>
          <a:ln w="9525">
            <a:noFill/>
          </a:ln>
        </p:spPr>
      </p:pic>
    </p:spTree>
    <p:extLst>
      <p:ext uri="{BB962C8B-B14F-4D97-AF65-F5344CB8AC3E}">
        <p14:creationId xmlns:p14="http://schemas.microsoft.com/office/powerpoint/2010/main" val="114498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B56B-D2B1-4D25-8B88-025F129689B1}"/>
              </a:ext>
            </a:extLst>
          </p:cNvPr>
          <p:cNvSpPr>
            <a:spLocks noGrp="1"/>
          </p:cNvSpPr>
          <p:nvPr>
            <p:ph type="title"/>
          </p:nvPr>
        </p:nvSpPr>
        <p:spPr>
          <a:xfrm>
            <a:off x="5669281" y="802955"/>
            <a:ext cx="6309360" cy="1454051"/>
          </a:xfrm>
        </p:spPr>
        <p:txBody>
          <a:bodyPr>
            <a:noAutofit/>
          </a:bodyPr>
          <a:lstStyle/>
          <a:p>
            <a:r>
              <a:rPr lang="en-US" sz="4000" b="1"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PROBLEM STATEMENT</a:t>
            </a:r>
            <a:br>
              <a:rPr lang="en-US" sz="4000" dirty="0">
                <a:solidFill>
                  <a:schemeClr val="tx2"/>
                </a:solidFill>
                <a:effectLst/>
                <a:latin typeface="Calibri" panose="020F0502020204030204" pitchFamily="34" charset="0"/>
                <a:ea typeface="Calibri" panose="020F0502020204030204" pitchFamily="34" charset="0"/>
                <a:cs typeface="Arial" panose="020B0604020202020204" pitchFamily="34" charset="0"/>
              </a:rPr>
            </a:br>
            <a:endParaRPr lang="en-US" sz="4000" dirty="0">
              <a:solidFill>
                <a:schemeClr val="tx2"/>
              </a:solidFill>
            </a:endParaRPr>
          </a:p>
        </p:txBody>
      </p:sp>
      <p:sp>
        <p:nvSpPr>
          <p:cNvPr id="3" name="Content Placeholder 2">
            <a:extLst>
              <a:ext uri="{FF2B5EF4-FFF2-40B4-BE49-F238E27FC236}">
                <a16:creationId xmlns:a16="http://schemas.microsoft.com/office/drawing/2014/main" id="{306A5779-9293-46BC-BC82-D1E6D20A0D49}"/>
              </a:ext>
            </a:extLst>
          </p:cNvPr>
          <p:cNvSpPr>
            <a:spLocks noGrp="1"/>
          </p:cNvSpPr>
          <p:nvPr>
            <p:ph idx="1"/>
          </p:nvPr>
        </p:nvSpPr>
        <p:spPr>
          <a:xfrm>
            <a:off x="6621072" y="2421683"/>
            <a:ext cx="4765949" cy="3353476"/>
          </a:xfrm>
        </p:spPr>
        <p:txBody>
          <a:bodyPr anchor="t">
            <a:normAutofit/>
          </a:bodyPr>
          <a:lstStyle/>
          <a:p>
            <a:pPr marL="0" indent="0">
              <a:buNone/>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To Design an Inventory Management System such that the company would be able to keep track of the inventory, to make good profits. </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tx2"/>
              </a:solidFill>
            </a:endParaRPr>
          </a:p>
        </p:txBody>
      </p:sp>
      <p:pic>
        <p:nvPicPr>
          <p:cNvPr id="7" name="Graphic 6" descr="Box trolley">
            <a:extLst>
              <a:ext uri="{FF2B5EF4-FFF2-40B4-BE49-F238E27FC236}">
                <a16:creationId xmlns:a16="http://schemas.microsoft.com/office/drawing/2014/main" id="{E3286460-C383-40A0-8E0C-FE5F989FAA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Tree>
    <p:extLst>
      <p:ext uri="{BB962C8B-B14F-4D97-AF65-F5344CB8AC3E}">
        <p14:creationId xmlns:p14="http://schemas.microsoft.com/office/powerpoint/2010/main" val="176842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E2E0-D7E3-418C-A1C1-A6FAD7814C50}"/>
              </a:ext>
            </a:extLst>
          </p:cNvPr>
          <p:cNvSpPr>
            <a:spLocks noGrp="1"/>
          </p:cNvSpPr>
          <p:nvPr>
            <p:ph type="title"/>
          </p:nvPr>
        </p:nvSpPr>
        <p:spPr>
          <a:xfrm>
            <a:off x="6094105" y="802955"/>
            <a:ext cx="4977976" cy="1454051"/>
          </a:xfrm>
        </p:spPr>
        <p:txBody>
          <a:bodyPr>
            <a:normAutofit/>
          </a:bodyPr>
          <a:lstStyle/>
          <a:p>
            <a:r>
              <a:rPr lang="en-US" sz="4000" b="1"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OBJECTIVES</a:t>
            </a:r>
            <a:br>
              <a:rPr lang="en-US" sz="4000" dirty="0">
                <a:solidFill>
                  <a:schemeClr val="tx2"/>
                </a:solidFill>
                <a:effectLst/>
                <a:latin typeface="Calibri" panose="020F0502020204030204" pitchFamily="34" charset="0"/>
                <a:ea typeface="Calibri" panose="020F0502020204030204" pitchFamily="34" charset="0"/>
                <a:cs typeface="Arial" panose="020B0604020202020204" pitchFamily="34" charset="0"/>
              </a:rPr>
            </a:br>
            <a:endParaRPr lang="en-US" sz="4000" dirty="0">
              <a:solidFill>
                <a:schemeClr val="tx2"/>
              </a:solidFill>
            </a:endParaRPr>
          </a:p>
        </p:txBody>
      </p:sp>
      <p:sp>
        <p:nvSpPr>
          <p:cNvPr id="3" name="Content Placeholder 2">
            <a:extLst>
              <a:ext uri="{FF2B5EF4-FFF2-40B4-BE49-F238E27FC236}">
                <a16:creationId xmlns:a16="http://schemas.microsoft.com/office/drawing/2014/main" id="{24F965D7-E8E3-42D5-A0CF-C161EB9DE7FC}"/>
              </a:ext>
            </a:extLst>
          </p:cNvPr>
          <p:cNvSpPr>
            <a:spLocks noGrp="1"/>
          </p:cNvSpPr>
          <p:nvPr>
            <p:ph idx="1"/>
          </p:nvPr>
        </p:nvSpPr>
        <p:spPr>
          <a:xfrm>
            <a:off x="6094503" y="1774578"/>
            <a:ext cx="4977578" cy="3639289"/>
          </a:xfrm>
        </p:spPr>
        <p:txBody>
          <a:bodyPr anchor="ctr">
            <a:normAutofit/>
          </a:bodyPr>
          <a:lstStyle/>
          <a:p>
            <a:pPr marL="0" indent="0">
              <a:buNone/>
            </a:pPr>
            <a:r>
              <a:rPr lang="en-US" sz="2400" dirty="0">
                <a:solidFill>
                  <a:schemeClr val="tx2"/>
                </a:solidFill>
                <a:effectLst/>
                <a:latin typeface="Times New Roman" panose="02020603050405020304" pitchFamily="18" charset="0"/>
                <a:ea typeface="Times New Roman" panose="02020603050405020304" pitchFamily="18" charset="0"/>
              </a:rPr>
              <a:t>To create a simple interface through which an organization or their members can keep track of goods availability and can manage them</a:t>
            </a:r>
            <a:endParaRPr lang="en-US" sz="2400" dirty="0">
              <a:solidFill>
                <a:schemeClr val="tx2"/>
              </a:solidFill>
            </a:endParaRPr>
          </a:p>
        </p:txBody>
      </p:sp>
      <p:pic>
        <p:nvPicPr>
          <p:cNvPr id="7" name="Graphic 6" descr="Laptop Secure">
            <a:extLst>
              <a:ext uri="{FF2B5EF4-FFF2-40B4-BE49-F238E27FC236}">
                <a16:creationId xmlns:a16="http://schemas.microsoft.com/office/drawing/2014/main" id="{18411727-AB4F-4F68-A980-A0183AFDD6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Tree>
    <p:extLst>
      <p:ext uri="{BB962C8B-B14F-4D97-AF65-F5344CB8AC3E}">
        <p14:creationId xmlns:p14="http://schemas.microsoft.com/office/powerpoint/2010/main" val="307765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A0F0-B161-481E-A7C7-5801E2EA206F}"/>
              </a:ext>
            </a:extLst>
          </p:cNvPr>
          <p:cNvSpPr>
            <a:spLocks noGrp="1"/>
          </p:cNvSpPr>
          <p:nvPr>
            <p:ph type="title"/>
          </p:nvPr>
        </p:nvSpPr>
        <p:spPr>
          <a:xfrm>
            <a:off x="6094105" y="802955"/>
            <a:ext cx="4977976" cy="1454051"/>
          </a:xfrm>
        </p:spPr>
        <p:txBody>
          <a:bodyPr>
            <a:normAutofit/>
          </a:bodyPr>
          <a:lstStyle/>
          <a:p>
            <a:r>
              <a:rPr lang="en-US" sz="4000" b="1" dirty="0">
                <a:solidFill>
                  <a:schemeClr val="tx2"/>
                </a:solidFill>
                <a:effectLst/>
                <a:latin typeface="Times New Roman" panose="02020603050405020304" pitchFamily="18" charset="0"/>
                <a:ea typeface="Times New Roman" panose="02020603050405020304" pitchFamily="18" charset="0"/>
              </a:rPr>
              <a:t>Technologies</a:t>
            </a:r>
            <a:endParaRPr lang="en-US" sz="4000" dirty="0">
              <a:solidFill>
                <a:schemeClr val="tx2"/>
              </a:solidFill>
            </a:endParaRPr>
          </a:p>
        </p:txBody>
      </p:sp>
      <p:sp>
        <p:nvSpPr>
          <p:cNvPr id="3" name="Content Placeholder 2">
            <a:extLst>
              <a:ext uri="{FF2B5EF4-FFF2-40B4-BE49-F238E27FC236}">
                <a16:creationId xmlns:a16="http://schemas.microsoft.com/office/drawing/2014/main" id="{BBB392CB-1D45-40DD-97E0-6F470F20C70C}"/>
              </a:ext>
            </a:extLst>
          </p:cNvPr>
          <p:cNvSpPr>
            <a:spLocks noGrp="1"/>
          </p:cNvSpPr>
          <p:nvPr>
            <p:ph idx="1"/>
          </p:nvPr>
        </p:nvSpPr>
        <p:spPr>
          <a:xfrm>
            <a:off x="6260760" y="2415756"/>
            <a:ext cx="4977578" cy="3639289"/>
          </a:xfrm>
        </p:spPr>
        <p:txBody>
          <a:bodyPr anchor="ctr">
            <a:normAutofit/>
          </a:bodyPr>
          <a:lstStyle/>
          <a:p>
            <a:pPr marL="0" marR="0">
              <a:spcBef>
                <a:spcPts val="0"/>
              </a:spcBef>
              <a:spcAft>
                <a:spcPts val="0"/>
              </a:spcAft>
              <a:tabLst>
                <a:tab pos="457200" algn="l"/>
              </a:tabLst>
            </a:pPr>
            <a:r>
              <a:rPr lang="en-US" sz="24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Front-End:</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tabLst>
                <a:tab pos="457200" algn="l"/>
              </a:tabLst>
            </a:pPr>
            <a:r>
              <a:rPr lang="en-US" sz="24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	HTML</a:t>
            </a:r>
            <a:endParaRPr lang="en-US" sz="24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spcBef>
                <a:spcPts val="0"/>
              </a:spcBef>
              <a:spcAft>
                <a:spcPts val="0"/>
              </a:spcAft>
              <a:buNone/>
              <a:tabLst>
                <a:tab pos="457200" algn="l"/>
              </a:tabLst>
            </a:pPr>
            <a:r>
              <a:rPr lang="en-US" sz="24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	CSS</a:t>
            </a:r>
            <a:endParaRPr lang="en-US" sz="24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spcBef>
                <a:spcPts val="0"/>
              </a:spcBef>
              <a:spcAft>
                <a:spcPts val="0"/>
              </a:spcAft>
              <a:buNone/>
              <a:tabLst>
                <a:tab pos="457200" algn="l"/>
              </a:tabLst>
            </a:pPr>
            <a:r>
              <a:rPr lang="en-US" sz="24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	JavaScript</a:t>
            </a:r>
          </a:p>
          <a:p>
            <a:pPr marL="0" marR="0" lvl="0" indent="0">
              <a:spcBef>
                <a:spcPts val="0"/>
              </a:spcBef>
              <a:spcAft>
                <a:spcPts val="0"/>
              </a:spcAft>
              <a:buNone/>
              <a:tabLst>
                <a:tab pos="457200" algn="l"/>
              </a:tabLst>
            </a:pPr>
            <a:endParaRPr lang="en-US" sz="24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tabLst>
                <a:tab pos="457200" algn="l"/>
              </a:tabLst>
            </a:pPr>
            <a:r>
              <a:rPr lang="en-US" sz="24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Back-End:</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tabLst>
                <a:tab pos="457200" algn="l"/>
              </a:tabLst>
            </a:pPr>
            <a:r>
              <a:rPr lang="en-US" sz="24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	Maven</a:t>
            </a:r>
            <a:endParaRPr lang="en-US" sz="24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spcBef>
                <a:spcPts val="0"/>
              </a:spcBef>
              <a:spcAft>
                <a:spcPts val="0"/>
              </a:spcAft>
              <a:buNone/>
              <a:tabLst>
                <a:tab pos="457200" algn="l"/>
              </a:tabLst>
            </a:pPr>
            <a:r>
              <a:rPr lang="en-US" sz="24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	Spring Boot</a:t>
            </a:r>
            <a:endParaRPr lang="en-US" sz="2400" dirty="0">
              <a:solidFill>
                <a:schemeClr val="tx2"/>
              </a:solidFill>
              <a:latin typeface="Calibri" panose="020F0502020204030204" pitchFamily="34" charset="0"/>
              <a:ea typeface="Times New Roman" panose="02020603050405020304" pitchFamily="18" charset="0"/>
              <a:cs typeface="Arial" panose="020B0604020202020204" pitchFamily="34" charset="0"/>
            </a:endParaRPr>
          </a:p>
          <a:p>
            <a:pPr marL="0" marR="0" lvl="0" indent="0">
              <a:spcBef>
                <a:spcPts val="0"/>
              </a:spcBef>
              <a:spcAft>
                <a:spcPts val="0"/>
              </a:spcAft>
              <a:buNone/>
              <a:tabLst>
                <a:tab pos="457200" algn="l"/>
              </a:tabLst>
            </a:pPr>
            <a:r>
              <a:rPr lang="en-US" sz="2400" dirty="0">
                <a:solidFill>
                  <a:schemeClr val="tx2"/>
                </a:solidFill>
                <a:effectLst/>
                <a:latin typeface="Calibri" panose="020F0502020204030204" pitchFamily="34" charset="0"/>
                <a:ea typeface="Times New Roman" panose="02020603050405020304" pitchFamily="18" charset="0"/>
                <a:cs typeface="Arial" panose="020B0604020202020204" pitchFamily="34" charset="0"/>
              </a:rPr>
              <a:t>	</a:t>
            </a:r>
            <a:r>
              <a:rPr lang="en-US" sz="2400" dirty="0">
                <a:solidFill>
                  <a:schemeClr val="tx2"/>
                </a:solidFill>
                <a:effectLst/>
                <a:latin typeface="Times New Roman" panose="02020603050405020304" pitchFamily="18" charset="0"/>
                <a:ea typeface="Times New Roman" panose="02020603050405020304" pitchFamily="18" charset="0"/>
              </a:rPr>
              <a:t>MySQL</a:t>
            </a:r>
            <a:endParaRPr lang="en-US" sz="2400" dirty="0">
              <a:solidFill>
                <a:schemeClr val="tx2"/>
              </a:solidFill>
            </a:endParaRPr>
          </a:p>
        </p:txBody>
      </p:sp>
      <p:pic>
        <p:nvPicPr>
          <p:cNvPr id="7" name="Graphic 6" descr="Web Design">
            <a:extLst>
              <a:ext uri="{FF2B5EF4-FFF2-40B4-BE49-F238E27FC236}">
                <a16:creationId xmlns:a16="http://schemas.microsoft.com/office/drawing/2014/main" id="{C4F098BD-AA3A-49E7-9AEF-2C84179B23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Tree>
    <p:extLst>
      <p:ext uri="{BB962C8B-B14F-4D97-AF65-F5344CB8AC3E}">
        <p14:creationId xmlns:p14="http://schemas.microsoft.com/office/powerpoint/2010/main" val="333977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A0F0-B161-481E-A7C7-5801E2EA206F}"/>
              </a:ext>
            </a:extLst>
          </p:cNvPr>
          <p:cNvSpPr>
            <a:spLocks noGrp="1"/>
          </p:cNvSpPr>
          <p:nvPr>
            <p:ph type="title"/>
          </p:nvPr>
        </p:nvSpPr>
        <p:spPr>
          <a:xfrm>
            <a:off x="6094105" y="802955"/>
            <a:ext cx="4977976" cy="1454051"/>
          </a:xfrm>
        </p:spPr>
        <p:txBody>
          <a:bodyPr>
            <a:normAutofit/>
          </a:bodyPr>
          <a:lstStyle/>
          <a:p>
            <a:r>
              <a:rPr lang="en-US" sz="4000" b="1"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Proposed System</a:t>
            </a:r>
            <a:br>
              <a:rPr lang="en-US" sz="4000" dirty="0">
                <a:solidFill>
                  <a:schemeClr val="tx2"/>
                </a:solidFill>
                <a:effectLst/>
                <a:latin typeface="Calibri" panose="020F0502020204030204" pitchFamily="34" charset="0"/>
                <a:ea typeface="Calibri" panose="020F0502020204030204" pitchFamily="34" charset="0"/>
                <a:cs typeface="Arial" panose="020B0604020202020204" pitchFamily="34" charset="0"/>
              </a:rPr>
            </a:br>
            <a:endParaRPr lang="en-US" sz="4000" dirty="0">
              <a:solidFill>
                <a:schemeClr val="tx2"/>
              </a:solidFill>
            </a:endParaRPr>
          </a:p>
        </p:txBody>
      </p:sp>
      <p:sp>
        <p:nvSpPr>
          <p:cNvPr id="3" name="Content Placeholder 2">
            <a:extLst>
              <a:ext uri="{FF2B5EF4-FFF2-40B4-BE49-F238E27FC236}">
                <a16:creationId xmlns:a16="http://schemas.microsoft.com/office/drawing/2014/main" id="{BBB392CB-1D45-40DD-97E0-6F470F20C70C}"/>
              </a:ext>
            </a:extLst>
          </p:cNvPr>
          <p:cNvSpPr>
            <a:spLocks noGrp="1"/>
          </p:cNvSpPr>
          <p:nvPr>
            <p:ph idx="1"/>
          </p:nvPr>
        </p:nvSpPr>
        <p:spPr>
          <a:xfrm>
            <a:off x="6090574" y="2421682"/>
            <a:ext cx="4977578" cy="3639289"/>
          </a:xfrm>
        </p:spPr>
        <p:txBody>
          <a:bodyPr anchor="ctr">
            <a:normAutofit/>
          </a:bodyPr>
          <a:lstStyle/>
          <a:p>
            <a:pPr marL="0" marR="279400" indent="0">
              <a:spcBef>
                <a:spcPts val="0"/>
              </a:spcBef>
              <a:spcAft>
                <a:spcPts val="800"/>
              </a:spcAft>
              <a:buNone/>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We intend to create a dynamic website through which the user can login and update the information about the quantity of products he has and be able to update the status of the available products.</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tx2"/>
              </a:solidFill>
            </a:endParaRPr>
          </a:p>
        </p:txBody>
      </p:sp>
      <p:pic>
        <p:nvPicPr>
          <p:cNvPr id="6" name="Graphic 5" descr="Solar system outline">
            <a:extLst>
              <a:ext uri="{FF2B5EF4-FFF2-40B4-BE49-F238E27FC236}">
                <a16:creationId xmlns:a16="http://schemas.microsoft.com/office/drawing/2014/main" id="{BB38647B-724D-47FF-B272-988B43C5D4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390" y="1793846"/>
            <a:ext cx="3620021" cy="3620021"/>
          </a:xfrm>
          <a:prstGeom prst="rect">
            <a:avLst/>
          </a:prstGeom>
        </p:spPr>
      </p:pic>
    </p:spTree>
    <p:extLst>
      <p:ext uri="{BB962C8B-B14F-4D97-AF65-F5344CB8AC3E}">
        <p14:creationId xmlns:p14="http://schemas.microsoft.com/office/powerpoint/2010/main" val="391749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81B3-AF7C-4356-B4F9-7A70362D39C6}"/>
              </a:ext>
            </a:extLst>
          </p:cNvPr>
          <p:cNvSpPr>
            <a:spLocks noGrp="1"/>
          </p:cNvSpPr>
          <p:nvPr>
            <p:ph type="title"/>
          </p:nvPr>
        </p:nvSpPr>
        <p:spPr>
          <a:xfrm>
            <a:off x="6050704" y="774908"/>
            <a:ext cx="5480906" cy="1454051"/>
          </a:xfrm>
        </p:spPr>
        <p:txBody>
          <a:bodyPr>
            <a:noAutofit/>
          </a:bodyPr>
          <a:lstStyle/>
          <a:p>
            <a:r>
              <a:rPr lang="en-US" sz="40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SYSTEM FEATURES</a:t>
            </a:r>
            <a:br>
              <a:rPr lang="en-US" sz="4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4000" dirty="0">
              <a:solidFill>
                <a:schemeClr val="tx2"/>
              </a:solidFill>
            </a:endParaRPr>
          </a:p>
        </p:txBody>
      </p:sp>
      <p:sp>
        <p:nvSpPr>
          <p:cNvPr id="3" name="Content Placeholder 2">
            <a:extLst>
              <a:ext uri="{FF2B5EF4-FFF2-40B4-BE49-F238E27FC236}">
                <a16:creationId xmlns:a16="http://schemas.microsoft.com/office/drawing/2014/main" id="{032AB284-2560-418F-809B-F6D17346C02A}"/>
              </a:ext>
            </a:extLst>
          </p:cNvPr>
          <p:cNvSpPr>
            <a:spLocks noGrp="1"/>
          </p:cNvSpPr>
          <p:nvPr>
            <p:ph idx="1"/>
          </p:nvPr>
        </p:nvSpPr>
        <p:spPr>
          <a:xfrm>
            <a:off x="6090574" y="2421682"/>
            <a:ext cx="4977578" cy="3639289"/>
          </a:xfrm>
        </p:spPr>
        <p:txBody>
          <a:bodyPr anchor="ctr">
            <a:noAutofit/>
          </a:bodyPr>
          <a:lstStyle/>
          <a:p>
            <a:pPr marL="0" marR="0" lvl="0" indent="0">
              <a:spcBef>
                <a:spcPts val="0"/>
              </a:spcBef>
              <a:spcAft>
                <a:spcPts val="0"/>
              </a:spcAft>
              <a:buNone/>
              <a:tabLst>
                <a:tab pos="914400" algn="l"/>
              </a:tabLst>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Check the availability of products.</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tabLst>
                <a:tab pos="914400" algn="l"/>
              </a:tabLst>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Get details about the products.</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spcBef>
                <a:spcPts val="0"/>
              </a:spcBef>
              <a:spcAft>
                <a:spcPts val="0"/>
              </a:spcAft>
              <a:buNone/>
              <a:tabLst>
                <a:tab pos="914400" algn="l"/>
              </a:tabLst>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Update the Stock.</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a:t>
            </a:r>
          </a:p>
          <a:p>
            <a:pPr marL="0" marR="279400" lvl="0" indent="0">
              <a:spcBef>
                <a:spcPts val="0"/>
              </a:spcBef>
              <a:spcAft>
                <a:spcPts val="0"/>
              </a:spcAft>
              <a:buNone/>
              <a:tabLst>
                <a:tab pos="914400" algn="l"/>
              </a:tabLst>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Authentication, Authorization, and other security features for enterprise applications.</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914400" algn="l"/>
              </a:tabLst>
            </a:pPr>
            <a:endParaRPr lang="en-US" sz="240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tabLst>
                <a:tab pos="914400" algn="l"/>
              </a:tabLst>
            </a:pPr>
            <a:r>
              <a:rPr lang="en-US" sz="24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Searching for the products.</a:t>
            </a:r>
            <a:endParaRPr lang="en-US" sz="24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endParaRPr lang="en-US" sz="2400" dirty="0">
              <a:solidFill>
                <a:schemeClr val="tx2"/>
              </a:solidFill>
            </a:endParaRPr>
          </a:p>
        </p:txBody>
      </p:sp>
      <p:pic>
        <p:nvPicPr>
          <p:cNvPr id="5" name="Graphic 4" descr="Unlock with solid fill">
            <a:extLst>
              <a:ext uri="{FF2B5EF4-FFF2-40B4-BE49-F238E27FC236}">
                <a16:creationId xmlns:a16="http://schemas.microsoft.com/office/drawing/2014/main" id="{DF6550FC-C81B-41B7-8608-9AC1205E6F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390" y="1793846"/>
            <a:ext cx="3620021" cy="3620021"/>
          </a:xfrm>
          <a:prstGeom prst="rect">
            <a:avLst/>
          </a:prstGeom>
        </p:spPr>
      </p:pic>
    </p:spTree>
    <p:extLst>
      <p:ext uri="{BB962C8B-B14F-4D97-AF65-F5344CB8AC3E}">
        <p14:creationId xmlns:p14="http://schemas.microsoft.com/office/powerpoint/2010/main" val="41714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AF9A-D81B-4A43-9E94-1356B0496D52}"/>
              </a:ext>
            </a:extLst>
          </p:cNvPr>
          <p:cNvSpPr>
            <a:spLocks noGrp="1"/>
          </p:cNvSpPr>
          <p:nvPr>
            <p:ph type="title"/>
          </p:nvPr>
        </p:nvSpPr>
        <p:spPr>
          <a:xfrm>
            <a:off x="6877713" y="3111541"/>
            <a:ext cx="3737740" cy="1786515"/>
          </a:xfrm>
        </p:spPr>
        <p:txBody>
          <a:bodyPr vert="horz" lIns="91440" tIns="45720" rIns="91440" bIns="45720" rtlCol="0" anchor="t">
            <a:normAutofit/>
          </a:bodyPr>
          <a:lstStyle/>
          <a:p>
            <a:r>
              <a:rPr lang="en-US" sz="4000" dirty="0">
                <a:solidFill>
                  <a:schemeClr val="tx2"/>
                </a:solidFill>
              </a:rPr>
              <a:t>S</a:t>
            </a:r>
            <a:r>
              <a:rPr lang="en-US" sz="4000" kern="1200" dirty="0">
                <a:solidFill>
                  <a:schemeClr val="tx2"/>
                </a:solidFill>
                <a:latin typeface="+mj-lt"/>
                <a:ea typeface="+mj-ea"/>
                <a:cs typeface="+mj-cs"/>
              </a:rPr>
              <a:t>creenshots</a:t>
            </a:r>
          </a:p>
        </p:txBody>
      </p:sp>
      <p:pic>
        <p:nvPicPr>
          <p:cNvPr id="5" name="Graphic 6" descr="Desktop Screenshot">
            <a:extLst>
              <a:ext uri="{FF2B5EF4-FFF2-40B4-BE49-F238E27FC236}">
                <a16:creationId xmlns:a16="http://schemas.microsoft.com/office/drawing/2014/main" id="{6717D39F-1E97-4E0E-872B-7071F80D08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352" y="1997638"/>
            <a:ext cx="3650632" cy="3650632"/>
          </a:xfrm>
          <a:prstGeom prst="rect">
            <a:avLst/>
          </a:prstGeom>
          <a:ln w="9525">
            <a:noFill/>
          </a:ln>
        </p:spPr>
      </p:pic>
    </p:spTree>
    <p:extLst>
      <p:ext uri="{BB962C8B-B14F-4D97-AF65-F5344CB8AC3E}">
        <p14:creationId xmlns:p14="http://schemas.microsoft.com/office/powerpoint/2010/main" val="369522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website&#10;&#10;Description automatically generated">
            <a:extLst>
              <a:ext uri="{FF2B5EF4-FFF2-40B4-BE49-F238E27FC236}">
                <a16:creationId xmlns:a16="http://schemas.microsoft.com/office/drawing/2014/main" id="{4608832E-B81E-4E89-AD12-135639CBD9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4183" r="25" b="20"/>
          <a:stretch/>
        </p:blipFill>
        <p:spPr>
          <a:xfrm>
            <a:off x="811794" y="457200"/>
            <a:ext cx="10568411" cy="5943600"/>
          </a:xfrm>
          <a:prstGeom prst="rect">
            <a:avLst/>
          </a:prstGeom>
        </p:spPr>
      </p:pic>
    </p:spTree>
    <p:extLst>
      <p:ext uri="{BB962C8B-B14F-4D97-AF65-F5344CB8AC3E}">
        <p14:creationId xmlns:p14="http://schemas.microsoft.com/office/powerpoint/2010/main" val="1368403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270</Words>
  <Application>Microsoft Office PowerPoint</Application>
  <PresentationFormat>Widescreen</PresentationFormat>
  <Paragraphs>52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Segoe UI</vt:lpstr>
      <vt:lpstr>Times New Roman</vt:lpstr>
      <vt:lpstr>Office Theme</vt:lpstr>
      <vt:lpstr>Inventory Management System</vt:lpstr>
      <vt:lpstr>INTRODUCTION </vt:lpstr>
      <vt:lpstr>PROBLEM STATEMENT </vt:lpstr>
      <vt:lpstr>OBJECTIVES </vt:lpstr>
      <vt:lpstr>Technologies</vt:lpstr>
      <vt:lpstr>Proposed System </vt:lpstr>
      <vt:lpstr>SYSTEM FEATURES </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 Diagram</vt:lpstr>
      <vt:lpstr>Class Diagram</vt:lpstr>
      <vt:lpstr>PowerPoint Presentation</vt:lpstr>
      <vt:lpstr>Code Coverage Report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Viren Adwani</dc:creator>
  <cp:lastModifiedBy>Utkarsha Kavathekar</cp:lastModifiedBy>
  <cp:revision>18</cp:revision>
  <dcterms:created xsi:type="dcterms:W3CDTF">2021-09-26T22:13:16Z</dcterms:created>
  <dcterms:modified xsi:type="dcterms:W3CDTF">2021-10-01T07:31:58Z</dcterms:modified>
</cp:coreProperties>
</file>