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19B0-7284-43B7-9987-ED99371CD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285C30-55E1-4ED5-9BD4-390404D32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9F9DD-B49F-416B-9DAD-436E437E465B}"/>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989742E8-1DB5-43F9-B15E-1E396CA6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E8101-6643-48F3-869E-042998F1FFF4}"/>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35813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6524-70F3-4ED9-86E6-9AAE7E839D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ECB1C5-ABB3-4CB3-9EDB-AD78C6082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FDD29-1F1F-433B-BF43-AE985E4EA568}"/>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CB8B2235-641D-4AFB-92CE-A659BD027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0D68D-46D4-457C-8049-5ACF4B9C840B}"/>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26158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538CB-F2FC-44AE-B445-C5C798B69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8747A-4DE9-449A-9DBF-1FD373D80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431BE-E283-41AC-9CA2-18D2ECDA43BD}"/>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678E1023-6B0A-403B-91B2-1D6AD92F9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1F419-4E8D-48DE-BEF8-A0E19E5193D2}"/>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88652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3B21-EB0C-4AB6-A96E-6203FE345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59091-B2E7-4C70-B14D-60D6CA9A3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F99AC-A301-4D77-9899-8622F6A94C3B}"/>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A07702D9-661B-46B2-848A-71644F9A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9D643-17DB-4305-AEE6-AC2CC38AE2E4}"/>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65481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9306-551A-41F1-ABA8-787F54D2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EF550-4759-444B-8C4D-D9329DE2A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BA6A2-EFA0-443F-8796-82D98C585D96}"/>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DB077E9B-0397-4F12-A5AA-D57F7AC0B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BF717-0A94-4904-9F8D-C633AE99F013}"/>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21078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413-A2A9-43A7-BFC4-4B6EE352C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E372A-5FCD-4D4F-83AC-26A1B873B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D37AB3-0E05-496D-9A91-B7B30FF01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AD526-C3F5-4594-8F9D-96EFFFB0A0A4}"/>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6" name="Footer Placeholder 5">
            <a:extLst>
              <a:ext uri="{FF2B5EF4-FFF2-40B4-BE49-F238E27FC236}">
                <a16:creationId xmlns:a16="http://schemas.microsoft.com/office/drawing/2014/main" id="{4689ABD1-10C9-4223-9E9C-81F3812C2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F256-7C5C-428F-AAAB-4E4D3A7C76FA}"/>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21376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82AE-3811-4314-8F04-CFD687885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4EDAD-1907-4CEF-A314-ADBC751E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69B8D-2861-467A-9CE7-66B287947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2561B-C028-401A-9BDF-3C8D070FA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9D14FC-358F-4D3D-AEA1-C1F249700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F5FE28-4F23-4F16-B60E-3CAFBEBDB162}"/>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8" name="Footer Placeholder 7">
            <a:extLst>
              <a:ext uri="{FF2B5EF4-FFF2-40B4-BE49-F238E27FC236}">
                <a16:creationId xmlns:a16="http://schemas.microsoft.com/office/drawing/2014/main" id="{11F8A41B-AD58-4062-BB16-C7C93C308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4277B-4C5B-46E6-BCA0-FF2826839036}"/>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407495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7600-2665-4B9C-B3DF-0A02A39357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1AF31F-8C7F-4AB9-B681-2952F377638C}"/>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4" name="Footer Placeholder 3">
            <a:extLst>
              <a:ext uri="{FF2B5EF4-FFF2-40B4-BE49-F238E27FC236}">
                <a16:creationId xmlns:a16="http://schemas.microsoft.com/office/drawing/2014/main" id="{4FF7B03D-9748-4B7E-AB7B-2BA4FE646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B5D8E-B413-4EE9-B12F-E8D03909BC1F}"/>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7183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A63F0-3EEF-4529-9E70-F3FD3F56FE11}"/>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3" name="Footer Placeholder 2">
            <a:extLst>
              <a:ext uri="{FF2B5EF4-FFF2-40B4-BE49-F238E27FC236}">
                <a16:creationId xmlns:a16="http://schemas.microsoft.com/office/drawing/2014/main" id="{05C915FE-806F-485A-997C-9DEC99B423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77E16-25ED-4E6C-AA60-BD333F9177AA}"/>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109780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AA86-5B70-44DD-BAB7-098A8E205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8958DF-8A0D-40F0-9F45-D40107664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BD6CB-404F-4A5A-9757-6D0B0886E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D7F4B-98E3-4C29-8321-C3322DD5F2CF}"/>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6" name="Footer Placeholder 5">
            <a:extLst>
              <a:ext uri="{FF2B5EF4-FFF2-40B4-BE49-F238E27FC236}">
                <a16:creationId xmlns:a16="http://schemas.microsoft.com/office/drawing/2014/main" id="{BB244439-D58E-4638-BC13-75676275D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9BDF5-008A-4647-99AE-C19B68C45190}"/>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313482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A5FD-F724-48F7-A58D-3F854C74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A229C-2F9E-4B36-8D3F-6B72397D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7A24B-70E4-4664-88FC-D475CE549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287F3-77FE-4232-A530-CE0B5FA2C63B}"/>
              </a:ext>
            </a:extLst>
          </p:cNvPr>
          <p:cNvSpPr>
            <a:spLocks noGrp="1"/>
          </p:cNvSpPr>
          <p:nvPr>
            <p:ph type="dt" sz="half" idx="10"/>
          </p:nvPr>
        </p:nvSpPr>
        <p:spPr/>
        <p:txBody>
          <a:bodyPr/>
          <a:lstStyle/>
          <a:p>
            <a:fld id="{A9EC2862-D68C-4015-A6FC-6E5DE599918F}" type="datetimeFigureOut">
              <a:rPr lang="en-US" smtClean="0"/>
              <a:t>9/27/2021</a:t>
            </a:fld>
            <a:endParaRPr lang="en-US"/>
          </a:p>
        </p:txBody>
      </p:sp>
      <p:sp>
        <p:nvSpPr>
          <p:cNvPr id="6" name="Footer Placeholder 5">
            <a:extLst>
              <a:ext uri="{FF2B5EF4-FFF2-40B4-BE49-F238E27FC236}">
                <a16:creationId xmlns:a16="http://schemas.microsoft.com/office/drawing/2014/main" id="{AF12BA8F-0BDD-487F-9651-223610FC0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05DCC-068D-4DBE-8946-325A265188BE}"/>
              </a:ext>
            </a:extLst>
          </p:cNvPr>
          <p:cNvSpPr>
            <a:spLocks noGrp="1"/>
          </p:cNvSpPr>
          <p:nvPr>
            <p:ph type="sldNum" sz="quarter" idx="12"/>
          </p:nvPr>
        </p:nvSpPr>
        <p:spPr/>
        <p:txBody>
          <a:bodyPr/>
          <a:lstStyle/>
          <a:p>
            <a:fld id="{617C61C2-5104-4C83-A43A-A626996BA5E0}" type="slidenum">
              <a:rPr lang="en-US" smtClean="0"/>
              <a:t>‹#›</a:t>
            </a:fld>
            <a:endParaRPr lang="en-US"/>
          </a:p>
        </p:txBody>
      </p:sp>
    </p:spTree>
    <p:extLst>
      <p:ext uri="{BB962C8B-B14F-4D97-AF65-F5344CB8AC3E}">
        <p14:creationId xmlns:p14="http://schemas.microsoft.com/office/powerpoint/2010/main" val="6447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A899E-BF17-4451-B97D-2ACDC5254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8DDAB6-B126-4F31-B328-E498F5F99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0010C-EE70-48FF-B051-4E57AE3F9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C2862-D68C-4015-A6FC-6E5DE599918F}" type="datetimeFigureOut">
              <a:rPr lang="en-US" smtClean="0"/>
              <a:t>9/27/2021</a:t>
            </a:fld>
            <a:endParaRPr lang="en-US"/>
          </a:p>
        </p:txBody>
      </p:sp>
      <p:sp>
        <p:nvSpPr>
          <p:cNvPr id="5" name="Footer Placeholder 4">
            <a:extLst>
              <a:ext uri="{FF2B5EF4-FFF2-40B4-BE49-F238E27FC236}">
                <a16:creationId xmlns:a16="http://schemas.microsoft.com/office/drawing/2014/main" id="{307A4EA5-AF41-4910-A97D-FB2F97785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E7736E-5427-4B02-989E-E2463CE6F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C61C2-5104-4C83-A43A-A626996BA5E0}" type="slidenum">
              <a:rPr lang="en-US" smtClean="0"/>
              <a:t>‹#›</a:t>
            </a:fld>
            <a:endParaRPr lang="en-US"/>
          </a:p>
        </p:txBody>
      </p:sp>
    </p:spTree>
    <p:extLst>
      <p:ext uri="{BB962C8B-B14F-4D97-AF65-F5344CB8AC3E}">
        <p14:creationId xmlns:p14="http://schemas.microsoft.com/office/powerpoint/2010/main" val="174437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2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2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CBD0A-2C18-40AD-A2B8-88D96D25ADC5}"/>
              </a:ext>
            </a:extLst>
          </p:cNvPr>
          <p:cNvSpPr>
            <a:spLocks noGrp="1"/>
          </p:cNvSpPr>
          <p:nvPr>
            <p:ph type="ctrTitle"/>
          </p:nvPr>
        </p:nvSpPr>
        <p:spPr>
          <a:xfrm>
            <a:off x="6090176" y="354504"/>
            <a:ext cx="4977976" cy="1454051"/>
          </a:xfrm>
        </p:spPr>
        <p:txBody>
          <a:bodyPr vert="horz" lIns="91440" tIns="45720" rIns="91440" bIns="45720" rtlCol="0" anchor="ctr">
            <a:normAutofit/>
          </a:bodyPr>
          <a:lstStyle/>
          <a:p>
            <a:pPr algn="l"/>
            <a:r>
              <a:rPr lang="en-US" sz="4000" kern="1200" dirty="0">
                <a:solidFill>
                  <a:schemeClr val="tx2"/>
                </a:solidFill>
                <a:latin typeface="+mj-lt"/>
                <a:ea typeface="+mj-ea"/>
                <a:cs typeface="+mj-cs"/>
              </a:rPr>
              <a:t>Inventory Management System</a:t>
            </a:r>
          </a:p>
        </p:txBody>
      </p:sp>
      <p:pic>
        <p:nvPicPr>
          <p:cNvPr id="23" name="Graphic 22" descr="Truck">
            <a:extLst>
              <a:ext uri="{FF2B5EF4-FFF2-40B4-BE49-F238E27FC236}">
                <a16:creationId xmlns:a16="http://schemas.microsoft.com/office/drawing/2014/main" id="{8A5FE8E3-4517-46D2-A2DC-03D93F208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812896"/>
            <a:ext cx="3620021" cy="3620021"/>
          </a:xfrm>
          <a:prstGeom prst="rect">
            <a:avLst/>
          </a:prstGeom>
        </p:spPr>
      </p:pic>
      <p:sp>
        <p:nvSpPr>
          <p:cNvPr id="3" name="Subtitle 2">
            <a:extLst>
              <a:ext uri="{FF2B5EF4-FFF2-40B4-BE49-F238E27FC236}">
                <a16:creationId xmlns:a16="http://schemas.microsoft.com/office/drawing/2014/main" id="{110716D1-C553-4139-85C9-A44DCE7A0351}"/>
              </a:ext>
            </a:extLst>
          </p:cNvPr>
          <p:cNvSpPr>
            <a:spLocks noGrp="1"/>
          </p:cNvSpPr>
          <p:nvPr>
            <p:ph type="subTitle" idx="1"/>
          </p:nvPr>
        </p:nvSpPr>
        <p:spPr>
          <a:xfrm>
            <a:off x="6090574" y="3143042"/>
            <a:ext cx="4977578" cy="3639289"/>
          </a:xfrm>
        </p:spPr>
        <p:txBody>
          <a:bodyPr vert="horz" lIns="91440" tIns="45720" rIns="91440" bIns="45720" rtlCol="0" anchor="ctr">
            <a:noAutofit/>
          </a:bodyPr>
          <a:lstStyle/>
          <a:p>
            <a:pPr algn="l">
              <a:lnSpc>
                <a:spcPct val="100000"/>
              </a:lnSpc>
            </a:pPr>
            <a:r>
              <a:rPr lang="en-US" dirty="0">
                <a:solidFill>
                  <a:schemeClr val="tx2"/>
                </a:solidFill>
              </a:rPr>
              <a:t>TEAM MEMBERS:</a:t>
            </a:r>
          </a:p>
          <a:p>
            <a:pPr indent="-228600" algn="l">
              <a:lnSpc>
                <a:spcPct val="100000"/>
              </a:lnSpc>
              <a:buFont typeface="Arial" panose="020B0604020202020204" pitchFamily="34" charset="0"/>
              <a:buChar char="•"/>
            </a:pPr>
            <a:r>
              <a:rPr lang="en-US" dirty="0" err="1">
                <a:solidFill>
                  <a:schemeClr val="tx2"/>
                </a:solidFill>
              </a:rPr>
              <a:t>Utkarsha</a:t>
            </a:r>
            <a:r>
              <a:rPr lang="en-US" dirty="0">
                <a:solidFill>
                  <a:schemeClr val="tx2"/>
                </a:solidFill>
              </a:rPr>
              <a:t> </a:t>
            </a:r>
            <a:r>
              <a:rPr lang="en-US" dirty="0" err="1">
                <a:solidFill>
                  <a:schemeClr val="tx2"/>
                </a:solidFill>
              </a:rPr>
              <a:t>Kavathekar</a:t>
            </a:r>
            <a:endParaRPr lang="en-US" dirty="0">
              <a:solidFill>
                <a:schemeClr val="tx2"/>
              </a:solidFill>
            </a:endParaRPr>
          </a:p>
          <a:p>
            <a:pPr indent="-228600" algn="l">
              <a:lnSpc>
                <a:spcPct val="100000"/>
              </a:lnSpc>
              <a:buFont typeface="Arial" panose="020B0604020202020204" pitchFamily="34" charset="0"/>
              <a:buChar char="•"/>
            </a:pPr>
            <a:r>
              <a:rPr lang="en-US" dirty="0">
                <a:solidFill>
                  <a:schemeClr val="tx2"/>
                </a:solidFill>
              </a:rPr>
              <a:t>Vivek Kushwaha</a:t>
            </a:r>
          </a:p>
          <a:p>
            <a:pPr indent="-228600" algn="l">
              <a:lnSpc>
                <a:spcPct val="100000"/>
              </a:lnSpc>
              <a:buFont typeface="Arial" panose="020B0604020202020204" pitchFamily="34" charset="0"/>
              <a:buChar char="•"/>
            </a:pPr>
            <a:r>
              <a:rPr lang="en-US" dirty="0">
                <a:solidFill>
                  <a:schemeClr val="tx2"/>
                </a:solidFill>
                <a:effectLst/>
              </a:rPr>
              <a:t>Sanjana Ekanayake</a:t>
            </a:r>
          </a:p>
          <a:p>
            <a:pPr indent="-228600" algn="l">
              <a:lnSpc>
                <a:spcPct val="100000"/>
              </a:lnSpc>
              <a:buFont typeface="Arial" panose="020B0604020202020204" pitchFamily="34" charset="0"/>
              <a:buChar char="•"/>
            </a:pPr>
            <a:r>
              <a:rPr lang="en-US" dirty="0" err="1">
                <a:solidFill>
                  <a:schemeClr val="tx2"/>
                </a:solidFill>
                <a:effectLst/>
              </a:rPr>
              <a:t>Shravya</a:t>
            </a:r>
            <a:r>
              <a:rPr lang="en-US" dirty="0">
                <a:solidFill>
                  <a:schemeClr val="tx2"/>
                </a:solidFill>
                <a:effectLst/>
              </a:rPr>
              <a:t> </a:t>
            </a:r>
            <a:r>
              <a:rPr lang="en-US" dirty="0" err="1">
                <a:solidFill>
                  <a:schemeClr val="tx2"/>
                </a:solidFill>
                <a:effectLst/>
              </a:rPr>
              <a:t>Dyavarishetty</a:t>
            </a:r>
            <a:endParaRPr lang="en-US" dirty="0">
              <a:solidFill>
                <a:schemeClr val="tx2"/>
              </a:solidFill>
              <a:effectLst/>
            </a:endParaRPr>
          </a:p>
          <a:p>
            <a:pPr indent="-228600" algn="l">
              <a:lnSpc>
                <a:spcPct val="100000"/>
              </a:lnSpc>
              <a:buFont typeface="Arial" panose="020B0604020202020204" pitchFamily="34" charset="0"/>
              <a:buChar char="•"/>
            </a:pPr>
            <a:r>
              <a:rPr lang="en-US" dirty="0">
                <a:solidFill>
                  <a:schemeClr val="tx2"/>
                </a:solidFill>
              </a:rPr>
              <a:t>Viren Adwani</a:t>
            </a:r>
          </a:p>
          <a:p>
            <a:pPr indent="-228600" algn="l">
              <a:lnSpc>
                <a:spcPct val="100000"/>
              </a:lnSpc>
              <a:buFont typeface="Arial" panose="020B0604020202020204" pitchFamily="34" charset="0"/>
              <a:buChar char="•"/>
            </a:pPr>
            <a:r>
              <a:rPr lang="en-US" dirty="0" err="1">
                <a:solidFill>
                  <a:schemeClr val="tx2"/>
                </a:solidFill>
                <a:effectLst/>
              </a:rPr>
              <a:t>Vishakha</a:t>
            </a:r>
            <a:r>
              <a:rPr lang="en-US" dirty="0">
                <a:solidFill>
                  <a:schemeClr val="tx2"/>
                </a:solidFill>
                <a:effectLst/>
              </a:rPr>
              <a:t> Sharma</a:t>
            </a:r>
            <a:endParaRPr lang="en-US" dirty="0">
              <a:solidFill>
                <a:schemeClr val="tx2"/>
              </a:solidFill>
            </a:endParaRPr>
          </a:p>
          <a:p>
            <a:pPr indent="-228600" algn="l">
              <a:lnSpc>
                <a:spcPct val="100000"/>
              </a:lnSpc>
              <a:buFont typeface="Arial" panose="020B0604020202020204" pitchFamily="34" charset="0"/>
              <a:buChar char="•"/>
            </a:pPr>
            <a:r>
              <a:rPr lang="en-US" dirty="0" err="1">
                <a:solidFill>
                  <a:schemeClr val="tx2"/>
                </a:solidFill>
                <a:effectLst/>
              </a:rPr>
              <a:t>Siddhardha</a:t>
            </a:r>
            <a:r>
              <a:rPr lang="en-US" dirty="0">
                <a:solidFill>
                  <a:schemeClr val="tx2"/>
                </a:solidFill>
                <a:effectLst/>
              </a:rPr>
              <a:t> </a:t>
            </a:r>
            <a:r>
              <a:rPr lang="en-US" dirty="0" err="1">
                <a:solidFill>
                  <a:schemeClr val="tx2"/>
                </a:solidFill>
                <a:effectLst/>
              </a:rPr>
              <a:t>Atluri</a:t>
            </a:r>
            <a:endParaRPr lang="en-US" dirty="0">
              <a:solidFill>
                <a:schemeClr val="tx2"/>
              </a:solidFill>
              <a:effectLst/>
            </a:endParaRPr>
          </a:p>
          <a:p>
            <a:pPr indent="-228600" algn="l">
              <a:buFont typeface="Arial" panose="020B0604020202020204" pitchFamily="34" charset="0"/>
              <a:buChar char="•"/>
            </a:pPr>
            <a:endParaRPr lang="en-US" dirty="0">
              <a:solidFill>
                <a:schemeClr val="tx2"/>
              </a:solidFill>
              <a:effectLst/>
            </a:endParaRPr>
          </a:p>
          <a:p>
            <a:pPr indent="-228600" algn="l">
              <a:buFont typeface="Arial" panose="020B0604020202020204" pitchFamily="34" charset="0"/>
              <a:buChar char="•"/>
            </a:pPr>
            <a:endParaRPr lang="en-US" dirty="0">
              <a:solidFill>
                <a:schemeClr val="tx2"/>
              </a:solidFill>
            </a:endParaRPr>
          </a:p>
          <a:p>
            <a:pPr indent="-228600" algn="l">
              <a:buFont typeface="Arial" panose="020B0604020202020204" pitchFamily="34" charset="0"/>
              <a:buChar char="•"/>
            </a:pPr>
            <a:endParaRPr lang="en-US" dirty="0">
              <a:solidFill>
                <a:schemeClr val="tx2"/>
              </a:solidFill>
            </a:endParaRPr>
          </a:p>
          <a:p>
            <a:pPr indent="-228600" algn="l">
              <a:buFont typeface="Arial" panose="020B0604020202020204" pitchFamily="34" charset="0"/>
              <a:buChar char="•"/>
            </a:pPr>
            <a:endParaRPr lang="en-US" dirty="0">
              <a:solidFill>
                <a:schemeClr val="tx2"/>
              </a:solidFill>
            </a:endParaRPr>
          </a:p>
        </p:txBody>
      </p:sp>
      <p:grpSp>
        <p:nvGrpSpPr>
          <p:cNvPr id="67" name="Group 2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68" name="Freeform: Shape 3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3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59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1">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3">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85">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95" name="Freeform: Shape 86">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7">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88">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636D8D3-D43B-43A3-BD2F-7900A879CE92}"/>
              </a:ext>
            </a:extLst>
          </p:cNvPr>
          <p:cNvSpPr>
            <a:spLocks noGrp="1"/>
          </p:cNvSpPr>
          <p:nvPr>
            <p:ph type="ctrTitle"/>
          </p:nvPr>
        </p:nvSpPr>
        <p:spPr>
          <a:xfrm>
            <a:off x="6782584" y="1395837"/>
            <a:ext cx="4312136" cy="1786515"/>
          </a:xfrm>
        </p:spPr>
        <p:txBody>
          <a:bodyPr vert="horz" lIns="91440" tIns="45720" rIns="91440" bIns="45720" rtlCol="0" anchor="t">
            <a:normAutofit/>
          </a:bodyPr>
          <a:lstStyle/>
          <a:p>
            <a:pPr algn="l"/>
            <a:r>
              <a:rPr lang="en-US" sz="40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INTRODUCTION</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kern="1200" dirty="0">
              <a:solidFill>
                <a:schemeClr val="tx2"/>
              </a:solidFill>
            </a:endParaRPr>
          </a:p>
        </p:txBody>
      </p:sp>
      <p:sp>
        <p:nvSpPr>
          <p:cNvPr id="4" name="Subtitle 3">
            <a:extLst>
              <a:ext uri="{FF2B5EF4-FFF2-40B4-BE49-F238E27FC236}">
                <a16:creationId xmlns:a16="http://schemas.microsoft.com/office/drawing/2014/main" id="{2EDC9FD7-4D71-47BD-BE91-8E48224E961F}"/>
              </a:ext>
            </a:extLst>
          </p:cNvPr>
          <p:cNvSpPr>
            <a:spLocks noGrp="1"/>
          </p:cNvSpPr>
          <p:nvPr>
            <p:ph type="subTitle" idx="1"/>
          </p:nvPr>
        </p:nvSpPr>
        <p:spPr>
          <a:xfrm>
            <a:off x="6782584" y="4681534"/>
            <a:ext cx="4312136" cy="1786515"/>
          </a:xfrm>
        </p:spPr>
        <p:txBody>
          <a:bodyPr anchor="b">
            <a:noAutofit/>
          </a:bodyPr>
          <a:lstStyle/>
          <a:p>
            <a:pPr algn="l"/>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Today, inventory management has become vital for the survival of an organization. If you do not have good control over your inventory, the day is not far when you will lose control of your profits. Hence, for every Organization Inventory management system is must.</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chemeClr val="tx2"/>
              </a:solidFill>
            </a:endParaRPr>
          </a:p>
        </p:txBody>
      </p:sp>
      <p:pic>
        <p:nvPicPr>
          <p:cNvPr id="67" name="Graphic 66" descr="Books">
            <a:extLst>
              <a:ext uri="{FF2B5EF4-FFF2-40B4-BE49-F238E27FC236}">
                <a16:creationId xmlns:a16="http://schemas.microsoft.com/office/drawing/2014/main" id="{CFE32272-2BEC-45F4-9A71-D0B027B25E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381" y="1672417"/>
            <a:ext cx="4065139" cy="4065139"/>
          </a:xfrm>
          <a:prstGeom prst="rect">
            <a:avLst/>
          </a:prstGeom>
          <a:ln w="9525">
            <a:noFill/>
          </a:ln>
        </p:spPr>
      </p:pic>
    </p:spTree>
    <p:extLst>
      <p:ext uri="{BB962C8B-B14F-4D97-AF65-F5344CB8AC3E}">
        <p14:creationId xmlns:p14="http://schemas.microsoft.com/office/powerpoint/2010/main" val="31030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4B56B-D2B1-4D25-8B88-025F129689B1}"/>
              </a:ext>
            </a:extLst>
          </p:cNvPr>
          <p:cNvSpPr>
            <a:spLocks noGrp="1"/>
          </p:cNvSpPr>
          <p:nvPr>
            <p:ph type="title"/>
          </p:nvPr>
        </p:nvSpPr>
        <p:spPr>
          <a:xfrm>
            <a:off x="5669281" y="802955"/>
            <a:ext cx="6309360" cy="1454051"/>
          </a:xfrm>
        </p:spPr>
        <p:txBody>
          <a:bodyPr>
            <a:no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PROBLEM STATEMENT</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grpSp>
        <p:nvGrpSpPr>
          <p:cNvPr id="27" name="Group 26">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8" name="Freeform: Shape 27">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ox trolley">
            <a:extLst>
              <a:ext uri="{FF2B5EF4-FFF2-40B4-BE49-F238E27FC236}">
                <a16:creationId xmlns:a16="http://schemas.microsoft.com/office/drawing/2014/main" id="{E3286460-C383-40A0-8E0C-FE5F989FAA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Content Placeholder 2">
            <a:extLst>
              <a:ext uri="{FF2B5EF4-FFF2-40B4-BE49-F238E27FC236}">
                <a16:creationId xmlns:a16="http://schemas.microsoft.com/office/drawing/2014/main" id="{306A5779-9293-46BC-BC82-D1E6D20A0D49}"/>
              </a:ext>
            </a:extLst>
          </p:cNvPr>
          <p:cNvSpPr>
            <a:spLocks noGrp="1"/>
          </p:cNvSpPr>
          <p:nvPr>
            <p:ph idx="1"/>
          </p:nvPr>
        </p:nvSpPr>
        <p:spPr>
          <a:xfrm>
            <a:off x="6621072" y="2421683"/>
            <a:ext cx="4765949" cy="3353476"/>
          </a:xfrm>
        </p:spPr>
        <p:txBody>
          <a:bodyPr anchor="t">
            <a:normAutofit/>
          </a:bodyPr>
          <a:lstStyle/>
          <a:p>
            <a:pPr marL="0" indent="0">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To Design an Inventory Management System such that the company would be able to keep track of the inventory, to make good profits. </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2"/>
              </a:solidFill>
            </a:endParaRPr>
          </a:p>
        </p:txBody>
      </p:sp>
    </p:spTree>
    <p:extLst>
      <p:ext uri="{BB962C8B-B14F-4D97-AF65-F5344CB8AC3E}">
        <p14:creationId xmlns:p14="http://schemas.microsoft.com/office/powerpoint/2010/main" val="176842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BE2E0-D7E3-418C-A1C1-A6FAD7814C50}"/>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OBJECTIVES</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pic>
        <p:nvPicPr>
          <p:cNvPr id="7" name="Graphic 6" descr="Laptop Secure">
            <a:extLst>
              <a:ext uri="{FF2B5EF4-FFF2-40B4-BE49-F238E27FC236}">
                <a16:creationId xmlns:a16="http://schemas.microsoft.com/office/drawing/2014/main" id="{18411727-AB4F-4F68-A980-A0183AFDD6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4F965D7-E8E3-42D5-A0CF-C161EB9DE7FC}"/>
              </a:ext>
            </a:extLst>
          </p:cNvPr>
          <p:cNvSpPr>
            <a:spLocks noGrp="1"/>
          </p:cNvSpPr>
          <p:nvPr>
            <p:ph idx="1"/>
          </p:nvPr>
        </p:nvSpPr>
        <p:spPr>
          <a:xfrm>
            <a:off x="6094503" y="1774578"/>
            <a:ext cx="4977578" cy="3639289"/>
          </a:xfrm>
        </p:spPr>
        <p:txBody>
          <a:bodyPr anchor="ctr">
            <a:normAutofit/>
          </a:bodyPr>
          <a:lstStyle/>
          <a:p>
            <a:pPr marL="0" indent="0">
              <a:buNone/>
            </a:pPr>
            <a:r>
              <a:rPr lang="en-US" sz="2400" dirty="0">
                <a:solidFill>
                  <a:schemeClr val="tx2"/>
                </a:solidFill>
                <a:effectLst/>
                <a:latin typeface="Times New Roman" panose="02020603050405020304" pitchFamily="18" charset="0"/>
                <a:ea typeface="Times New Roman" panose="02020603050405020304" pitchFamily="18" charset="0"/>
              </a:rPr>
              <a:t>To create a simple interface through which an organization or their members can keep track of goods availability and can manage them</a:t>
            </a:r>
            <a:endParaRPr lang="en-US" sz="2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765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BA0F0-B161-481E-A7C7-5801E2EA206F}"/>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rPr>
              <a:t>Technologies</a:t>
            </a:r>
            <a:endParaRPr lang="en-US" sz="4000" dirty="0">
              <a:solidFill>
                <a:schemeClr val="tx2"/>
              </a:solidFill>
            </a:endParaRPr>
          </a:p>
        </p:txBody>
      </p:sp>
      <p:pic>
        <p:nvPicPr>
          <p:cNvPr id="7" name="Graphic 6" descr="Web Design">
            <a:extLst>
              <a:ext uri="{FF2B5EF4-FFF2-40B4-BE49-F238E27FC236}">
                <a16:creationId xmlns:a16="http://schemas.microsoft.com/office/drawing/2014/main" id="{C4F098BD-AA3A-49E7-9AEF-2C84179B23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BB392CB-1D45-40DD-97E0-6F470F20C70C}"/>
              </a:ext>
            </a:extLst>
          </p:cNvPr>
          <p:cNvSpPr>
            <a:spLocks noGrp="1"/>
          </p:cNvSpPr>
          <p:nvPr>
            <p:ph idx="1"/>
          </p:nvPr>
        </p:nvSpPr>
        <p:spPr>
          <a:xfrm>
            <a:off x="6260760" y="2415756"/>
            <a:ext cx="4977578" cy="3639289"/>
          </a:xfrm>
        </p:spPr>
        <p:txBody>
          <a:bodyPr anchor="ctr">
            <a:normAutofit/>
          </a:bodyPr>
          <a:lstStyle/>
          <a:p>
            <a:pPr marL="0" marR="0">
              <a:spcBef>
                <a:spcPts val="0"/>
              </a:spcBef>
              <a:spcAft>
                <a:spcPts val="0"/>
              </a:spcAft>
              <a:tabLst>
                <a:tab pos="457200" algn="l"/>
              </a:tabLst>
            </a:pPr>
            <a:r>
              <a:rPr lang="en-US" sz="24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HTML</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CSS</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JavaScript</a:t>
            </a:r>
          </a:p>
          <a:p>
            <a:pPr marL="0" marR="0" lvl="0" indent="0">
              <a:spcBef>
                <a:spcPts val="0"/>
              </a:spcBef>
              <a:spcAft>
                <a:spcPts val="0"/>
              </a:spcAft>
              <a:buNone/>
              <a:tabLst>
                <a:tab pos="457200" algn="l"/>
              </a:tabLst>
            </a:pP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tabLst>
                <a:tab pos="457200" algn="l"/>
              </a:tabLst>
            </a:pPr>
            <a:r>
              <a:rPr lang="en-US" sz="24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Maven</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	Spring Boot</a:t>
            </a:r>
            <a:endParaRPr lang="en-US" sz="2400" dirty="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L="0" marR="0" lvl="0" indent="0">
              <a:spcBef>
                <a:spcPts val="0"/>
              </a:spcBef>
              <a:spcAft>
                <a:spcPts val="0"/>
              </a:spcAft>
              <a:buNone/>
              <a:tabLst>
                <a:tab pos="457200" algn="l"/>
              </a:tabLst>
            </a:pPr>
            <a:r>
              <a:rPr lang="en-US" sz="24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t>	</a:t>
            </a:r>
            <a:r>
              <a:rPr lang="en-US" sz="2400" dirty="0">
                <a:solidFill>
                  <a:schemeClr val="tx2"/>
                </a:solidFill>
                <a:effectLst/>
                <a:latin typeface="Times New Roman" panose="02020603050405020304" pitchFamily="18" charset="0"/>
                <a:ea typeface="Times New Roman" panose="02020603050405020304" pitchFamily="18" charset="0"/>
              </a:rPr>
              <a:t>MySQL</a:t>
            </a:r>
            <a:endParaRPr lang="en-US" sz="2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977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BA0F0-B161-481E-A7C7-5801E2EA206F}"/>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Proposed System</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pic>
        <p:nvPicPr>
          <p:cNvPr id="6" name="Graphic 5" descr="Solar system outline">
            <a:extLst>
              <a:ext uri="{FF2B5EF4-FFF2-40B4-BE49-F238E27FC236}">
                <a16:creationId xmlns:a16="http://schemas.microsoft.com/office/drawing/2014/main" id="{BB38647B-724D-47FF-B272-988B43C5D4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390" y="1793846"/>
            <a:ext cx="3620021" cy="3620021"/>
          </a:xfrm>
          <a:prstGeom prst="rect">
            <a:avLst/>
          </a:prstGeom>
        </p:spPr>
      </p:pic>
      <p:sp>
        <p:nvSpPr>
          <p:cNvPr id="3" name="Content Placeholder 2">
            <a:extLst>
              <a:ext uri="{FF2B5EF4-FFF2-40B4-BE49-F238E27FC236}">
                <a16:creationId xmlns:a16="http://schemas.microsoft.com/office/drawing/2014/main" id="{BBB392CB-1D45-40DD-97E0-6F470F20C70C}"/>
              </a:ext>
            </a:extLst>
          </p:cNvPr>
          <p:cNvSpPr>
            <a:spLocks noGrp="1"/>
          </p:cNvSpPr>
          <p:nvPr>
            <p:ph idx="1"/>
          </p:nvPr>
        </p:nvSpPr>
        <p:spPr>
          <a:xfrm>
            <a:off x="6090574" y="2421682"/>
            <a:ext cx="4977578" cy="3639289"/>
          </a:xfrm>
        </p:spPr>
        <p:txBody>
          <a:bodyPr anchor="ctr">
            <a:normAutofit/>
          </a:bodyPr>
          <a:lstStyle/>
          <a:p>
            <a:pPr marL="0" marR="279400" indent="0">
              <a:spcBef>
                <a:spcPts val="0"/>
              </a:spcBef>
              <a:spcAft>
                <a:spcPts val="800"/>
              </a:spcAft>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We intend to create a dynamic website through which the user can login and update the information about the quantity of products he has and be able to update the status of the available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2"/>
              </a:solidFill>
            </a:endParaRPr>
          </a:p>
        </p:txBody>
      </p:sp>
      <p:grpSp>
        <p:nvGrpSpPr>
          <p:cNvPr id="28" name="Group 2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9" name="Freeform: Shape 2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1749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281B3-AF7C-4356-B4F9-7A70362D39C6}"/>
              </a:ext>
            </a:extLst>
          </p:cNvPr>
          <p:cNvSpPr>
            <a:spLocks noGrp="1"/>
          </p:cNvSpPr>
          <p:nvPr>
            <p:ph type="title"/>
          </p:nvPr>
        </p:nvSpPr>
        <p:spPr>
          <a:xfrm>
            <a:off x="6050704" y="774908"/>
            <a:ext cx="5480906" cy="1454051"/>
          </a:xfrm>
        </p:spPr>
        <p:txBody>
          <a:bodyPr>
            <a:noAutofit/>
          </a:bodyPr>
          <a:lstStyle/>
          <a:p>
            <a:r>
              <a:rPr lang="en-US" sz="4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SYSTEM FEATURES</a:t>
            </a:r>
            <a:br>
              <a:rPr lang="en-US" sz="4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dirty="0">
              <a:solidFill>
                <a:schemeClr val="tx2"/>
              </a:solidFill>
            </a:endParaRPr>
          </a:p>
        </p:txBody>
      </p:sp>
      <p:pic>
        <p:nvPicPr>
          <p:cNvPr id="5" name="Graphic 4" descr="Unlock with solid fill">
            <a:extLst>
              <a:ext uri="{FF2B5EF4-FFF2-40B4-BE49-F238E27FC236}">
                <a16:creationId xmlns:a16="http://schemas.microsoft.com/office/drawing/2014/main" id="{DF6550FC-C81B-41B7-8608-9AC1205E6F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390" y="1793846"/>
            <a:ext cx="3620021" cy="3620021"/>
          </a:xfrm>
          <a:prstGeom prst="rect">
            <a:avLst/>
          </a:prstGeom>
        </p:spPr>
      </p:pic>
      <p:sp>
        <p:nvSpPr>
          <p:cNvPr id="3" name="Content Placeholder 2">
            <a:extLst>
              <a:ext uri="{FF2B5EF4-FFF2-40B4-BE49-F238E27FC236}">
                <a16:creationId xmlns:a16="http://schemas.microsoft.com/office/drawing/2014/main" id="{032AB284-2560-418F-809B-F6D17346C02A}"/>
              </a:ext>
            </a:extLst>
          </p:cNvPr>
          <p:cNvSpPr>
            <a:spLocks noGrp="1"/>
          </p:cNvSpPr>
          <p:nvPr>
            <p:ph idx="1"/>
          </p:nvPr>
        </p:nvSpPr>
        <p:spPr>
          <a:xfrm>
            <a:off x="6090574" y="2421682"/>
            <a:ext cx="4977578" cy="3639289"/>
          </a:xfrm>
        </p:spPr>
        <p:txBody>
          <a:bodyPr anchor="ctr">
            <a:noAutofit/>
          </a:bodyPr>
          <a:lstStyle/>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Check the availability of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Get details about the products.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Update the Stock.</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p>
          <a:p>
            <a:pPr marL="0" marR="279400" lvl="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Authorization, and other security features for enterprise applications.</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tabLst>
                <a:tab pos="914400" algn="l"/>
              </a:tabLst>
            </a:pPr>
            <a:endParaRPr lang="en-US" sz="24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914400" algn="l"/>
              </a:tabLst>
            </a:pPr>
            <a:r>
              <a:rPr lang="en-US" sz="2400"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Searching for the products.</a:t>
            </a:r>
            <a:endParaRPr lang="en-US" sz="24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endParaRPr lang="en-US" sz="2400" dirty="0">
              <a:solidFill>
                <a:schemeClr val="tx2"/>
              </a:solidFill>
            </a:endParaRPr>
          </a:p>
        </p:txBody>
      </p:sp>
      <p:grpSp>
        <p:nvGrpSpPr>
          <p:cNvPr id="26" name="Group 2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14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50" name="Freeform: Shape 49">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62FAF9A-D81B-4A43-9E94-1356B0496D52}"/>
              </a:ext>
            </a:extLst>
          </p:cNvPr>
          <p:cNvSpPr>
            <a:spLocks noGrp="1"/>
          </p:cNvSpPr>
          <p:nvPr>
            <p:ph type="title"/>
          </p:nvPr>
        </p:nvSpPr>
        <p:spPr>
          <a:xfrm>
            <a:off x="6877713" y="3111541"/>
            <a:ext cx="3737740" cy="1786515"/>
          </a:xfrm>
        </p:spPr>
        <p:txBody>
          <a:bodyPr vert="horz" lIns="91440" tIns="45720" rIns="91440" bIns="45720" rtlCol="0" anchor="t">
            <a:normAutofit/>
          </a:bodyPr>
          <a:lstStyle/>
          <a:p>
            <a:r>
              <a:rPr lang="en-US" sz="4000" dirty="0">
                <a:solidFill>
                  <a:schemeClr val="tx2"/>
                </a:solidFill>
              </a:rPr>
              <a:t>S</a:t>
            </a:r>
            <a:r>
              <a:rPr lang="en-US" sz="4000" kern="1200" dirty="0">
                <a:solidFill>
                  <a:schemeClr val="tx2"/>
                </a:solidFill>
                <a:latin typeface="+mj-lt"/>
                <a:ea typeface="+mj-ea"/>
                <a:cs typeface="+mj-cs"/>
              </a:rPr>
              <a:t>creenshots</a:t>
            </a:r>
          </a:p>
        </p:txBody>
      </p:sp>
      <p:pic>
        <p:nvPicPr>
          <p:cNvPr id="5" name="Graphic 6" descr="Desktop Screenshot">
            <a:extLst>
              <a:ext uri="{FF2B5EF4-FFF2-40B4-BE49-F238E27FC236}">
                <a16:creationId xmlns:a16="http://schemas.microsoft.com/office/drawing/2014/main" id="{6717D39F-1E97-4E0E-872B-7071F80D08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352" y="1997638"/>
            <a:ext cx="3650632" cy="3650632"/>
          </a:xfrm>
          <a:prstGeom prst="rect">
            <a:avLst/>
          </a:prstGeom>
          <a:ln w="9525">
            <a:noFill/>
          </a:ln>
        </p:spPr>
      </p:pic>
    </p:spTree>
    <p:extLst>
      <p:ext uri="{BB962C8B-B14F-4D97-AF65-F5344CB8AC3E}">
        <p14:creationId xmlns:p14="http://schemas.microsoft.com/office/powerpoint/2010/main" val="369522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EC2EC31-56BE-4A2A-B4D3-CDC52751B641}"/>
              </a:ext>
            </a:extLst>
          </p:cNvPr>
          <p:cNvSpPr>
            <a:spLocks noGrp="1"/>
          </p:cNvSpPr>
          <p:nvPr>
            <p:ph type="ctrTitle"/>
          </p:nvPr>
        </p:nvSpPr>
        <p:spPr>
          <a:xfrm>
            <a:off x="6856476" y="1251268"/>
            <a:ext cx="3658053" cy="1786515"/>
          </a:xfrm>
        </p:spPr>
        <p:txBody>
          <a:bodyPr anchor="t">
            <a:normAutofit/>
          </a:bodyPr>
          <a:lstStyle/>
          <a:p>
            <a:pPr algn="l"/>
            <a:r>
              <a:rPr lang="en-US" sz="4000" b="1" dirty="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CONCLUSION</a:t>
            </a:r>
            <a:br>
              <a:rPr lang="en-US" sz="4000" dirty="0">
                <a:solidFill>
                  <a:schemeClr val="tx2"/>
                </a:solidFill>
                <a:effectLst/>
                <a:latin typeface="Calibri" panose="020F0502020204030204" pitchFamily="34" charset="0"/>
                <a:ea typeface="Calibri" panose="020F0502020204030204" pitchFamily="34" charset="0"/>
                <a:cs typeface="Arial" panose="020B0604020202020204" pitchFamily="34" charset="0"/>
              </a:rPr>
            </a:br>
            <a:endParaRPr lang="en-US" sz="4000" dirty="0">
              <a:solidFill>
                <a:schemeClr val="tx2"/>
              </a:solidFill>
            </a:endParaRPr>
          </a:p>
        </p:txBody>
      </p:sp>
      <p:sp>
        <p:nvSpPr>
          <p:cNvPr id="3" name="Subtitle 2">
            <a:extLst>
              <a:ext uri="{FF2B5EF4-FFF2-40B4-BE49-F238E27FC236}">
                <a16:creationId xmlns:a16="http://schemas.microsoft.com/office/drawing/2014/main" id="{58427B30-9741-484A-BA88-594E6027202B}"/>
              </a:ext>
            </a:extLst>
          </p:cNvPr>
          <p:cNvSpPr>
            <a:spLocks noGrp="1"/>
          </p:cNvSpPr>
          <p:nvPr>
            <p:ph type="subTitle" idx="1"/>
          </p:nvPr>
        </p:nvSpPr>
        <p:spPr>
          <a:xfrm>
            <a:off x="6856477" y="4651621"/>
            <a:ext cx="4400804" cy="955111"/>
          </a:xfrm>
        </p:spPr>
        <p:txBody>
          <a:bodyPr anchor="b">
            <a:noAutofit/>
          </a:bodyPr>
          <a:lstStyle/>
          <a:p>
            <a:pPr algn="l"/>
            <a:r>
              <a:rPr lang="en-US" dirty="0">
                <a:solidFill>
                  <a:schemeClr val="tx2"/>
                </a:solidFill>
                <a:effectLst/>
                <a:latin typeface="Segoe UI" panose="020B0502040204020203" pitchFamily="34" charset="0"/>
                <a:ea typeface="Segoe UI" panose="020B0502040204020203" pitchFamily="34" charset="0"/>
                <a:cs typeface="Times New Roman" panose="02020603050405020304" pitchFamily="18" charset="0"/>
              </a:rPr>
              <a:t>This application is designed to reduce human work and efficiently maintaining the stock and thus help in getting an insight on the overall sale at the store.</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solidFill>
                <a:schemeClr val="tx2"/>
              </a:solidFill>
            </a:endParaRPr>
          </a:p>
        </p:txBody>
      </p:sp>
      <p:pic>
        <p:nvPicPr>
          <p:cNvPr id="7" name="Graphic 6" descr="Gavel">
            <a:extLst>
              <a:ext uri="{FF2B5EF4-FFF2-40B4-BE49-F238E27FC236}">
                <a16:creationId xmlns:a16="http://schemas.microsoft.com/office/drawing/2014/main" id="{76691BD4-4673-4B10-B8BB-133D771E04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83" y="1774735"/>
            <a:ext cx="3628797" cy="3628797"/>
          </a:xfrm>
          <a:prstGeom prst="rect">
            <a:avLst/>
          </a:prstGeom>
          <a:ln w="9525">
            <a:noFill/>
          </a:ln>
        </p:spPr>
      </p:pic>
    </p:spTree>
    <p:extLst>
      <p:ext uri="{BB962C8B-B14F-4D97-AF65-F5344CB8AC3E}">
        <p14:creationId xmlns:p14="http://schemas.microsoft.com/office/powerpoint/2010/main" val="1144984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251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Times New Roman</vt:lpstr>
      <vt:lpstr>Office Theme</vt:lpstr>
      <vt:lpstr>Inventory Management System</vt:lpstr>
      <vt:lpstr>INTRODUCTION </vt:lpstr>
      <vt:lpstr>PROBLEM STATEMENT </vt:lpstr>
      <vt:lpstr>OBJECTIVES </vt:lpstr>
      <vt:lpstr>Technologies</vt:lpstr>
      <vt:lpstr>Proposed System </vt:lpstr>
      <vt:lpstr>SYSTEM FEATURES </vt:lpstr>
      <vt:lpstr>Screenshots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Viren Adwani</dc:creator>
  <cp:lastModifiedBy>Viren Adwani</cp:lastModifiedBy>
  <cp:revision>6</cp:revision>
  <dcterms:created xsi:type="dcterms:W3CDTF">2021-09-26T22:13:16Z</dcterms:created>
  <dcterms:modified xsi:type="dcterms:W3CDTF">2021-09-26T23:01:23Z</dcterms:modified>
</cp:coreProperties>
</file>