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256" r:id="rId2"/>
    <p:sldId id="257" r:id="rId3"/>
    <p:sldId id="277" r:id="rId4"/>
    <p:sldId id="258" r:id="rId5"/>
    <p:sldId id="266" r:id="rId6"/>
    <p:sldId id="267" r:id="rId7"/>
    <p:sldId id="268" r:id="rId8"/>
    <p:sldId id="269" r:id="rId9"/>
    <p:sldId id="271" r:id="rId10"/>
    <p:sldId id="273" r:id="rId11"/>
    <p:sldId id="261" r:id="rId12"/>
    <p:sldId id="262" r:id="rId13"/>
    <p:sldId id="263" r:id="rId14"/>
    <p:sldId id="264" r:id="rId15"/>
    <p:sldId id="265" r:id="rId16"/>
    <p:sldId id="275" r:id="rId17"/>
  </p:sldIdLst>
  <p:sldSz cx="14630400" cy="8229600"/>
  <p:notesSz cx="8229600" cy="14630400"/>
  <p:embeddedFontLst>
    <p:embeddedFont>
      <p:font typeface="Mukta Light" panose="020B0604020202020204" charset="0"/>
      <p:regular r:id="rId19"/>
    </p:embeddedFont>
    <p:embeddedFont>
      <p:font typeface="Prompt Medium" panose="00000600000000000000" pitchFamily="2" charset="-34"/>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08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048345"/>
            <a:ext cx="7415927" cy="1892618"/>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Quality Control in Manufacturing</a:t>
            </a:r>
            <a:endParaRPr lang="en-US" sz="5950" dirty="0"/>
          </a:p>
        </p:txBody>
      </p:sp>
      <p:sp>
        <p:nvSpPr>
          <p:cNvPr id="4" name="Text 1"/>
          <p:cNvSpPr/>
          <p:nvPr/>
        </p:nvSpPr>
        <p:spPr>
          <a:xfrm>
            <a:off x="6350436" y="3311247"/>
            <a:ext cx="7415927" cy="4080153"/>
          </a:xfrm>
          <a:prstGeom prst="rect">
            <a:avLst/>
          </a:prstGeom>
          <a:noFill/>
          <a:ln/>
        </p:spPr>
        <p:txBody>
          <a:bodyPr wrap="square" lIns="0" tIns="0" rIns="0" bIns="0" rtlCol="0" anchor="t"/>
          <a:lstStyle/>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in manufacturing is a crucial process that ensures products meet predefined standards and specifications. </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It plays a vital role in delivering high-quality goods to customers, minimizing production losses, and maintaining brand reputation.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methods are implemented at various stages of production, including raw material inspection, in-process checks, and final product evaluation.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 Effective quality control practices are essential for any manufacturing organization, regardless of its size or industry.</a:t>
            </a:r>
            <a:endParaRPr lang="en-US" sz="1900" dirty="0"/>
          </a:p>
        </p:txBody>
      </p:sp>
      <p:sp>
        <p:nvSpPr>
          <p:cNvPr id="10" name="Rectangle 9">
            <a:extLst>
              <a:ext uri="{FF2B5EF4-FFF2-40B4-BE49-F238E27FC236}">
                <a16:creationId xmlns:a16="http://schemas.microsoft.com/office/drawing/2014/main" id="{207E35B1-2E6C-748F-7F56-9E79410A897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183B26A-51C5-C482-3808-AEA92274A967}"/>
              </a:ext>
            </a:extLst>
          </p:cNvPr>
          <p:cNvSpPr txBox="1">
            <a:spLocks/>
          </p:cNvSpPr>
          <p:nvPr/>
        </p:nvSpPr>
        <p:spPr>
          <a:xfrm>
            <a:off x="233680" y="204226"/>
            <a:ext cx="5211952" cy="90936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bg2"/>
                </a:solidFill>
              </a:rPr>
              <a:t>Why we choose ML:</a:t>
            </a:r>
            <a:endParaRPr lang="en-IN" sz="4800" b="1" dirty="0">
              <a:solidFill>
                <a:schemeClr val="bg2"/>
              </a:solidFill>
            </a:endParaRPr>
          </a:p>
        </p:txBody>
      </p:sp>
      <p:sp>
        <p:nvSpPr>
          <p:cNvPr id="3" name="Content Placeholder 2">
            <a:extLst>
              <a:ext uri="{FF2B5EF4-FFF2-40B4-BE49-F238E27FC236}">
                <a16:creationId xmlns:a16="http://schemas.microsoft.com/office/drawing/2014/main" id="{8062362B-CE91-949D-11CD-196568425765}"/>
              </a:ext>
            </a:extLst>
          </p:cNvPr>
          <p:cNvSpPr txBox="1">
            <a:spLocks/>
          </p:cNvSpPr>
          <p:nvPr/>
        </p:nvSpPr>
        <p:spPr>
          <a:xfrm>
            <a:off x="761088" y="759996"/>
            <a:ext cx="13523872" cy="6709607"/>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b="1" dirty="0">
              <a:solidFill>
                <a:schemeClr val="bg2"/>
              </a:solidFill>
            </a:endParaRPr>
          </a:p>
          <a:p>
            <a:r>
              <a:rPr lang="en-US" sz="2400" b="1" dirty="0">
                <a:solidFill>
                  <a:schemeClr val="bg2"/>
                </a:solidFill>
              </a:rPr>
              <a:t>High Accuracy in Defect Detection: </a:t>
            </a:r>
            <a:r>
              <a:rPr lang="en-US" sz="2400" dirty="0">
                <a:solidFill>
                  <a:schemeClr val="bg2"/>
                </a:solidFill>
              </a:rPr>
              <a:t>Machine Learning models (e.g., CNNs) are capable of learning complex patterns, enabling precise identification of subtle defects that are difficult to detect manually.</a:t>
            </a:r>
          </a:p>
          <a:p>
            <a:endParaRPr lang="en-US" sz="2400" dirty="0">
              <a:solidFill>
                <a:schemeClr val="bg2"/>
              </a:solidFill>
            </a:endParaRPr>
          </a:p>
          <a:p>
            <a:r>
              <a:rPr lang="en-US" sz="2400" b="1" dirty="0">
                <a:solidFill>
                  <a:schemeClr val="bg2"/>
                </a:solidFill>
              </a:rPr>
              <a:t>Automation and Efficiency: </a:t>
            </a:r>
            <a:r>
              <a:rPr lang="en-US" sz="2400" dirty="0">
                <a:solidFill>
                  <a:schemeClr val="bg2"/>
                </a:solidFill>
              </a:rPr>
              <a:t>Image Processing techniques (e.g., filtering, edge detection) automate feature extraction, speeding up defect analysis and reducing manual effort.</a:t>
            </a:r>
          </a:p>
          <a:p>
            <a:endParaRPr lang="en-US" sz="2400" dirty="0">
              <a:solidFill>
                <a:schemeClr val="bg2"/>
              </a:solidFill>
            </a:endParaRPr>
          </a:p>
          <a:p>
            <a:r>
              <a:rPr lang="en-US" sz="2400" b="1" dirty="0">
                <a:solidFill>
                  <a:schemeClr val="bg2"/>
                </a:solidFill>
              </a:rPr>
              <a:t>Adaptability: </a:t>
            </a:r>
            <a:r>
              <a:rPr lang="en-US" sz="2400" dirty="0">
                <a:solidFill>
                  <a:schemeClr val="bg2"/>
                </a:solidFill>
              </a:rPr>
              <a:t>ML models can be trained on new defect types, making the system adaptable to different scenarios and components.</a:t>
            </a:r>
          </a:p>
          <a:p>
            <a:endParaRPr lang="en-US" sz="2400" dirty="0">
              <a:solidFill>
                <a:schemeClr val="bg2"/>
              </a:solidFill>
            </a:endParaRPr>
          </a:p>
          <a:p>
            <a:r>
              <a:rPr lang="en-US" sz="2400" b="1" dirty="0">
                <a:solidFill>
                  <a:schemeClr val="bg2"/>
                </a:solidFill>
              </a:rPr>
              <a:t>Real-Time Analysis: </a:t>
            </a:r>
            <a:r>
              <a:rPr lang="en-US" sz="2400" dirty="0">
                <a:solidFill>
                  <a:schemeClr val="bg2"/>
                </a:solidFill>
              </a:rPr>
              <a:t>Integration of ML and IP allows for rapid, real-time defect detection, providing immediate feedback during production.</a:t>
            </a:r>
          </a:p>
          <a:p>
            <a:endParaRPr lang="en-US" sz="2400" dirty="0">
              <a:solidFill>
                <a:schemeClr val="bg2"/>
              </a:solidFill>
            </a:endParaRPr>
          </a:p>
          <a:p>
            <a:r>
              <a:rPr lang="en-US" sz="2400" b="1" dirty="0">
                <a:solidFill>
                  <a:schemeClr val="bg2"/>
                </a:solidFill>
              </a:rPr>
              <a:t>Reduced Human Error: </a:t>
            </a:r>
            <a:r>
              <a:rPr lang="en-US" sz="2400" dirty="0">
                <a:solidFill>
                  <a:schemeClr val="bg2"/>
                </a:solidFill>
              </a:rPr>
              <a:t>Automation minimizes human intervention, reducing inconsistencies and ensuring consistent quality control.</a:t>
            </a:r>
          </a:p>
          <a:p>
            <a:endParaRPr lang="en-US" sz="2400" dirty="0">
              <a:solidFill>
                <a:schemeClr val="bg2"/>
              </a:solidFill>
            </a:endParaRPr>
          </a:p>
          <a:p>
            <a:r>
              <a:rPr lang="en-US" sz="2400" b="1" dirty="0">
                <a:solidFill>
                  <a:schemeClr val="bg2"/>
                </a:solidFill>
              </a:rPr>
              <a:t>Scalability and Flexibility: </a:t>
            </a:r>
            <a:r>
              <a:rPr lang="en-US" sz="2400" dirty="0">
                <a:solidFill>
                  <a:schemeClr val="bg2"/>
                </a:solidFill>
              </a:rPr>
              <a:t>The combined use of ML and IP can be scaled for different production lines, defect types, and quality assurance needs.</a:t>
            </a:r>
            <a:endParaRPr lang="en-IN" sz="2400" dirty="0">
              <a:solidFill>
                <a:schemeClr val="bg2"/>
              </a:solidFill>
            </a:endParaRPr>
          </a:p>
        </p:txBody>
      </p:sp>
      <p:sp>
        <p:nvSpPr>
          <p:cNvPr id="4" name="Rectangle 3">
            <a:extLst>
              <a:ext uri="{FF2B5EF4-FFF2-40B4-BE49-F238E27FC236}">
                <a16:creationId xmlns:a16="http://schemas.microsoft.com/office/drawing/2014/main" id="{4DF1ADFA-89F7-AA52-55CA-512768FCBDD9}"/>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780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67871"/>
          </a:xfrm>
          <a:prstGeom prst="rect">
            <a:avLst/>
          </a:prstGeom>
        </p:spPr>
      </p:pic>
      <p:sp>
        <p:nvSpPr>
          <p:cNvPr id="3" name="Text 0"/>
          <p:cNvSpPr/>
          <p:nvPr/>
        </p:nvSpPr>
        <p:spPr>
          <a:xfrm>
            <a:off x="916662" y="3240048"/>
            <a:ext cx="12968526" cy="1319213"/>
          </a:xfrm>
          <a:prstGeom prst="rect">
            <a:avLst/>
          </a:prstGeom>
          <a:noFill/>
          <a:ln/>
        </p:spPr>
        <p:txBody>
          <a:bodyPr wrap="square" lIns="0" tIns="0" rIns="0" bIns="0" rtlCol="0" anchor="t"/>
          <a:lstStyle/>
          <a:p>
            <a:pPr marL="0" indent="0">
              <a:lnSpc>
                <a:spcPts val="5150"/>
              </a:lnSpc>
              <a:buNone/>
            </a:pPr>
            <a:r>
              <a:rPr lang="en-US" sz="4150" dirty="0">
                <a:solidFill>
                  <a:srgbClr val="C6BFEE"/>
                </a:solidFill>
                <a:latin typeface="Prompt Medium" pitchFamily="34" charset="0"/>
                <a:ea typeface="Prompt Medium" pitchFamily="34" charset="-122"/>
                <a:cs typeface="Prompt Medium" pitchFamily="34" charset="-120"/>
              </a:rPr>
              <a:t>The Case for Machine Learning and Image Processing in Quality Control</a:t>
            </a:r>
            <a:endParaRPr lang="en-US" sz="4150" dirty="0"/>
          </a:p>
        </p:txBody>
      </p:sp>
      <p:sp>
        <p:nvSpPr>
          <p:cNvPr id="4" name="Text 1"/>
          <p:cNvSpPr/>
          <p:nvPr/>
        </p:nvSpPr>
        <p:spPr>
          <a:xfrm>
            <a:off x="830937" y="4688323"/>
            <a:ext cx="12968526" cy="2756773"/>
          </a:xfrm>
          <a:prstGeom prst="rect">
            <a:avLst/>
          </a:prstGeom>
          <a:noFill/>
          <a:ln/>
        </p:spPr>
        <p:txBody>
          <a:bodyPr wrap="square" lIns="0" tIns="0" rIns="0" bIns="0" rtlCol="0" anchor="t"/>
          <a:lstStyle/>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Machine learning (ML) and image processing (IP) are emerging technologies that are revolutionizing quality control in manufacturing.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technologies offer significant advantages over traditional methods by providing greater accuracy, speed, and automation. ML algorithms can be trained to identify subtle defects that are difficult or impossible for human inspectors to detect, while IP techniques can analyze images of products in real-time to identify and classify defects.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capabilities allow for more effective quality control, resulting in higher product quality, reduced production costs, and improved customer satisfaction.</a:t>
            </a:r>
            <a:endParaRPr lang="en-US" sz="1850" dirty="0"/>
          </a:p>
        </p:txBody>
      </p:sp>
      <p:sp>
        <p:nvSpPr>
          <p:cNvPr id="5" name="Rectangle 4">
            <a:extLst>
              <a:ext uri="{FF2B5EF4-FFF2-40B4-BE49-F238E27FC236}">
                <a16:creationId xmlns:a16="http://schemas.microsoft.com/office/drawing/2014/main" id="{828BBC1B-C9C9-884D-DE82-D66FB50BC33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0784" y="443032"/>
            <a:ext cx="7592735" cy="445056"/>
          </a:xfrm>
          <a:prstGeom prst="rect">
            <a:avLst/>
          </a:prstGeom>
          <a:noFill/>
          <a:ln/>
        </p:spPr>
        <p:txBody>
          <a:bodyPr wrap="none" lIns="0" tIns="0" rIns="0" bIns="0" rtlCol="0" anchor="t"/>
          <a:lstStyle/>
          <a:p>
            <a:pPr marL="0" indent="0">
              <a:lnSpc>
                <a:spcPts val="3500"/>
              </a:lnSpc>
              <a:buNone/>
            </a:pPr>
            <a:r>
              <a:rPr lang="en-US" sz="2800" dirty="0">
                <a:solidFill>
                  <a:srgbClr val="C6BFEE"/>
                </a:solidFill>
                <a:latin typeface="Prompt Medium" pitchFamily="34" charset="0"/>
                <a:ea typeface="Prompt Medium" pitchFamily="34" charset="-122"/>
                <a:cs typeface="Prompt Medium" pitchFamily="34" charset="-120"/>
              </a:rPr>
              <a:t>Implementing ML and IP for Quality Control</a:t>
            </a:r>
            <a:endParaRPr lang="en-US" sz="2800" dirty="0"/>
          </a:p>
        </p:txBody>
      </p:sp>
      <p:sp>
        <p:nvSpPr>
          <p:cNvPr id="3" name="Text 1"/>
          <p:cNvSpPr/>
          <p:nvPr/>
        </p:nvSpPr>
        <p:spPr>
          <a:xfrm>
            <a:off x="560784" y="1151988"/>
            <a:ext cx="13508831" cy="256342"/>
          </a:xfrm>
          <a:prstGeom prst="rect">
            <a:avLst/>
          </a:prstGeom>
          <a:noFill/>
          <a:ln/>
        </p:spPr>
        <p:txBody>
          <a:bodyPr wrap="none" lIns="0" tIns="0" rIns="0" bIns="0" rtlCol="0" anchor="t"/>
          <a:lstStyle/>
          <a:p>
            <a:pPr marL="0" indent="0">
              <a:lnSpc>
                <a:spcPts val="2000"/>
              </a:lnSpc>
              <a:buNone/>
            </a:pPr>
            <a:r>
              <a:rPr lang="en-US" sz="1400" dirty="0">
                <a:solidFill>
                  <a:srgbClr val="DAD8E9"/>
                </a:solidFill>
                <a:latin typeface="Mukta Light" pitchFamily="34" charset="0"/>
                <a:ea typeface="Mukta Light" pitchFamily="34" charset="-122"/>
                <a:cs typeface="Mukta Light" pitchFamily="34" charset="-120"/>
              </a:rPr>
              <a:t>Implementing ML and IP for quality control requires a systematic approach that involves several steps:</a:t>
            </a:r>
            <a:endParaRPr lang="en-US" sz="1400" dirty="0"/>
          </a:p>
        </p:txBody>
      </p:sp>
      <p:sp>
        <p:nvSpPr>
          <p:cNvPr id="4" name="Shape 2"/>
          <p:cNvSpPr/>
          <p:nvPr/>
        </p:nvSpPr>
        <p:spPr>
          <a:xfrm>
            <a:off x="789623" y="1645087"/>
            <a:ext cx="22860" cy="6141482"/>
          </a:xfrm>
          <a:prstGeom prst="roundRect">
            <a:avLst>
              <a:gd name="adj" fmla="val 294406"/>
            </a:avLst>
          </a:prstGeom>
          <a:solidFill>
            <a:srgbClr val="6D4562"/>
          </a:solidFill>
          <a:ln/>
        </p:spPr>
        <p:txBody>
          <a:bodyPr/>
          <a:lstStyle/>
          <a:p>
            <a:endParaRPr lang="en-IN"/>
          </a:p>
        </p:txBody>
      </p:sp>
      <p:sp>
        <p:nvSpPr>
          <p:cNvPr id="5" name="Shape 3"/>
          <p:cNvSpPr/>
          <p:nvPr/>
        </p:nvSpPr>
        <p:spPr>
          <a:xfrm>
            <a:off x="958453" y="1994178"/>
            <a:ext cx="560784" cy="22860"/>
          </a:xfrm>
          <a:prstGeom prst="roundRect">
            <a:avLst>
              <a:gd name="adj" fmla="val 294406"/>
            </a:avLst>
          </a:prstGeom>
          <a:solidFill>
            <a:srgbClr val="6D4562"/>
          </a:solidFill>
          <a:ln/>
        </p:spPr>
        <p:txBody>
          <a:bodyPr/>
          <a:lstStyle/>
          <a:p>
            <a:endParaRPr lang="en-IN"/>
          </a:p>
        </p:txBody>
      </p:sp>
      <p:sp>
        <p:nvSpPr>
          <p:cNvPr id="6" name="Shape 4"/>
          <p:cNvSpPr/>
          <p:nvPr/>
        </p:nvSpPr>
        <p:spPr>
          <a:xfrm>
            <a:off x="620792" y="1825347"/>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61048" y="1898809"/>
            <a:ext cx="79891"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1</a:t>
            </a:r>
            <a:endParaRPr lang="en-US" sz="1650" dirty="0"/>
          </a:p>
        </p:txBody>
      </p:sp>
      <p:sp>
        <p:nvSpPr>
          <p:cNvPr id="8" name="Text 6"/>
          <p:cNvSpPr/>
          <p:nvPr/>
        </p:nvSpPr>
        <p:spPr>
          <a:xfrm>
            <a:off x="1682353" y="1805226"/>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1. Data Collection</a:t>
            </a:r>
            <a:endParaRPr lang="en-US" sz="1400" dirty="0"/>
          </a:p>
        </p:txBody>
      </p:sp>
      <p:sp>
        <p:nvSpPr>
          <p:cNvPr id="9" name="Text 7"/>
          <p:cNvSpPr/>
          <p:nvPr/>
        </p:nvSpPr>
        <p:spPr>
          <a:xfrm>
            <a:off x="1682353" y="2123718"/>
            <a:ext cx="12387263" cy="256342"/>
          </a:xfrm>
          <a:prstGeom prst="rect">
            <a:avLst/>
          </a:prstGeom>
          <a:noFill/>
          <a:ln/>
        </p:spPr>
        <p:txBody>
          <a:bodyPr wrap="non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first step is to collect a large dataset of images of products, including both good and defective examples. This dataset will be used to train the ML model.</a:t>
            </a:r>
            <a:endParaRPr lang="en-US" sz="1250" dirty="0"/>
          </a:p>
        </p:txBody>
      </p:sp>
      <p:sp>
        <p:nvSpPr>
          <p:cNvPr id="10" name="Shape 8"/>
          <p:cNvSpPr/>
          <p:nvPr/>
        </p:nvSpPr>
        <p:spPr>
          <a:xfrm>
            <a:off x="958453" y="3049429"/>
            <a:ext cx="560784" cy="22860"/>
          </a:xfrm>
          <a:prstGeom prst="roundRect">
            <a:avLst>
              <a:gd name="adj" fmla="val 294406"/>
            </a:avLst>
          </a:prstGeom>
          <a:solidFill>
            <a:srgbClr val="6D4562"/>
          </a:solidFill>
          <a:ln/>
        </p:spPr>
        <p:txBody>
          <a:bodyPr/>
          <a:lstStyle/>
          <a:p>
            <a:endParaRPr lang="en-IN"/>
          </a:p>
        </p:txBody>
      </p:sp>
      <p:sp>
        <p:nvSpPr>
          <p:cNvPr id="11" name="Shape 9"/>
          <p:cNvSpPr/>
          <p:nvPr/>
        </p:nvSpPr>
        <p:spPr>
          <a:xfrm>
            <a:off x="620792" y="2880598"/>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38545" y="2954060"/>
            <a:ext cx="124897"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2</a:t>
            </a:r>
            <a:endParaRPr lang="en-US" sz="1650" dirty="0"/>
          </a:p>
        </p:txBody>
      </p:sp>
      <p:sp>
        <p:nvSpPr>
          <p:cNvPr id="13" name="Text 11"/>
          <p:cNvSpPr/>
          <p:nvPr/>
        </p:nvSpPr>
        <p:spPr>
          <a:xfrm>
            <a:off x="1682353" y="2860477"/>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2. Model Training</a:t>
            </a:r>
            <a:endParaRPr lang="en-US" sz="1400" dirty="0"/>
          </a:p>
        </p:txBody>
      </p:sp>
      <p:sp>
        <p:nvSpPr>
          <p:cNvPr id="14" name="Text 12"/>
          <p:cNvSpPr/>
          <p:nvPr/>
        </p:nvSpPr>
        <p:spPr>
          <a:xfrm>
            <a:off x="1682353" y="3178969"/>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ML model is trained on the collected dataset, learning to identify patterns and features that distinguish defective products from good ones. This involves feeding the model images and labels indicating whether each image represents a defective product or not.</a:t>
            </a:r>
            <a:endParaRPr lang="en-US" sz="1250" dirty="0"/>
          </a:p>
        </p:txBody>
      </p:sp>
      <p:sp>
        <p:nvSpPr>
          <p:cNvPr id="15" name="Shape 13"/>
          <p:cNvSpPr/>
          <p:nvPr/>
        </p:nvSpPr>
        <p:spPr>
          <a:xfrm>
            <a:off x="958453" y="4361021"/>
            <a:ext cx="560784" cy="22860"/>
          </a:xfrm>
          <a:prstGeom prst="roundRect">
            <a:avLst>
              <a:gd name="adj" fmla="val 294406"/>
            </a:avLst>
          </a:prstGeom>
          <a:solidFill>
            <a:srgbClr val="6D4562"/>
          </a:solidFill>
          <a:ln/>
        </p:spPr>
        <p:txBody>
          <a:bodyPr/>
          <a:lstStyle/>
          <a:p>
            <a:endParaRPr lang="en-IN"/>
          </a:p>
        </p:txBody>
      </p:sp>
      <p:sp>
        <p:nvSpPr>
          <p:cNvPr id="16" name="Shape 14"/>
          <p:cNvSpPr/>
          <p:nvPr/>
        </p:nvSpPr>
        <p:spPr>
          <a:xfrm>
            <a:off x="620792" y="4192191"/>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39140" y="4265652"/>
            <a:ext cx="123825"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3</a:t>
            </a:r>
            <a:endParaRPr lang="en-US" sz="1650" dirty="0"/>
          </a:p>
        </p:txBody>
      </p:sp>
      <p:sp>
        <p:nvSpPr>
          <p:cNvPr id="18" name="Text 16"/>
          <p:cNvSpPr/>
          <p:nvPr/>
        </p:nvSpPr>
        <p:spPr>
          <a:xfrm>
            <a:off x="1682353" y="4172069"/>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3. Model Evaluation</a:t>
            </a:r>
            <a:endParaRPr lang="en-US" sz="1400" dirty="0"/>
          </a:p>
        </p:txBody>
      </p:sp>
      <p:sp>
        <p:nvSpPr>
          <p:cNvPr id="19" name="Text 17"/>
          <p:cNvSpPr/>
          <p:nvPr/>
        </p:nvSpPr>
        <p:spPr>
          <a:xfrm>
            <a:off x="1682353" y="4490561"/>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After training, the model is evaluated on a separate set of images to assess its accuracy and performance. This ensures that the model is reliable and can accurately identify defects in real-world scenarios.</a:t>
            </a:r>
            <a:endParaRPr lang="en-US" sz="1250" dirty="0"/>
          </a:p>
        </p:txBody>
      </p:sp>
      <p:sp>
        <p:nvSpPr>
          <p:cNvPr id="20" name="Shape 18"/>
          <p:cNvSpPr/>
          <p:nvPr/>
        </p:nvSpPr>
        <p:spPr>
          <a:xfrm>
            <a:off x="958453" y="5672614"/>
            <a:ext cx="560784" cy="22860"/>
          </a:xfrm>
          <a:prstGeom prst="roundRect">
            <a:avLst>
              <a:gd name="adj" fmla="val 294406"/>
            </a:avLst>
          </a:prstGeom>
          <a:solidFill>
            <a:srgbClr val="6D4562"/>
          </a:solidFill>
          <a:ln/>
        </p:spPr>
        <p:txBody>
          <a:bodyPr/>
          <a:lstStyle/>
          <a:p>
            <a:endParaRPr lang="en-IN"/>
          </a:p>
        </p:txBody>
      </p:sp>
      <p:sp>
        <p:nvSpPr>
          <p:cNvPr id="21" name="Shape 19"/>
          <p:cNvSpPr/>
          <p:nvPr/>
        </p:nvSpPr>
        <p:spPr>
          <a:xfrm>
            <a:off x="620792" y="5503783"/>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36044" y="5577245"/>
            <a:ext cx="130016"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4</a:t>
            </a:r>
            <a:endParaRPr lang="en-US" sz="1650" dirty="0"/>
          </a:p>
        </p:txBody>
      </p:sp>
      <p:sp>
        <p:nvSpPr>
          <p:cNvPr id="23" name="Text 21"/>
          <p:cNvSpPr/>
          <p:nvPr/>
        </p:nvSpPr>
        <p:spPr>
          <a:xfrm>
            <a:off x="1682353" y="5483662"/>
            <a:ext cx="1829395"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4. System Integration</a:t>
            </a:r>
            <a:endParaRPr lang="en-US" sz="1400" dirty="0"/>
          </a:p>
        </p:txBody>
      </p:sp>
      <p:sp>
        <p:nvSpPr>
          <p:cNvPr id="24" name="Text 22"/>
          <p:cNvSpPr/>
          <p:nvPr/>
        </p:nvSpPr>
        <p:spPr>
          <a:xfrm>
            <a:off x="1682353" y="5802154"/>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trained model is then integrated into the manufacturing process, where it can be used to inspect products in real-time. This integration typically involves connecting cameras and sensors to the system, which capture images of products and feed them to the ML model.</a:t>
            </a:r>
            <a:endParaRPr lang="en-US" sz="1250" dirty="0"/>
          </a:p>
        </p:txBody>
      </p:sp>
      <p:sp>
        <p:nvSpPr>
          <p:cNvPr id="25" name="Shape 23"/>
          <p:cNvSpPr/>
          <p:nvPr/>
        </p:nvSpPr>
        <p:spPr>
          <a:xfrm>
            <a:off x="958453" y="6984206"/>
            <a:ext cx="560784" cy="22860"/>
          </a:xfrm>
          <a:prstGeom prst="roundRect">
            <a:avLst>
              <a:gd name="adj" fmla="val 294406"/>
            </a:avLst>
          </a:prstGeom>
          <a:solidFill>
            <a:srgbClr val="6D4562"/>
          </a:solidFill>
          <a:ln/>
        </p:spPr>
        <p:txBody>
          <a:bodyPr/>
          <a:lstStyle/>
          <a:p>
            <a:endParaRPr lang="en-IN"/>
          </a:p>
        </p:txBody>
      </p:sp>
      <p:sp>
        <p:nvSpPr>
          <p:cNvPr id="26" name="Shape 24"/>
          <p:cNvSpPr/>
          <p:nvPr/>
        </p:nvSpPr>
        <p:spPr>
          <a:xfrm>
            <a:off x="620792" y="6815376"/>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39378" y="6888837"/>
            <a:ext cx="123230"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5</a:t>
            </a:r>
            <a:endParaRPr lang="en-US" sz="1650" dirty="0"/>
          </a:p>
        </p:txBody>
      </p:sp>
      <p:sp>
        <p:nvSpPr>
          <p:cNvPr id="28" name="Text 26"/>
          <p:cNvSpPr/>
          <p:nvPr/>
        </p:nvSpPr>
        <p:spPr>
          <a:xfrm>
            <a:off x="1682353" y="6795254"/>
            <a:ext cx="2390061"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5. Continuous Improvement</a:t>
            </a:r>
            <a:endParaRPr lang="en-US" sz="1400" dirty="0"/>
          </a:p>
        </p:txBody>
      </p:sp>
      <p:sp>
        <p:nvSpPr>
          <p:cNvPr id="29" name="Text 27"/>
          <p:cNvSpPr/>
          <p:nvPr/>
        </p:nvSpPr>
        <p:spPr>
          <a:xfrm>
            <a:off x="1682353" y="7113746"/>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performance of the ML and IP system is continuously monitored and improved. This involves collecting feedback from the system's performance, retraining the model with new data, and refining the system's parameters to enhance its accuracy and effectiveness.</a:t>
            </a:r>
            <a:endParaRPr lang="en-US" sz="1250" dirty="0"/>
          </a:p>
        </p:txBody>
      </p:sp>
      <p:sp>
        <p:nvSpPr>
          <p:cNvPr id="30" name="Rectangle 29">
            <a:extLst>
              <a:ext uri="{FF2B5EF4-FFF2-40B4-BE49-F238E27FC236}">
                <a16:creationId xmlns:a16="http://schemas.microsoft.com/office/drawing/2014/main" id="{B92F992E-8B4A-CF0C-8211-A5F31D58CEC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3401" y="426958"/>
            <a:ext cx="8276153" cy="431244"/>
          </a:xfrm>
          <a:prstGeom prst="rect">
            <a:avLst/>
          </a:prstGeom>
          <a:noFill/>
          <a:ln/>
        </p:spPr>
        <p:txBody>
          <a:bodyPr wrap="none" lIns="0" tIns="0" rIns="0" bIns="0" rtlCol="0" anchor="t"/>
          <a:lstStyle/>
          <a:p>
            <a:pPr marL="0" indent="0">
              <a:lnSpc>
                <a:spcPts val="3350"/>
              </a:lnSpc>
              <a:buNone/>
            </a:pPr>
            <a:r>
              <a:rPr lang="en-US" sz="2700" dirty="0">
                <a:solidFill>
                  <a:srgbClr val="C6BFEE"/>
                </a:solidFill>
                <a:latin typeface="Prompt Medium" pitchFamily="34" charset="0"/>
                <a:ea typeface="Prompt Medium" pitchFamily="34" charset="-122"/>
                <a:cs typeface="Prompt Medium" pitchFamily="34" charset="-120"/>
              </a:rPr>
              <a:t>How ML and IP Systems Work for Quality Control</a:t>
            </a:r>
            <a:endParaRPr lang="en-US" sz="2700" dirty="0"/>
          </a:p>
        </p:txBody>
      </p:sp>
      <p:sp>
        <p:nvSpPr>
          <p:cNvPr id="3" name="Text 1"/>
          <p:cNvSpPr/>
          <p:nvPr/>
        </p:nvSpPr>
        <p:spPr>
          <a:xfrm>
            <a:off x="543401" y="1168718"/>
            <a:ext cx="13543598" cy="248364"/>
          </a:xfrm>
          <a:prstGeom prst="rect">
            <a:avLst/>
          </a:prstGeom>
          <a:noFill/>
          <a:ln/>
        </p:spPr>
        <p:txBody>
          <a:bodyPr wrap="none" lIns="0" tIns="0" rIns="0" bIns="0" rtlCol="0" anchor="t"/>
          <a:lstStyle/>
          <a:p>
            <a:pPr marL="0" indent="0">
              <a:lnSpc>
                <a:spcPts val="1950"/>
              </a:lnSpc>
              <a:buNone/>
            </a:pPr>
            <a:r>
              <a:rPr lang="en-US" sz="1400" dirty="0">
                <a:solidFill>
                  <a:srgbClr val="DAD8E9"/>
                </a:solidFill>
                <a:latin typeface="Mukta Light" pitchFamily="34" charset="0"/>
                <a:ea typeface="Mukta Light" pitchFamily="34" charset="-122"/>
                <a:cs typeface="Mukta Light" pitchFamily="34" charset="-120"/>
              </a:rPr>
              <a:t>ML and IP systems work by analyzing images of products and identifying patterns that indicate defects. The process typically involves the following steps:</a:t>
            </a:r>
            <a:endParaRPr lang="en-US" sz="1400" dirty="0"/>
          </a:p>
        </p:txBody>
      </p:sp>
      <p:pic>
        <p:nvPicPr>
          <p:cNvPr id="4" name="Image 0" descr="preencoded.png"/>
          <p:cNvPicPr>
            <a:picLocks noChangeAspect="1"/>
          </p:cNvPicPr>
          <p:nvPr/>
        </p:nvPicPr>
        <p:blipFill>
          <a:blip r:embed="rId3"/>
          <a:stretch>
            <a:fillRect/>
          </a:stretch>
        </p:blipFill>
        <p:spPr>
          <a:xfrm>
            <a:off x="543401" y="1591747"/>
            <a:ext cx="776287" cy="1242179"/>
          </a:xfrm>
          <a:prstGeom prst="rect">
            <a:avLst/>
          </a:prstGeom>
        </p:spPr>
      </p:pic>
      <p:sp>
        <p:nvSpPr>
          <p:cNvPr id="5" name="Text 2"/>
          <p:cNvSpPr/>
          <p:nvPr/>
        </p:nvSpPr>
        <p:spPr>
          <a:xfrm>
            <a:off x="1552575" y="1747004"/>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1. Image Acquisition</a:t>
            </a:r>
            <a:endParaRPr lang="en-US" sz="1400" dirty="0"/>
          </a:p>
        </p:txBody>
      </p:sp>
      <p:sp>
        <p:nvSpPr>
          <p:cNvPr id="6" name="Text 3"/>
          <p:cNvSpPr/>
          <p:nvPr/>
        </p:nvSpPr>
        <p:spPr>
          <a:xfrm>
            <a:off x="1552575" y="2055733"/>
            <a:ext cx="12534424" cy="248364"/>
          </a:xfrm>
          <a:prstGeom prst="rect">
            <a:avLst/>
          </a:prstGeom>
          <a:noFill/>
          <a:ln/>
        </p:spPr>
        <p:txBody>
          <a:bodyPr wrap="non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acquires images of products using cameras or sensors. These images can be captured in real-time as products move along a conveyor belt or during offline inspection.</a:t>
            </a:r>
            <a:endParaRPr lang="en-US" sz="1400" dirty="0"/>
          </a:p>
        </p:txBody>
      </p:sp>
      <p:pic>
        <p:nvPicPr>
          <p:cNvPr id="7" name="Image 1" descr="preencoded.png"/>
          <p:cNvPicPr>
            <a:picLocks noChangeAspect="1"/>
          </p:cNvPicPr>
          <p:nvPr/>
        </p:nvPicPr>
        <p:blipFill>
          <a:blip r:embed="rId4"/>
          <a:stretch>
            <a:fillRect/>
          </a:stretch>
        </p:blipFill>
        <p:spPr>
          <a:xfrm>
            <a:off x="543401" y="2833926"/>
            <a:ext cx="776287" cy="1242179"/>
          </a:xfrm>
          <a:prstGeom prst="rect">
            <a:avLst/>
          </a:prstGeom>
        </p:spPr>
      </p:pic>
      <p:sp>
        <p:nvSpPr>
          <p:cNvPr id="8" name="Text 4"/>
          <p:cNvSpPr/>
          <p:nvPr/>
        </p:nvSpPr>
        <p:spPr>
          <a:xfrm>
            <a:off x="1552575" y="2989183"/>
            <a:ext cx="1964412"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2. Image Preprocessing</a:t>
            </a:r>
            <a:endParaRPr lang="en-US" sz="1400" dirty="0"/>
          </a:p>
        </p:txBody>
      </p:sp>
      <p:sp>
        <p:nvSpPr>
          <p:cNvPr id="9" name="Text 5"/>
          <p:cNvSpPr/>
          <p:nvPr/>
        </p:nvSpPr>
        <p:spPr>
          <a:xfrm>
            <a:off x="1552575" y="3297912"/>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acquired images are preprocessed to enhance their quality and remove noise. This step includes operations like resizing, cropping, and converting the images to grayscale or a different color space.</a:t>
            </a:r>
            <a:endParaRPr lang="en-US" sz="1400" dirty="0"/>
          </a:p>
        </p:txBody>
      </p:sp>
      <p:pic>
        <p:nvPicPr>
          <p:cNvPr id="10" name="Image 2" descr="preencoded.png"/>
          <p:cNvPicPr>
            <a:picLocks noChangeAspect="1"/>
          </p:cNvPicPr>
          <p:nvPr/>
        </p:nvPicPr>
        <p:blipFill>
          <a:blip r:embed="rId5"/>
          <a:stretch>
            <a:fillRect/>
          </a:stretch>
        </p:blipFill>
        <p:spPr>
          <a:xfrm>
            <a:off x="543401" y="4076105"/>
            <a:ext cx="776287" cy="1242179"/>
          </a:xfrm>
          <a:prstGeom prst="rect">
            <a:avLst/>
          </a:prstGeom>
        </p:spPr>
      </p:pic>
      <p:sp>
        <p:nvSpPr>
          <p:cNvPr id="11" name="Text 6"/>
          <p:cNvSpPr/>
          <p:nvPr/>
        </p:nvSpPr>
        <p:spPr>
          <a:xfrm>
            <a:off x="1552575" y="4231362"/>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3. Feature Extraction</a:t>
            </a:r>
            <a:endParaRPr lang="en-US" sz="1400" dirty="0"/>
          </a:p>
        </p:txBody>
      </p:sp>
      <p:sp>
        <p:nvSpPr>
          <p:cNvPr id="12" name="Text 7"/>
          <p:cNvSpPr/>
          <p:nvPr/>
        </p:nvSpPr>
        <p:spPr>
          <a:xfrm>
            <a:off x="1552575" y="4540091"/>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Features that are relevant for defect detection are extracted from the preprocessed images. These features can include color variations, shape deviations, texture patterns, and other characteristics that distinguish defective products from good ones.</a:t>
            </a:r>
            <a:endParaRPr lang="en-US" sz="1400" dirty="0"/>
          </a:p>
        </p:txBody>
      </p:sp>
      <p:pic>
        <p:nvPicPr>
          <p:cNvPr id="13" name="Image 3" descr="preencoded.png"/>
          <p:cNvPicPr>
            <a:picLocks noChangeAspect="1"/>
          </p:cNvPicPr>
          <p:nvPr/>
        </p:nvPicPr>
        <p:blipFill>
          <a:blip r:embed="rId6"/>
          <a:stretch>
            <a:fillRect/>
          </a:stretch>
        </p:blipFill>
        <p:spPr>
          <a:xfrm>
            <a:off x="543401" y="5318284"/>
            <a:ext cx="776287" cy="1242179"/>
          </a:xfrm>
          <a:prstGeom prst="rect">
            <a:avLst/>
          </a:prstGeom>
        </p:spPr>
      </p:pic>
      <p:sp>
        <p:nvSpPr>
          <p:cNvPr id="14" name="Text 8"/>
          <p:cNvSpPr/>
          <p:nvPr/>
        </p:nvSpPr>
        <p:spPr>
          <a:xfrm>
            <a:off x="1552575" y="5473541"/>
            <a:ext cx="1914287"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4. Defect Classification</a:t>
            </a:r>
            <a:endParaRPr lang="en-US" sz="1400" dirty="0"/>
          </a:p>
        </p:txBody>
      </p:sp>
      <p:sp>
        <p:nvSpPr>
          <p:cNvPr id="15" name="Text 9"/>
          <p:cNvSpPr/>
          <p:nvPr/>
        </p:nvSpPr>
        <p:spPr>
          <a:xfrm>
            <a:off x="1552575" y="5782270"/>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extracted features are used to classify the products as either good or defective. This is done by comparing the features to patterns learned during the model training process. The system can also categorize defects into different types, such as scratches, dents, or missing parts.</a:t>
            </a:r>
            <a:endParaRPr lang="en-US" sz="1400" dirty="0"/>
          </a:p>
        </p:txBody>
      </p:sp>
      <p:pic>
        <p:nvPicPr>
          <p:cNvPr id="16" name="Image 4" descr="preencoded.png"/>
          <p:cNvPicPr>
            <a:picLocks noChangeAspect="1"/>
          </p:cNvPicPr>
          <p:nvPr/>
        </p:nvPicPr>
        <p:blipFill>
          <a:blip r:embed="rId7"/>
          <a:stretch>
            <a:fillRect/>
          </a:stretch>
        </p:blipFill>
        <p:spPr>
          <a:xfrm>
            <a:off x="543401" y="6560463"/>
            <a:ext cx="776287" cy="1242179"/>
          </a:xfrm>
          <a:prstGeom prst="rect">
            <a:avLst/>
          </a:prstGeom>
        </p:spPr>
      </p:pic>
      <p:sp>
        <p:nvSpPr>
          <p:cNvPr id="17" name="Text 10"/>
          <p:cNvSpPr/>
          <p:nvPr/>
        </p:nvSpPr>
        <p:spPr>
          <a:xfrm>
            <a:off x="1552575" y="6715720"/>
            <a:ext cx="177855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5. Output and Action</a:t>
            </a:r>
            <a:endParaRPr lang="en-US" sz="1400" dirty="0"/>
          </a:p>
        </p:txBody>
      </p:sp>
      <p:sp>
        <p:nvSpPr>
          <p:cNvPr id="18" name="Text 11"/>
          <p:cNvSpPr/>
          <p:nvPr/>
        </p:nvSpPr>
        <p:spPr>
          <a:xfrm>
            <a:off x="1552575" y="7024449"/>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outputs the classification results, highlighting any detected defects and providing information about their location and type. This information can be used to trigger automated actions, such as rejecting defective products, adjusting manufacturing processes, or alerting operators for further inspection.</a:t>
            </a:r>
            <a:endParaRPr lang="en-US" sz="1400" dirty="0"/>
          </a:p>
        </p:txBody>
      </p:sp>
      <p:sp>
        <p:nvSpPr>
          <p:cNvPr id="19" name="Rectangle 18">
            <a:extLst>
              <a:ext uri="{FF2B5EF4-FFF2-40B4-BE49-F238E27FC236}">
                <a16:creationId xmlns:a16="http://schemas.microsoft.com/office/drawing/2014/main" id="{4DEB64A6-E59C-0A06-D307-0692CEB7B07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8884" y="626626"/>
            <a:ext cx="9031605" cy="475298"/>
          </a:xfrm>
          <a:prstGeom prst="rect">
            <a:avLst/>
          </a:prstGeom>
          <a:noFill/>
          <a:ln/>
        </p:spPr>
        <p:txBody>
          <a:bodyPr wrap="none" lIns="0" tIns="0" rIns="0" bIns="0" rtlCol="0" anchor="t"/>
          <a:lstStyle/>
          <a:p>
            <a:pPr marL="0" indent="0">
              <a:lnSpc>
                <a:spcPts val="3700"/>
              </a:lnSpc>
              <a:buNone/>
            </a:pPr>
            <a:r>
              <a:rPr lang="en-US" sz="2950" dirty="0">
                <a:solidFill>
                  <a:srgbClr val="C6BFEE"/>
                </a:solidFill>
                <a:latin typeface="Prompt Medium" pitchFamily="34" charset="0"/>
                <a:ea typeface="Prompt Medium" pitchFamily="34" charset="-122"/>
                <a:cs typeface="Prompt Medium" pitchFamily="34" charset="-120"/>
              </a:rPr>
              <a:t>The Process of ML and IP-Driven Quality Control</a:t>
            </a:r>
            <a:endParaRPr lang="en-US" sz="2950" dirty="0"/>
          </a:p>
        </p:txBody>
      </p:sp>
      <p:sp>
        <p:nvSpPr>
          <p:cNvPr id="3" name="Text 1"/>
          <p:cNvSpPr/>
          <p:nvPr/>
        </p:nvSpPr>
        <p:spPr>
          <a:xfrm>
            <a:off x="598884" y="1444109"/>
            <a:ext cx="13432631" cy="273725"/>
          </a:xfrm>
          <a:prstGeom prst="rect">
            <a:avLst/>
          </a:prstGeom>
          <a:noFill/>
          <a:ln/>
        </p:spPr>
        <p:txBody>
          <a:bodyPr wrap="none" lIns="0" tIns="0" rIns="0" bIns="0" rtlCol="0" anchor="t"/>
          <a:lstStyle/>
          <a:p>
            <a:pPr marL="0" indent="0">
              <a:lnSpc>
                <a:spcPts val="2150"/>
              </a:lnSpc>
              <a:buNone/>
            </a:pPr>
            <a:r>
              <a:rPr lang="en-US" sz="1600" dirty="0">
                <a:solidFill>
                  <a:srgbClr val="DAD8E9"/>
                </a:solidFill>
                <a:latin typeface="Mukta Light" pitchFamily="34" charset="0"/>
                <a:ea typeface="Mukta Light" pitchFamily="34" charset="-122"/>
                <a:cs typeface="Mukta Light" pitchFamily="34" charset="-120"/>
              </a:rPr>
              <a:t>The process of ML and IP-driven quality control involves several steps, from image acquisition to defect identification and action. Here is a detailed overview:</a:t>
            </a:r>
            <a:endParaRPr lang="en-US" sz="1600" dirty="0"/>
          </a:p>
        </p:txBody>
      </p:sp>
      <p:sp>
        <p:nvSpPr>
          <p:cNvPr id="4" name="Shape 2"/>
          <p:cNvSpPr/>
          <p:nvPr/>
        </p:nvSpPr>
        <p:spPr>
          <a:xfrm>
            <a:off x="7303770" y="1910239"/>
            <a:ext cx="22860" cy="5692616"/>
          </a:xfrm>
          <a:prstGeom prst="roundRect">
            <a:avLst>
              <a:gd name="adj" fmla="val 314414"/>
            </a:avLst>
          </a:prstGeom>
          <a:solidFill>
            <a:srgbClr val="6D4562"/>
          </a:solidFill>
          <a:ln/>
        </p:spPr>
        <p:txBody>
          <a:bodyPr/>
          <a:lstStyle/>
          <a:p>
            <a:endParaRPr lang="en-IN"/>
          </a:p>
        </p:txBody>
      </p:sp>
      <p:sp>
        <p:nvSpPr>
          <p:cNvPr id="5" name="Shape 3"/>
          <p:cNvSpPr/>
          <p:nvPr/>
        </p:nvSpPr>
        <p:spPr>
          <a:xfrm>
            <a:off x="6546711" y="2283619"/>
            <a:ext cx="598884" cy="22860"/>
          </a:xfrm>
          <a:prstGeom prst="roundRect">
            <a:avLst>
              <a:gd name="adj" fmla="val 314414"/>
            </a:avLst>
          </a:prstGeom>
          <a:solidFill>
            <a:srgbClr val="6D4562"/>
          </a:solidFill>
          <a:ln/>
        </p:spPr>
        <p:txBody>
          <a:bodyPr/>
          <a:lstStyle/>
          <a:p>
            <a:endParaRPr lang="en-IN"/>
          </a:p>
        </p:txBody>
      </p:sp>
      <p:sp>
        <p:nvSpPr>
          <p:cNvPr id="6" name="Shape 4"/>
          <p:cNvSpPr/>
          <p:nvPr/>
        </p:nvSpPr>
        <p:spPr>
          <a:xfrm>
            <a:off x="7122735" y="2102644"/>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272516" y="2180987"/>
            <a:ext cx="8536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1</a:t>
            </a:r>
            <a:endParaRPr lang="en-US" sz="1750" dirty="0"/>
          </a:p>
        </p:txBody>
      </p:sp>
      <p:sp>
        <p:nvSpPr>
          <p:cNvPr id="8" name="Text 6"/>
          <p:cNvSpPr/>
          <p:nvPr/>
        </p:nvSpPr>
        <p:spPr>
          <a:xfrm>
            <a:off x="4472583" y="2081332"/>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1. Image Acquisition</a:t>
            </a:r>
            <a:endParaRPr lang="en-US" sz="1600" dirty="0"/>
          </a:p>
        </p:txBody>
      </p:sp>
      <p:sp>
        <p:nvSpPr>
          <p:cNvPr id="9" name="Text 7"/>
          <p:cNvSpPr/>
          <p:nvPr/>
        </p:nvSpPr>
        <p:spPr>
          <a:xfrm>
            <a:off x="598884" y="2421612"/>
            <a:ext cx="5775127" cy="821174"/>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Cameras or sensors are strategically placed on the production line to capture images of products as they move along the conveyor belt. These images can be captured at multiple angles and resolutions to ensure comprehensive inspection.</a:t>
            </a:r>
            <a:endParaRPr lang="en-US" sz="1500" dirty="0"/>
          </a:p>
        </p:txBody>
      </p:sp>
      <p:sp>
        <p:nvSpPr>
          <p:cNvPr id="10" name="Shape 8"/>
          <p:cNvSpPr/>
          <p:nvPr/>
        </p:nvSpPr>
        <p:spPr>
          <a:xfrm>
            <a:off x="7484805" y="3139202"/>
            <a:ext cx="598884" cy="22860"/>
          </a:xfrm>
          <a:prstGeom prst="roundRect">
            <a:avLst>
              <a:gd name="adj" fmla="val 314414"/>
            </a:avLst>
          </a:prstGeom>
          <a:solidFill>
            <a:srgbClr val="6D4562"/>
          </a:solidFill>
          <a:ln/>
        </p:spPr>
        <p:txBody>
          <a:bodyPr/>
          <a:lstStyle/>
          <a:p>
            <a:endParaRPr lang="en-IN"/>
          </a:p>
        </p:txBody>
      </p:sp>
      <p:sp>
        <p:nvSpPr>
          <p:cNvPr id="11" name="Shape 9"/>
          <p:cNvSpPr/>
          <p:nvPr/>
        </p:nvSpPr>
        <p:spPr>
          <a:xfrm>
            <a:off x="7122735" y="2958227"/>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248465" y="3036570"/>
            <a:ext cx="133469"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2</a:t>
            </a:r>
            <a:endParaRPr lang="en-US" sz="1750" dirty="0"/>
          </a:p>
        </p:txBody>
      </p:sp>
      <p:sp>
        <p:nvSpPr>
          <p:cNvPr id="13" name="Text 11"/>
          <p:cNvSpPr/>
          <p:nvPr/>
        </p:nvSpPr>
        <p:spPr>
          <a:xfrm>
            <a:off x="8256389" y="2936915"/>
            <a:ext cx="2017514"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2. Data Preprocessing</a:t>
            </a:r>
            <a:endParaRPr lang="en-US" sz="1600" dirty="0"/>
          </a:p>
        </p:txBody>
      </p:sp>
      <p:sp>
        <p:nvSpPr>
          <p:cNvPr id="14" name="Text 12"/>
          <p:cNvSpPr/>
          <p:nvPr/>
        </p:nvSpPr>
        <p:spPr>
          <a:xfrm>
            <a:off x="8256389" y="3277195"/>
            <a:ext cx="5775127" cy="821174"/>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acquired images are preprocessed to remove any noise or distortions that might interfere with defect detection. This includes adjusting brightness, contrast, and color balance, as well as performing image filtering and edge enhancement.</a:t>
            </a:r>
            <a:endParaRPr lang="en-US" sz="1500" dirty="0"/>
          </a:p>
        </p:txBody>
      </p:sp>
      <p:sp>
        <p:nvSpPr>
          <p:cNvPr id="15" name="Shape 13"/>
          <p:cNvSpPr/>
          <p:nvPr/>
        </p:nvSpPr>
        <p:spPr>
          <a:xfrm>
            <a:off x="6546711" y="3976568"/>
            <a:ext cx="598884" cy="22860"/>
          </a:xfrm>
          <a:prstGeom prst="roundRect">
            <a:avLst>
              <a:gd name="adj" fmla="val 314414"/>
            </a:avLst>
          </a:prstGeom>
          <a:solidFill>
            <a:srgbClr val="6D4562"/>
          </a:solidFill>
          <a:ln/>
        </p:spPr>
        <p:txBody>
          <a:bodyPr/>
          <a:lstStyle/>
          <a:p>
            <a:endParaRPr lang="en-IN"/>
          </a:p>
        </p:txBody>
      </p:sp>
      <p:sp>
        <p:nvSpPr>
          <p:cNvPr id="16" name="Shape 14"/>
          <p:cNvSpPr/>
          <p:nvPr/>
        </p:nvSpPr>
        <p:spPr>
          <a:xfrm>
            <a:off x="7122735" y="3795593"/>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248942" y="3873937"/>
            <a:ext cx="13239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3</a:t>
            </a:r>
            <a:endParaRPr lang="en-US" sz="1750" dirty="0"/>
          </a:p>
        </p:txBody>
      </p:sp>
      <p:sp>
        <p:nvSpPr>
          <p:cNvPr id="18" name="Text 16"/>
          <p:cNvSpPr/>
          <p:nvPr/>
        </p:nvSpPr>
        <p:spPr>
          <a:xfrm>
            <a:off x="4472583" y="3774281"/>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3. Feature Extraction</a:t>
            </a:r>
            <a:endParaRPr lang="en-US" sz="1600" dirty="0"/>
          </a:p>
        </p:txBody>
      </p:sp>
      <p:sp>
        <p:nvSpPr>
          <p:cNvPr id="19" name="Text 17"/>
          <p:cNvSpPr/>
          <p:nvPr/>
        </p:nvSpPr>
        <p:spPr>
          <a:xfrm>
            <a:off x="598884" y="4114562"/>
            <a:ext cx="5775127" cy="1368623"/>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The preprocessed images are analyzed to extract features that are relevant for defect detection. These features can include shape, size, color, texture, and other characteristics that distinguish defective products from good ones. Different feature extraction techniques are available, depending on the type of defects being targeted.</a:t>
            </a:r>
            <a:endParaRPr lang="en-US" sz="1500" dirty="0"/>
          </a:p>
        </p:txBody>
      </p:sp>
      <p:sp>
        <p:nvSpPr>
          <p:cNvPr id="20" name="Shape 18"/>
          <p:cNvSpPr/>
          <p:nvPr/>
        </p:nvSpPr>
        <p:spPr>
          <a:xfrm>
            <a:off x="7484805" y="5087660"/>
            <a:ext cx="598884" cy="22860"/>
          </a:xfrm>
          <a:prstGeom prst="roundRect">
            <a:avLst>
              <a:gd name="adj" fmla="val 314414"/>
            </a:avLst>
          </a:prstGeom>
          <a:solidFill>
            <a:srgbClr val="6D4562"/>
          </a:solidFill>
          <a:ln/>
        </p:spPr>
        <p:txBody>
          <a:bodyPr/>
          <a:lstStyle/>
          <a:p>
            <a:endParaRPr lang="en-IN"/>
          </a:p>
        </p:txBody>
      </p:sp>
      <p:sp>
        <p:nvSpPr>
          <p:cNvPr id="21" name="Shape 19"/>
          <p:cNvSpPr/>
          <p:nvPr/>
        </p:nvSpPr>
        <p:spPr>
          <a:xfrm>
            <a:off x="7122735" y="4906685"/>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245727" y="4985028"/>
            <a:ext cx="138946"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4</a:t>
            </a:r>
            <a:endParaRPr lang="en-US" sz="1750" dirty="0"/>
          </a:p>
        </p:txBody>
      </p:sp>
      <p:sp>
        <p:nvSpPr>
          <p:cNvPr id="23" name="Text 21"/>
          <p:cNvSpPr/>
          <p:nvPr/>
        </p:nvSpPr>
        <p:spPr>
          <a:xfrm>
            <a:off x="8256389" y="4885373"/>
            <a:ext cx="2109907"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4. Defect Classification</a:t>
            </a:r>
            <a:endParaRPr lang="en-US" sz="1600" dirty="0"/>
          </a:p>
        </p:txBody>
      </p:sp>
      <p:sp>
        <p:nvSpPr>
          <p:cNvPr id="24" name="Text 22"/>
          <p:cNvSpPr/>
          <p:nvPr/>
        </p:nvSpPr>
        <p:spPr>
          <a:xfrm>
            <a:off x="8256389" y="5225653"/>
            <a:ext cx="5775127" cy="1094899"/>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extracted features are fed into a trained machine learning model that classifies the products as either good or defective. The model uses algorithms to identify patterns and anomalies in the features, based on its training data. The classification results can also indicate the type of defect detected.</a:t>
            </a:r>
            <a:endParaRPr lang="en-US" sz="1500" dirty="0"/>
          </a:p>
        </p:txBody>
      </p:sp>
      <p:sp>
        <p:nvSpPr>
          <p:cNvPr id="25" name="Shape 23"/>
          <p:cNvSpPr/>
          <p:nvPr/>
        </p:nvSpPr>
        <p:spPr>
          <a:xfrm>
            <a:off x="6546711" y="6198751"/>
            <a:ext cx="598884" cy="22860"/>
          </a:xfrm>
          <a:prstGeom prst="roundRect">
            <a:avLst>
              <a:gd name="adj" fmla="val 314414"/>
            </a:avLst>
          </a:prstGeom>
          <a:solidFill>
            <a:srgbClr val="6D4562"/>
          </a:solidFill>
          <a:ln/>
        </p:spPr>
        <p:txBody>
          <a:bodyPr/>
          <a:lstStyle/>
          <a:p>
            <a:endParaRPr lang="en-IN"/>
          </a:p>
        </p:txBody>
      </p:sp>
      <p:sp>
        <p:nvSpPr>
          <p:cNvPr id="26" name="Shape 24"/>
          <p:cNvSpPr/>
          <p:nvPr/>
        </p:nvSpPr>
        <p:spPr>
          <a:xfrm>
            <a:off x="7122735" y="6017776"/>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249299" y="6096119"/>
            <a:ext cx="131683"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5</a:t>
            </a:r>
            <a:endParaRPr lang="en-US" sz="1750" dirty="0"/>
          </a:p>
        </p:txBody>
      </p:sp>
      <p:sp>
        <p:nvSpPr>
          <p:cNvPr id="28" name="Text 26"/>
          <p:cNvSpPr/>
          <p:nvPr/>
        </p:nvSpPr>
        <p:spPr>
          <a:xfrm>
            <a:off x="4472583" y="5996464"/>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5. Action</a:t>
            </a:r>
            <a:endParaRPr lang="en-US" sz="1600" dirty="0"/>
          </a:p>
        </p:txBody>
      </p:sp>
      <p:sp>
        <p:nvSpPr>
          <p:cNvPr id="29" name="Text 27"/>
          <p:cNvSpPr/>
          <p:nvPr/>
        </p:nvSpPr>
        <p:spPr>
          <a:xfrm>
            <a:off x="598884" y="6336744"/>
            <a:ext cx="5775127" cy="1094899"/>
          </a:xfrm>
          <a:prstGeom prst="rect">
            <a:avLst/>
          </a:prstGeom>
          <a:noFill/>
          <a:ln/>
        </p:spPr>
        <p:txBody>
          <a:bodyPr wrap="square" lIns="0" tIns="0" rIns="0" bIns="0" rtlCol="0" anchor="t"/>
          <a:lstStyle/>
          <a:p>
            <a:pPr marL="0" indent="0" algn="r">
              <a:lnSpc>
                <a:spcPts val="2150"/>
              </a:lnSpc>
              <a:buNone/>
            </a:pPr>
            <a:r>
              <a:rPr lang="en-US" sz="1600" dirty="0">
                <a:solidFill>
                  <a:srgbClr val="DAD8E9"/>
                </a:solidFill>
                <a:latin typeface="Mukta Light" pitchFamily="34" charset="0"/>
                <a:ea typeface="Mukta Light" pitchFamily="34" charset="-122"/>
                <a:cs typeface="Mukta Light" pitchFamily="34" charset="-120"/>
              </a:rPr>
              <a:t>Based on the classification results, the system triggers appropriate actions. Defective products can be automatically rejected and sent for rework or disposal. Alternatively, the system can alert operators for manual inspection or adjust manufacturing processes to minimize future defects.</a:t>
            </a:r>
            <a:endParaRPr lang="en-US" sz="1600" dirty="0"/>
          </a:p>
        </p:txBody>
      </p:sp>
      <p:sp>
        <p:nvSpPr>
          <p:cNvPr id="30" name="Rectangle 29">
            <a:extLst>
              <a:ext uri="{FF2B5EF4-FFF2-40B4-BE49-F238E27FC236}">
                <a16:creationId xmlns:a16="http://schemas.microsoft.com/office/drawing/2014/main" id="{1F46AB8D-242E-890A-FCFD-4A024AEF0BFF}"/>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6170" y="631269"/>
            <a:ext cx="10312122" cy="624007"/>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Optimizing Quality Control with ML and IP</a:t>
            </a:r>
            <a:endParaRPr lang="en-US" sz="3900" dirty="0"/>
          </a:p>
        </p:txBody>
      </p:sp>
      <p:sp>
        <p:nvSpPr>
          <p:cNvPr id="3" name="Text 1"/>
          <p:cNvSpPr/>
          <p:nvPr/>
        </p:nvSpPr>
        <p:spPr>
          <a:xfrm>
            <a:off x="673893" y="1646119"/>
            <a:ext cx="13058061" cy="718899"/>
          </a:xfrm>
          <a:prstGeom prst="rect">
            <a:avLst/>
          </a:prstGeom>
          <a:noFill/>
          <a:ln/>
        </p:spPr>
        <p:txBody>
          <a:bodyPr wrap="square" lIns="0" tIns="0" rIns="0" bIns="0" rtlCol="0" anchor="t"/>
          <a:lstStyle/>
          <a:p>
            <a:pPr marL="0" indent="0">
              <a:lnSpc>
                <a:spcPts val="2800"/>
              </a:lnSpc>
              <a:buNone/>
            </a:pPr>
            <a:r>
              <a:rPr lang="en-US" sz="2000" dirty="0">
                <a:solidFill>
                  <a:srgbClr val="DAD8E9"/>
                </a:solidFill>
                <a:latin typeface="Mukta Light" pitchFamily="34" charset="0"/>
                <a:ea typeface="Mukta Light" pitchFamily="34" charset="-122"/>
                <a:cs typeface="Mukta Light" pitchFamily="34" charset="-120"/>
              </a:rPr>
              <a:t>ML and IP offer numerous advantages for optimizing quality control in manufacturing. By leveraging these technologies, manufacturers can achieve significant improvements in product quality, efficiency, and cost savings. Key takeaways include:</a:t>
            </a:r>
            <a:endParaRPr lang="en-US" sz="2000" dirty="0"/>
          </a:p>
        </p:txBody>
      </p:sp>
      <p:sp>
        <p:nvSpPr>
          <p:cNvPr id="4" name="Shape 2"/>
          <p:cNvSpPr/>
          <p:nvPr/>
        </p:nvSpPr>
        <p:spPr>
          <a:xfrm>
            <a:off x="786170"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5" name="Text 3"/>
          <p:cNvSpPr/>
          <p:nvPr/>
        </p:nvSpPr>
        <p:spPr>
          <a:xfrm>
            <a:off x="1018342"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Increased Accuracy</a:t>
            </a:r>
            <a:endParaRPr lang="en-US" sz="1950" dirty="0"/>
          </a:p>
        </p:txBody>
      </p:sp>
      <p:sp>
        <p:nvSpPr>
          <p:cNvPr id="6" name="Text 4"/>
          <p:cNvSpPr/>
          <p:nvPr/>
        </p:nvSpPr>
        <p:spPr>
          <a:xfrm>
            <a:off x="1018342" y="3354943"/>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ML and IP systems can detect subtle defects that are difficult or impossible for human inspectors to see. This leads to higher product quality and reduced customer complaints.</a:t>
            </a:r>
            <a:endParaRPr lang="en-US" sz="1750" dirty="0"/>
          </a:p>
        </p:txBody>
      </p:sp>
      <p:sp>
        <p:nvSpPr>
          <p:cNvPr id="7" name="Shape 5"/>
          <p:cNvSpPr/>
          <p:nvPr/>
        </p:nvSpPr>
        <p:spPr>
          <a:xfrm>
            <a:off x="7427476"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659648"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Improved Efficiency</a:t>
            </a:r>
            <a:endParaRPr lang="en-US" sz="1950" dirty="0"/>
          </a:p>
        </p:txBody>
      </p:sp>
      <p:sp>
        <p:nvSpPr>
          <p:cNvPr id="9" name="Text 7"/>
          <p:cNvSpPr/>
          <p:nvPr/>
        </p:nvSpPr>
        <p:spPr>
          <a:xfrm>
            <a:off x="7659648" y="3354943"/>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Automated defect detection allows for faster inspection times, enabling manufacturers to process products more efficiently and reduce production delays. This also frees up human inspectors to focus on more complex tasks.</a:t>
            </a:r>
            <a:endParaRPr lang="en-US" sz="1750" dirty="0"/>
          </a:p>
        </p:txBody>
      </p:sp>
      <p:sp>
        <p:nvSpPr>
          <p:cNvPr id="10" name="Shape 8"/>
          <p:cNvSpPr/>
          <p:nvPr/>
        </p:nvSpPr>
        <p:spPr>
          <a:xfrm>
            <a:off x="786170"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1" name="Text 9"/>
          <p:cNvSpPr/>
          <p:nvPr/>
        </p:nvSpPr>
        <p:spPr>
          <a:xfrm>
            <a:off x="1018342" y="5481638"/>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Reduced Costs</a:t>
            </a:r>
            <a:endParaRPr lang="en-US" sz="1950" dirty="0"/>
          </a:p>
        </p:txBody>
      </p:sp>
      <p:sp>
        <p:nvSpPr>
          <p:cNvPr id="12" name="Text 10"/>
          <p:cNvSpPr/>
          <p:nvPr/>
        </p:nvSpPr>
        <p:spPr>
          <a:xfrm>
            <a:off x="1018342" y="5928360"/>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By minimizing defects and reducing rework, ML and IP systems can significantly reduce production costs. They also lead to lower labor costs as fewer inspectors are required for manual inspection.</a:t>
            </a:r>
            <a:endParaRPr lang="en-US" sz="1750" dirty="0"/>
          </a:p>
        </p:txBody>
      </p:sp>
      <p:sp>
        <p:nvSpPr>
          <p:cNvPr id="13" name="Shape 11"/>
          <p:cNvSpPr/>
          <p:nvPr/>
        </p:nvSpPr>
        <p:spPr>
          <a:xfrm>
            <a:off x="7427476"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4" name="Text 12"/>
          <p:cNvSpPr/>
          <p:nvPr/>
        </p:nvSpPr>
        <p:spPr>
          <a:xfrm>
            <a:off x="7659648" y="5481638"/>
            <a:ext cx="3528536"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Data-Driven Decision Making</a:t>
            </a:r>
            <a:endParaRPr lang="en-US" sz="1950" dirty="0"/>
          </a:p>
        </p:txBody>
      </p:sp>
      <p:sp>
        <p:nvSpPr>
          <p:cNvPr id="15" name="Text 13"/>
          <p:cNvSpPr/>
          <p:nvPr/>
        </p:nvSpPr>
        <p:spPr>
          <a:xfrm>
            <a:off x="7659648" y="5928360"/>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These systems collect valuable data that can be used to identify trends and patterns in product quality. This data can be used to improve manufacturing processes and prevent future defects.</a:t>
            </a:r>
            <a:endParaRPr lang="en-US" sz="1750" dirty="0"/>
          </a:p>
        </p:txBody>
      </p:sp>
      <p:sp>
        <p:nvSpPr>
          <p:cNvPr id="16" name="Rectangle 15">
            <a:extLst>
              <a:ext uri="{FF2B5EF4-FFF2-40B4-BE49-F238E27FC236}">
                <a16:creationId xmlns:a16="http://schemas.microsoft.com/office/drawing/2014/main" id="{E22960D4-A172-E19C-885B-D110FC576E46}"/>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8E-55BE-610F-249E-EEF3979B5461}"/>
              </a:ext>
            </a:extLst>
          </p:cNvPr>
          <p:cNvSpPr txBox="1">
            <a:spLocks/>
          </p:cNvSpPr>
          <p:nvPr/>
        </p:nvSpPr>
        <p:spPr>
          <a:xfrm>
            <a:off x="152400" y="139726"/>
            <a:ext cx="3769360" cy="76833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chemeClr val="bg2"/>
                </a:solidFill>
              </a:rPr>
              <a:t>Conclusion:</a:t>
            </a:r>
            <a:endParaRPr lang="en-IN" sz="5400" b="1" dirty="0">
              <a:solidFill>
                <a:schemeClr val="bg2"/>
              </a:solidFill>
            </a:endParaRPr>
          </a:p>
        </p:txBody>
      </p:sp>
      <p:sp>
        <p:nvSpPr>
          <p:cNvPr id="3" name="Content Placeholder 2">
            <a:extLst>
              <a:ext uri="{FF2B5EF4-FFF2-40B4-BE49-F238E27FC236}">
                <a16:creationId xmlns:a16="http://schemas.microsoft.com/office/drawing/2014/main" id="{C02E9D5D-2CF1-7992-77B2-DAEB1BC041A1}"/>
              </a:ext>
            </a:extLst>
          </p:cNvPr>
          <p:cNvSpPr txBox="1">
            <a:spLocks/>
          </p:cNvSpPr>
          <p:nvPr/>
        </p:nvSpPr>
        <p:spPr>
          <a:xfrm>
            <a:off x="950976" y="1097280"/>
            <a:ext cx="13069824" cy="6061456"/>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80" b="1" dirty="0">
                <a:solidFill>
                  <a:schemeClr val="bg2"/>
                </a:solidFill>
              </a:rPr>
              <a:t>Summary: </a:t>
            </a:r>
            <a:r>
              <a:rPr lang="en-US" sz="2880" dirty="0">
                <a:solidFill>
                  <a:schemeClr val="bg2"/>
                </a:solidFill>
              </a:rPr>
              <a:t>Developed an effective automated defect detection system for ferrules,</a:t>
            </a:r>
          </a:p>
          <a:p>
            <a:pPr marL="0" indent="0">
              <a:buNone/>
            </a:pPr>
            <a:r>
              <a:rPr lang="en-US" sz="2880" dirty="0">
                <a:solidFill>
                  <a:schemeClr val="bg2"/>
                </a:solidFill>
              </a:rPr>
              <a:t>                        enhancing quality control.</a:t>
            </a:r>
          </a:p>
          <a:p>
            <a:endParaRPr lang="en-US" sz="2880" dirty="0">
              <a:solidFill>
                <a:schemeClr val="bg2"/>
              </a:solidFill>
            </a:endParaRPr>
          </a:p>
          <a:p>
            <a:r>
              <a:rPr lang="en-US" sz="2880" b="1" dirty="0">
                <a:solidFill>
                  <a:schemeClr val="bg2"/>
                </a:solidFill>
              </a:rPr>
              <a:t>Key Findings: </a:t>
            </a:r>
            <a:r>
              <a:rPr lang="en-US" sz="2880" dirty="0">
                <a:solidFill>
                  <a:schemeClr val="bg2"/>
                </a:solidFill>
              </a:rPr>
              <a:t>Achieved high accuracy and efficiency, outperforming manual inspection</a:t>
            </a:r>
          </a:p>
          <a:p>
            <a:pPr marL="0" indent="0">
              <a:buNone/>
            </a:pPr>
            <a:r>
              <a:rPr lang="en-US" sz="2880" dirty="0">
                <a:solidFill>
                  <a:schemeClr val="bg2"/>
                </a:solidFill>
              </a:rPr>
              <a:t>                             methods.</a:t>
            </a:r>
          </a:p>
          <a:p>
            <a:endParaRPr lang="en-US" sz="2880" dirty="0">
              <a:solidFill>
                <a:schemeClr val="bg2"/>
              </a:solidFill>
            </a:endParaRPr>
          </a:p>
          <a:p>
            <a:r>
              <a:rPr lang="en-US" sz="2880" b="1" dirty="0">
                <a:solidFill>
                  <a:schemeClr val="bg2"/>
                </a:solidFill>
              </a:rPr>
              <a:t>Production Impact: </a:t>
            </a:r>
            <a:r>
              <a:rPr lang="en-US" sz="2880" dirty="0">
                <a:solidFill>
                  <a:schemeClr val="bg2"/>
                </a:solidFill>
              </a:rPr>
              <a:t>Reduced inspection time and costs while improving product quality.</a:t>
            </a:r>
          </a:p>
          <a:p>
            <a:endParaRPr lang="en-US" sz="2880" dirty="0">
              <a:solidFill>
                <a:schemeClr val="bg2"/>
              </a:solidFill>
            </a:endParaRPr>
          </a:p>
          <a:p>
            <a:r>
              <a:rPr lang="en-US" sz="2880" b="1" dirty="0">
                <a:solidFill>
                  <a:schemeClr val="bg2"/>
                </a:solidFill>
              </a:rPr>
              <a:t>Future Work: </a:t>
            </a:r>
            <a:r>
              <a:rPr lang="en-US" sz="2880" dirty="0">
                <a:solidFill>
                  <a:schemeClr val="bg2"/>
                </a:solidFill>
              </a:rPr>
              <a:t>Explore expanding system capabilities and integrating predictive</a:t>
            </a:r>
          </a:p>
          <a:p>
            <a:pPr marL="0" indent="0">
              <a:buNone/>
            </a:pPr>
            <a:r>
              <a:rPr lang="en-US" sz="2880" dirty="0">
                <a:solidFill>
                  <a:schemeClr val="bg2"/>
                </a:solidFill>
              </a:rPr>
              <a:t>                              maintenance features.</a:t>
            </a:r>
          </a:p>
          <a:p>
            <a:endParaRPr lang="en-US" sz="2880" dirty="0">
              <a:solidFill>
                <a:schemeClr val="bg2"/>
              </a:solidFill>
            </a:endParaRPr>
          </a:p>
          <a:p>
            <a:r>
              <a:rPr lang="en-US" sz="2880" b="1" dirty="0">
                <a:solidFill>
                  <a:schemeClr val="bg2"/>
                </a:solidFill>
              </a:rPr>
              <a:t>Final Thoughts: </a:t>
            </a:r>
            <a:r>
              <a:rPr lang="en-US" sz="2880" dirty="0">
                <a:solidFill>
                  <a:schemeClr val="bg2"/>
                </a:solidFill>
              </a:rPr>
              <a:t>Demonstrates the transformative potential of automation and AI in</a:t>
            </a:r>
          </a:p>
          <a:p>
            <a:pPr marL="0" indent="0">
              <a:buNone/>
            </a:pPr>
            <a:r>
              <a:rPr lang="en-US" sz="2880" dirty="0">
                <a:solidFill>
                  <a:schemeClr val="bg2"/>
                </a:solidFill>
              </a:rPr>
              <a:t>                                  manufacturing quality control.</a:t>
            </a:r>
            <a:endParaRPr lang="en-IN" sz="2880" dirty="0">
              <a:solidFill>
                <a:schemeClr val="bg2"/>
              </a:solidFill>
            </a:endParaRPr>
          </a:p>
        </p:txBody>
      </p:sp>
      <p:sp>
        <p:nvSpPr>
          <p:cNvPr id="4" name="Rectangle 3">
            <a:extLst>
              <a:ext uri="{FF2B5EF4-FFF2-40B4-BE49-F238E27FC236}">
                <a16:creationId xmlns:a16="http://schemas.microsoft.com/office/drawing/2014/main" id="{9A90C871-C19A-F31D-1B40-D4760766F0C8}"/>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8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4979" y="616744"/>
            <a:ext cx="8292822" cy="622935"/>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Common Quality Control Methods</a:t>
            </a:r>
            <a:endParaRPr lang="en-US" sz="3900" dirty="0"/>
          </a:p>
        </p:txBody>
      </p:sp>
      <p:sp>
        <p:nvSpPr>
          <p:cNvPr id="3" name="Shape 1"/>
          <p:cNvSpPr/>
          <p:nvPr/>
        </p:nvSpPr>
        <p:spPr>
          <a:xfrm>
            <a:off x="784979"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4" name="Text 2"/>
          <p:cNvSpPr/>
          <p:nvPr/>
        </p:nvSpPr>
        <p:spPr>
          <a:xfrm>
            <a:off x="981313" y="2043232"/>
            <a:ext cx="111919"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1</a:t>
            </a:r>
            <a:endParaRPr lang="en-US" sz="2350" dirty="0"/>
          </a:p>
        </p:txBody>
      </p:sp>
      <p:sp>
        <p:nvSpPr>
          <p:cNvPr id="5" name="Text 3"/>
          <p:cNvSpPr/>
          <p:nvPr/>
        </p:nvSpPr>
        <p:spPr>
          <a:xfrm>
            <a:off x="1513761" y="1940481"/>
            <a:ext cx="3883462"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Statistical Process Control (SPC)</a:t>
            </a:r>
            <a:endParaRPr lang="en-US" sz="1950" dirty="0"/>
          </a:p>
        </p:txBody>
      </p:sp>
      <p:sp>
        <p:nvSpPr>
          <p:cNvPr id="6" name="Text 4"/>
          <p:cNvSpPr/>
          <p:nvPr/>
        </p:nvSpPr>
        <p:spPr>
          <a:xfrm>
            <a:off x="1513761" y="2386489"/>
            <a:ext cx="5689402" cy="1794272"/>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SPC uses statistical techniques to monitor and control manufacturing processes, aiming to identify and eliminate sources of variation that could lead to product defects. It involves collecting data, analyzing trends, and applying corrective actions to maintain consistent product quality.</a:t>
            </a:r>
            <a:endParaRPr lang="en-US" sz="1750" dirty="0"/>
          </a:p>
        </p:txBody>
      </p:sp>
      <p:sp>
        <p:nvSpPr>
          <p:cNvPr id="7" name="Shape 5"/>
          <p:cNvSpPr/>
          <p:nvPr/>
        </p:nvSpPr>
        <p:spPr>
          <a:xfrm>
            <a:off x="7427357"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592139" y="2043232"/>
            <a:ext cx="174903"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2</a:t>
            </a:r>
            <a:endParaRPr lang="en-US" sz="2350" dirty="0"/>
          </a:p>
        </p:txBody>
      </p:sp>
      <p:sp>
        <p:nvSpPr>
          <p:cNvPr id="9" name="Text 7"/>
          <p:cNvSpPr/>
          <p:nvPr/>
        </p:nvSpPr>
        <p:spPr>
          <a:xfrm>
            <a:off x="8156138" y="1940481"/>
            <a:ext cx="2631281"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Acceptance Sampling</a:t>
            </a:r>
            <a:endParaRPr lang="en-US" sz="1950" dirty="0"/>
          </a:p>
        </p:txBody>
      </p:sp>
      <p:sp>
        <p:nvSpPr>
          <p:cNvPr id="10" name="Text 8"/>
          <p:cNvSpPr/>
          <p:nvPr/>
        </p:nvSpPr>
        <p:spPr>
          <a:xfrm>
            <a:off x="8156138" y="2386489"/>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Acceptance sampling involves inspecting a random sample of products from a batch to determine the quality of the entire batch. This method is often used when it is impractical or cost-prohibitive to inspect every single product. It relies on statistical calculations to make decisions about accepting or rejecting the batch.</a:t>
            </a:r>
            <a:endParaRPr lang="en-US" sz="1750" dirty="0"/>
          </a:p>
        </p:txBody>
      </p:sp>
      <p:sp>
        <p:nvSpPr>
          <p:cNvPr id="11" name="Shape 9"/>
          <p:cNvSpPr/>
          <p:nvPr/>
        </p:nvSpPr>
        <p:spPr>
          <a:xfrm>
            <a:off x="784979"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950476" y="5118854"/>
            <a:ext cx="173474"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3</a:t>
            </a:r>
            <a:endParaRPr lang="en-US" sz="2350" dirty="0"/>
          </a:p>
        </p:txBody>
      </p:sp>
      <p:sp>
        <p:nvSpPr>
          <p:cNvPr id="13" name="Text 11"/>
          <p:cNvSpPr/>
          <p:nvPr/>
        </p:nvSpPr>
        <p:spPr>
          <a:xfrm>
            <a:off x="1513761" y="5016103"/>
            <a:ext cx="2492097"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Visual Inspection</a:t>
            </a:r>
            <a:endParaRPr lang="en-US" sz="1950" dirty="0"/>
          </a:p>
        </p:txBody>
      </p:sp>
      <p:sp>
        <p:nvSpPr>
          <p:cNvPr id="14" name="Text 12"/>
          <p:cNvSpPr/>
          <p:nvPr/>
        </p:nvSpPr>
        <p:spPr>
          <a:xfrm>
            <a:off x="1513761"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Visual inspection is a basic method that relies on human observation to detect defects. It is often used for simple checks, such as verifying the color, shape, or size of products. However, it can be subjective and prone to human error, especially in situations where subtle defects are difficult to see.</a:t>
            </a:r>
            <a:endParaRPr lang="en-US" sz="1750" dirty="0"/>
          </a:p>
        </p:txBody>
      </p:sp>
      <p:sp>
        <p:nvSpPr>
          <p:cNvPr id="15" name="Shape 13"/>
          <p:cNvSpPr/>
          <p:nvPr/>
        </p:nvSpPr>
        <p:spPr>
          <a:xfrm>
            <a:off x="7427357"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6" name="Text 14"/>
          <p:cNvSpPr/>
          <p:nvPr/>
        </p:nvSpPr>
        <p:spPr>
          <a:xfrm>
            <a:off x="7588568" y="5118854"/>
            <a:ext cx="182166"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4</a:t>
            </a:r>
            <a:endParaRPr lang="en-US" sz="2350" dirty="0"/>
          </a:p>
        </p:txBody>
      </p:sp>
      <p:sp>
        <p:nvSpPr>
          <p:cNvPr id="17" name="Text 15"/>
          <p:cNvSpPr/>
          <p:nvPr/>
        </p:nvSpPr>
        <p:spPr>
          <a:xfrm>
            <a:off x="8156138" y="5016103"/>
            <a:ext cx="2820353"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Dimensional Inspection</a:t>
            </a:r>
            <a:endParaRPr lang="en-US" sz="1950" dirty="0"/>
          </a:p>
        </p:txBody>
      </p:sp>
      <p:sp>
        <p:nvSpPr>
          <p:cNvPr id="18" name="Text 16"/>
          <p:cNvSpPr/>
          <p:nvPr/>
        </p:nvSpPr>
        <p:spPr>
          <a:xfrm>
            <a:off x="8156138"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Dimensional inspection uses specialized measuring tools, such as calipers, micrometers, and coordinate measuring machines (CMMs), to verify the dimensions of products. This method ensures that products meet precise tolerances and specifications, which are critical for their functionality and performance.</a:t>
            </a:r>
            <a:endParaRPr lang="en-US" sz="1750" dirty="0"/>
          </a:p>
        </p:txBody>
      </p:sp>
      <p:sp>
        <p:nvSpPr>
          <p:cNvPr id="19" name="Rectangle 18">
            <a:extLst>
              <a:ext uri="{FF2B5EF4-FFF2-40B4-BE49-F238E27FC236}">
                <a16:creationId xmlns:a16="http://schemas.microsoft.com/office/drawing/2014/main" id="{B259204D-ACFC-76C0-34CE-0C1303E9AA8E}"/>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15C3-AC7D-F332-9DC8-2B85FB308698}"/>
              </a:ext>
            </a:extLst>
          </p:cNvPr>
          <p:cNvSpPr txBox="1">
            <a:spLocks/>
          </p:cNvSpPr>
          <p:nvPr/>
        </p:nvSpPr>
        <p:spPr>
          <a:xfrm>
            <a:off x="447039" y="362591"/>
            <a:ext cx="5222241" cy="871145"/>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2"/>
                </a:solidFill>
              </a:rPr>
              <a:t>Literature survey:</a:t>
            </a:r>
          </a:p>
        </p:txBody>
      </p:sp>
      <p:sp>
        <p:nvSpPr>
          <p:cNvPr id="4" name="Rectangle 3">
            <a:extLst>
              <a:ext uri="{FF2B5EF4-FFF2-40B4-BE49-F238E27FC236}">
                <a16:creationId xmlns:a16="http://schemas.microsoft.com/office/drawing/2014/main" id="{0B47A977-1280-D894-BC4F-F97D39B3074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5229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Automated Defect Detection Technique</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marL="514350" indent="-514350">
              <a:buAutoNum type="arabicPeriod"/>
            </a:pPr>
            <a:r>
              <a:rPr lang="en-IN" sz="2800" dirty="0">
                <a:solidFill>
                  <a:schemeClr val="bg2"/>
                </a:solidFill>
              </a:rPr>
              <a:t>Machine Vision Systems</a:t>
            </a:r>
          </a:p>
          <a:p>
            <a:pPr marL="514350" indent="-514350">
              <a:buAutoNum type="arabicPeriod"/>
            </a:pPr>
            <a:r>
              <a:rPr lang="en-IN" sz="2800" dirty="0">
                <a:solidFill>
                  <a:schemeClr val="bg2"/>
                </a:solidFill>
              </a:rPr>
              <a:t>Non-Destructive Testing (NDT)</a:t>
            </a:r>
          </a:p>
          <a:p>
            <a:pPr marL="514350" indent="-514350">
              <a:buAutoNum type="arabicPeriod"/>
            </a:pPr>
            <a:r>
              <a:rPr lang="en-IN" sz="2800" dirty="0">
                <a:solidFill>
                  <a:schemeClr val="bg2"/>
                </a:solidFill>
              </a:rPr>
              <a:t>Ultrasonic Testing (UT)</a:t>
            </a:r>
          </a:p>
          <a:p>
            <a:pPr marL="514350" indent="-514350">
              <a:buAutoNum type="arabicPeriod"/>
            </a:pPr>
            <a:r>
              <a:rPr lang="en-IN" sz="2800" dirty="0">
                <a:solidFill>
                  <a:schemeClr val="bg2"/>
                </a:solidFill>
              </a:rPr>
              <a:t>Vision Measurement Machine</a:t>
            </a:r>
          </a:p>
        </p:txBody>
      </p:sp>
      <p:sp>
        <p:nvSpPr>
          <p:cNvPr id="7" name="Rectangle 6">
            <a:extLst>
              <a:ext uri="{FF2B5EF4-FFF2-40B4-BE49-F238E27FC236}">
                <a16:creationId xmlns:a16="http://schemas.microsoft.com/office/drawing/2014/main" id="{CDD035FA-311B-3531-3522-62C58A3B826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94517" y="315674"/>
            <a:ext cx="7415927" cy="710486"/>
          </a:xfrm>
          <a:prstGeom prst="rect">
            <a:avLst/>
          </a:prstGeom>
          <a:noFill/>
          <a:ln/>
        </p:spPr>
        <p:txBody>
          <a:bodyPr wrap="square" lIns="0" tIns="0" rIns="0" bIns="0" rtlCol="0" anchor="t"/>
          <a:lstStyle/>
          <a:p>
            <a:pPr marL="514350" indent="-514350">
              <a:buAutoNum type="arabicPeriod"/>
            </a:pPr>
            <a:r>
              <a:rPr lang="en-IN" sz="4400" b="1" dirty="0">
                <a:solidFill>
                  <a:schemeClr val="bg2"/>
                </a:solidFill>
              </a:rPr>
              <a:t>Machine Vision Systems:</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Accuracy: </a:t>
            </a:r>
            <a:r>
              <a:rPr lang="en-US" dirty="0">
                <a:solidFill>
                  <a:schemeClr val="bg2"/>
                </a:solidFill>
              </a:rPr>
              <a:t>Consistently captures and processes visual data with high precision, reducing human error.</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Speed: </a:t>
            </a:r>
            <a:r>
              <a:rPr lang="en-US" dirty="0">
                <a:solidFill>
                  <a:schemeClr val="bg2"/>
                </a:solidFill>
              </a:rPr>
              <a:t>Performs inspections and measurements faster than human operators.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Non-contact Measurement: </a:t>
            </a:r>
            <a:r>
              <a:rPr lang="en-US" dirty="0">
                <a:solidFill>
                  <a:schemeClr val="bg2"/>
                </a:solidFill>
              </a:rPr>
              <a:t>Allows measurements without physical contact, preventing damage to delicate components.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Automation: </a:t>
            </a:r>
            <a:r>
              <a:rPr lang="en-US" dirty="0">
                <a:solidFill>
                  <a:schemeClr val="bg2"/>
                </a:solidFill>
              </a:rPr>
              <a:t>Integrates easily into automated production lines, increasing productivity.</a:t>
            </a: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8" y="114089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7" y="430065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Text 1">
            <a:extLst>
              <a:ext uri="{FF2B5EF4-FFF2-40B4-BE49-F238E27FC236}">
                <a16:creationId xmlns:a16="http://schemas.microsoft.com/office/drawing/2014/main" id="{A6CE6D4D-2CCA-D66D-B118-DDAEEB24FD54}"/>
              </a:ext>
            </a:extLst>
          </p:cNvPr>
          <p:cNvSpPr/>
          <p:nvPr/>
        </p:nvSpPr>
        <p:spPr>
          <a:xfrm>
            <a:off x="721578" y="5268119"/>
            <a:ext cx="13187243" cy="2279530"/>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Initial Cost: </a:t>
            </a:r>
            <a:r>
              <a:rPr lang="en-US" dirty="0">
                <a:solidFill>
                  <a:schemeClr val="bg2"/>
                </a:solidFill>
              </a:rPr>
              <a:t>High setup cost due to advanced hardware and software.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Complex Setup: </a:t>
            </a:r>
            <a:r>
              <a:rPr lang="en-US" dirty="0">
                <a:solidFill>
                  <a:schemeClr val="bg2"/>
                </a:solidFill>
              </a:rPr>
              <a:t>Requires specialized expertise for configuration and maintenance.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Environmental Sensitivity: </a:t>
            </a:r>
            <a:r>
              <a:rPr lang="en-US" dirty="0">
                <a:solidFill>
                  <a:schemeClr val="bg2"/>
                </a:solidFill>
              </a:rPr>
              <a:t>Performance can be affected by lighting conditions, reflections, and other environmental factors.</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Limited Flexibility: </a:t>
            </a:r>
            <a:r>
              <a:rPr lang="en-US" dirty="0">
                <a:solidFill>
                  <a:schemeClr val="bg2"/>
                </a:solidFill>
              </a:rPr>
              <a:t>May require adjustments or retraining when products or environments change significantly.</a:t>
            </a:r>
            <a:endParaRPr lang="en-IN" dirty="0">
              <a:solidFill>
                <a:schemeClr val="bg2"/>
              </a:solidFill>
            </a:endParaRPr>
          </a:p>
        </p:txBody>
      </p:sp>
      <p:sp>
        <p:nvSpPr>
          <p:cNvPr id="7" name="Rectangle 6">
            <a:extLst>
              <a:ext uri="{FF2B5EF4-FFF2-40B4-BE49-F238E27FC236}">
                <a16:creationId xmlns:a16="http://schemas.microsoft.com/office/drawing/2014/main" id="{C388A458-0CFC-1126-2F09-40EF7721510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832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2.Non-Destructive Testing (NDT):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8" y="465589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9" name="Rectangle 3">
            <a:extLst>
              <a:ext uri="{FF2B5EF4-FFF2-40B4-BE49-F238E27FC236}">
                <a16:creationId xmlns:a16="http://schemas.microsoft.com/office/drawing/2014/main" id="{99DC4A60-39B5-EA65-90B6-17C325257A7A}"/>
              </a:ext>
            </a:extLst>
          </p:cNvPr>
          <p:cNvSpPr>
            <a:spLocks noChangeArrowheads="1"/>
          </p:cNvSpPr>
          <p:nvPr/>
        </p:nvSpPr>
        <p:spPr bwMode="auto">
          <a:xfrm>
            <a:off x="660998" y="1706219"/>
            <a:ext cx="13613802"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Preservation of Material: </a:t>
            </a:r>
            <a:r>
              <a:rPr kumimoji="0" lang="en-US" altLang="en-US" i="0" u="none" strike="noStrike" cap="none" normalizeH="0" baseline="0" dirty="0">
                <a:ln>
                  <a:noFill/>
                </a:ln>
                <a:solidFill>
                  <a:schemeClr val="bg2"/>
                </a:solidFill>
                <a:effectLst/>
                <a:latin typeface="Arial" panose="020B0604020202020204" pitchFamily="34" charset="0"/>
              </a:rPr>
              <a:t>Tests are conducted without causing any damage to the tested components, allowing their</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continued use.</a:t>
            </a:r>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Early Detection: </a:t>
            </a:r>
            <a:r>
              <a:rPr kumimoji="0" lang="en-US" altLang="en-US" i="0" u="none" strike="noStrike" cap="none" normalizeH="0" baseline="0" dirty="0">
                <a:ln>
                  <a:noFill/>
                </a:ln>
                <a:solidFill>
                  <a:schemeClr val="bg2"/>
                </a:solidFill>
                <a:effectLst/>
                <a:latin typeface="Arial" panose="020B0604020202020204" pitchFamily="34" charset="0"/>
              </a:rPr>
              <a:t>Identifies defects and flaws early in the production or operational stages, preventing failures.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Cost Efficiency: </a:t>
            </a:r>
            <a:r>
              <a:rPr kumimoji="0" lang="en-US" altLang="en-US" i="0" u="none" strike="noStrike" cap="none" normalizeH="0" baseline="0" dirty="0">
                <a:ln>
                  <a:noFill/>
                </a:ln>
                <a:solidFill>
                  <a:schemeClr val="bg2"/>
                </a:solidFill>
                <a:effectLst/>
                <a:latin typeface="Arial" panose="020B0604020202020204" pitchFamily="34" charset="0"/>
              </a:rPr>
              <a:t>Reduces repair and downtime costs by detecting issues early without interrupting operations.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Safety Enhancement: </a:t>
            </a:r>
            <a:r>
              <a:rPr kumimoji="0" lang="en-US" altLang="en-US" i="0" u="none" strike="noStrike" cap="none" normalizeH="0" baseline="0" dirty="0">
                <a:ln>
                  <a:noFill/>
                </a:ln>
                <a:solidFill>
                  <a:schemeClr val="bg2"/>
                </a:solidFill>
                <a:effectLst/>
                <a:latin typeface="Arial" panose="020B0604020202020204" pitchFamily="34" charset="0"/>
              </a:rPr>
              <a:t>Improves the safety of structures, machinery, and systems by ensuring integrity without destructive</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processes. </a:t>
            </a:r>
          </a:p>
        </p:txBody>
      </p:sp>
      <p:sp>
        <p:nvSpPr>
          <p:cNvPr id="10" name="Rectangle 4">
            <a:extLst>
              <a:ext uri="{FF2B5EF4-FFF2-40B4-BE49-F238E27FC236}">
                <a16:creationId xmlns:a16="http://schemas.microsoft.com/office/drawing/2014/main" id="{727E31BE-CBEA-E00B-D67A-7DDCBFA1F671}"/>
              </a:ext>
            </a:extLst>
          </p:cNvPr>
          <p:cNvSpPr>
            <a:spLocks noChangeArrowheads="1"/>
          </p:cNvSpPr>
          <p:nvPr/>
        </p:nvSpPr>
        <p:spPr bwMode="auto">
          <a:xfrm>
            <a:off x="660998" y="5507718"/>
            <a:ext cx="134213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Complex Interpretation: </a:t>
            </a:r>
            <a:r>
              <a:rPr kumimoji="0" lang="en-US" altLang="en-US" i="0" u="none" strike="noStrike" cap="none" normalizeH="0" baseline="0" dirty="0">
                <a:ln>
                  <a:noFill/>
                </a:ln>
                <a:solidFill>
                  <a:schemeClr val="bg2"/>
                </a:solidFill>
                <a:effectLst/>
                <a:latin typeface="Arial" panose="020B0604020202020204" pitchFamily="34" charset="0"/>
              </a:rPr>
              <a:t>Requires specialized knowledge and expertise to interpret results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Initial Equipment Cost: </a:t>
            </a:r>
            <a:r>
              <a:rPr kumimoji="0" lang="en-US" altLang="en-US" i="0" u="none" strike="noStrike" cap="none" normalizeH="0" baseline="0" dirty="0">
                <a:ln>
                  <a:noFill/>
                </a:ln>
                <a:solidFill>
                  <a:schemeClr val="bg2"/>
                </a:solidFill>
                <a:effectLst/>
                <a:latin typeface="Arial" panose="020B0604020202020204" pitchFamily="34" charset="0"/>
              </a:rPr>
              <a:t>High cost of advanced NDT equipment and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Surface Limitations: </a:t>
            </a:r>
            <a:r>
              <a:rPr kumimoji="0" lang="en-US" altLang="en-US" i="0" u="none" strike="noStrike" cap="none" normalizeH="0" baseline="0" dirty="0">
                <a:ln>
                  <a:noFill/>
                </a:ln>
                <a:solidFill>
                  <a:schemeClr val="bg2"/>
                </a:solidFill>
                <a:effectLst/>
                <a:latin typeface="Arial" panose="020B0604020202020204" pitchFamily="34" charset="0"/>
              </a:rPr>
              <a:t>Some NDT methods may be limited to detecting surface or near-surface defects, missing internal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Time-Consuming Setup: </a:t>
            </a:r>
            <a:r>
              <a:rPr kumimoji="0" lang="en-US" altLang="en-US" i="0" u="none" strike="noStrike" cap="none" normalizeH="0" baseline="0" dirty="0">
                <a:ln>
                  <a:noFill/>
                </a:ln>
                <a:solidFill>
                  <a:schemeClr val="bg2"/>
                </a:solidFill>
                <a:effectLst/>
                <a:latin typeface="Arial" panose="020B0604020202020204" pitchFamily="34" charset="0"/>
              </a:rPr>
              <a:t>Proper preparation and calibration can be time-consuming depending on the method used. </a:t>
            </a:r>
          </a:p>
        </p:txBody>
      </p:sp>
      <p:sp>
        <p:nvSpPr>
          <p:cNvPr id="11" name="Rectangle 10">
            <a:extLst>
              <a:ext uri="{FF2B5EF4-FFF2-40B4-BE49-F238E27FC236}">
                <a16:creationId xmlns:a16="http://schemas.microsoft.com/office/drawing/2014/main" id="{134B3E2B-8238-B310-F5BE-8F9EE982C070}"/>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5207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3.Ultrasonic Testing (UT):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Rectangle 1">
            <a:extLst>
              <a:ext uri="{FF2B5EF4-FFF2-40B4-BE49-F238E27FC236}">
                <a16:creationId xmlns:a16="http://schemas.microsoft.com/office/drawing/2014/main" id="{5E05CA38-301B-C049-39F0-5DB32695FFC1}"/>
              </a:ext>
            </a:extLst>
          </p:cNvPr>
          <p:cNvSpPr>
            <a:spLocks noChangeArrowheads="1"/>
          </p:cNvSpPr>
          <p:nvPr/>
        </p:nvSpPr>
        <p:spPr bwMode="auto">
          <a:xfrm>
            <a:off x="660998" y="1770910"/>
            <a:ext cx="13179249"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Accuracy:</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Provides precise measurements of flaw size and location, enhancing reliability in inspections.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Non-Destructive:</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Allows the inspection of materials without causing any damage to the object being tested.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Immediate Results: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Delivers real-time feedback, enabling quick analysis and decisions.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Deep Penetration: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Can detect internal defects deep within a material, making it highly effective for thick or dense objects.</a:t>
            </a:r>
          </a:p>
        </p:txBody>
      </p:sp>
      <p:sp>
        <p:nvSpPr>
          <p:cNvPr id="7" name="Rectangle 2">
            <a:extLst>
              <a:ext uri="{FF2B5EF4-FFF2-40B4-BE49-F238E27FC236}">
                <a16:creationId xmlns:a16="http://schemas.microsoft.com/office/drawing/2014/main" id="{0F0CA429-5BF7-3D63-19FD-1FA1A84983BC}"/>
              </a:ext>
            </a:extLst>
          </p:cNvPr>
          <p:cNvSpPr>
            <a:spLocks noChangeArrowheads="1"/>
          </p:cNvSpPr>
          <p:nvPr/>
        </p:nvSpPr>
        <p:spPr bwMode="auto">
          <a:xfrm>
            <a:off x="660998" y="5063621"/>
            <a:ext cx="1282192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Skilled Technicians: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Accurate interpretation of results requires trained and experienced personnel.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Surface Requirements: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The surface must be well-prepared (clean and smooth) for accurate results, and coupling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agents are often needed.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Equipment Cost: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Advanced ultrasonic testing equipment can be expensive to acquire and maintain.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for Complex Shapes: </a:t>
            </a:r>
            <a:r>
              <a:rPr kumimoji="0" lang="en-US" altLang="en-US" sz="1800" b="0" i="0" u="none" strike="noStrike" cap="none" normalizeH="0" baseline="0" dirty="0">
                <a:ln>
                  <a:noFill/>
                </a:ln>
                <a:solidFill>
                  <a:schemeClr val="bg2"/>
                </a:solidFill>
                <a:effectLst/>
                <a:latin typeface="Arial" panose="020B0604020202020204" pitchFamily="34" charset="0"/>
              </a:rPr>
              <a:t>May struggle with irregularly shaped or highly attenuative materials, reducing its</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effectiveness in certain applications. </a:t>
            </a:r>
          </a:p>
        </p:txBody>
      </p:sp>
      <p:sp>
        <p:nvSpPr>
          <p:cNvPr id="8" name="Rectangle 7">
            <a:extLst>
              <a:ext uri="{FF2B5EF4-FFF2-40B4-BE49-F238E27FC236}">
                <a16:creationId xmlns:a16="http://schemas.microsoft.com/office/drawing/2014/main" id="{2DB53665-67DC-21C8-D81E-4B3C49D6408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156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4.Vision Measurement Machine:</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8" name="Rectangle 1">
            <a:extLst>
              <a:ext uri="{FF2B5EF4-FFF2-40B4-BE49-F238E27FC236}">
                <a16:creationId xmlns:a16="http://schemas.microsoft.com/office/drawing/2014/main" id="{CABEB21D-899D-80C9-D563-74AEF1D03489}"/>
              </a:ext>
            </a:extLst>
          </p:cNvPr>
          <p:cNvSpPr>
            <a:spLocks noChangeArrowheads="1"/>
          </p:cNvSpPr>
          <p:nvPr/>
        </p:nvSpPr>
        <p:spPr bwMode="auto">
          <a:xfrm>
            <a:off x="660998" y="1730354"/>
            <a:ext cx="131484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Precision: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Provides accurate measurements of small and intricate components, often at micron-level precision.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Non-Contact Inspection: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Measures objects without physical contact, avoiding damage or deformation of delicate parts.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Automated Measurements: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Increases efficiency by automating the measurement process, reducing human error.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Versatility: </a:t>
            </a:r>
            <a:r>
              <a:rPr kumimoji="0" lang="en-US" altLang="en-US" sz="1800" b="0" i="0" u="none" strike="noStrike" cap="none" normalizeH="0" baseline="0" dirty="0">
                <a:ln>
                  <a:noFill/>
                </a:ln>
                <a:solidFill>
                  <a:schemeClr val="bg2"/>
                </a:solidFill>
                <a:effectLst/>
                <a:latin typeface="Arial" panose="020B0604020202020204" pitchFamily="34" charset="0"/>
              </a:rPr>
              <a:t>Can measure various dimensions like length, width, height, and angles, making it suitable for complex shapes. </a:t>
            </a:r>
          </a:p>
        </p:txBody>
      </p:sp>
      <p:sp>
        <p:nvSpPr>
          <p:cNvPr id="9" name="Rectangle 2">
            <a:extLst>
              <a:ext uri="{FF2B5EF4-FFF2-40B4-BE49-F238E27FC236}">
                <a16:creationId xmlns:a16="http://schemas.microsoft.com/office/drawing/2014/main" id="{FEF349A5-1A9E-31B0-E617-B1ADF565351B}"/>
              </a:ext>
            </a:extLst>
          </p:cNvPr>
          <p:cNvSpPr>
            <a:spLocks noChangeArrowheads="1"/>
          </p:cNvSpPr>
          <p:nvPr/>
        </p:nvSpPr>
        <p:spPr bwMode="auto">
          <a:xfrm>
            <a:off x="721578" y="4765900"/>
            <a:ext cx="12813123"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Expensive Setup:</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High initial cost for equipment and setup, as well as maintenance.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Controlled Environment: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Performance can be affected by lighting, vibration, or temperature fluctuations.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Depth Measurement: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Some machines may struggle to measure deep or recessed features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Skilled Operation Needed:</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Proper usage and interpretation of results require skilled operators, adding training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70ADBC9-F34D-0E2D-6080-6732587C93A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830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1E3DBB8-A9B2-AD3F-C7D5-A1B16447535C}"/>
              </a:ext>
            </a:extLst>
          </p:cNvPr>
          <p:cNvSpPr txBox="1">
            <a:spLocks/>
          </p:cNvSpPr>
          <p:nvPr/>
        </p:nvSpPr>
        <p:spPr>
          <a:xfrm>
            <a:off x="1005840" y="302004"/>
            <a:ext cx="12618720" cy="7449424"/>
          </a:xfr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solidFill>
              </a:rPr>
              <a:t> VMM:</a:t>
            </a:r>
          </a:p>
          <a:p>
            <a:r>
              <a:rPr lang="en-US" sz="2400" b="1" dirty="0">
                <a:solidFill>
                  <a:schemeClr val="bg2"/>
                </a:solidFill>
              </a:rPr>
              <a:t>High Cost</a:t>
            </a:r>
            <a:r>
              <a:rPr lang="en-US" sz="2400" dirty="0">
                <a:solidFill>
                  <a:schemeClr val="bg2"/>
                </a:solidFill>
              </a:rPr>
              <a:t>: Expensive setup, maintenance, and calibration.</a:t>
            </a:r>
            <a:endParaRPr lang="en-US" sz="2400" b="1" dirty="0">
              <a:solidFill>
                <a:schemeClr val="bg2"/>
              </a:solidFill>
            </a:endParaRPr>
          </a:p>
          <a:p>
            <a:r>
              <a:rPr lang="en-US" sz="2400" b="1" dirty="0">
                <a:solidFill>
                  <a:schemeClr val="bg2"/>
                </a:solidFill>
              </a:rPr>
              <a:t>Limited Flexibility</a:t>
            </a:r>
            <a:r>
              <a:rPr lang="en-US" sz="2400" dirty="0">
                <a:solidFill>
                  <a:schemeClr val="bg2"/>
                </a:solidFill>
              </a:rPr>
              <a:t>: Difficult to adapt to new parts or defects.</a:t>
            </a:r>
            <a:endParaRPr lang="en-IN" sz="2400" dirty="0">
              <a:solidFill>
                <a:schemeClr val="bg2"/>
              </a:solidFill>
            </a:endParaRPr>
          </a:p>
          <a:p>
            <a:r>
              <a:rPr lang="en-US" sz="2400" b="1" dirty="0">
                <a:solidFill>
                  <a:schemeClr val="bg2"/>
                </a:solidFill>
              </a:rPr>
              <a:t>Slow Inspection Speed</a:t>
            </a:r>
            <a:r>
              <a:rPr lang="en-US" sz="2400" dirty="0">
                <a:solidFill>
                  <a:schemeClr val="bg2"/>
                </a:solidFill>
              </a:rPr>
              <a:t>: May not keep up with high-speed production.</a:t>
            </a:r>
          </a:p>
          <a:p>
            <a:r>
              <a:rPr lang="en-US" sz="2400" b="1" dirty="0">
                <a:solidFill>
                  <a:schemeClr val="bg2"/>
                </a:solidFill>
              </a:rPr>
              <a:t>Operator Dependency</a:t>
            </a:r>
            <a:r>
              <a:rPr lang="en-US" sz="2400" dirty="0">
                <a:solidFill>
                  <a:schemeClr val="bg2"/>
                </a:solidFill>
              </a:rPr>
              <a:t>: Requires skilled personnel for operation and calibration.</a:t>
            </a:r>
          </a:p>
          <a:p>
            <a:r>
              <a:rPr lang="en-US" sz="2400" b="1" dirty="0">
                <a:solidFill>
                  <a:schemeClr val="bg2"/>
                </a:solidFill>
              </a:rPr>
              <a:t>Limited Flexibility</a:t>
            </a:r>
            <a:r>
              <a:rPr lang="en-US" sz="2400" dirty="0">
                <a:solidFill>
                  <a:schemeClr val="bg2"/>
                </a:solidFill>
              </a:rPr>
              <a:t>: Difficult to adapt to new parts or defects.</a:t>
            </a:r>
          </a:p>
          <a:p>
            <a:r>
              <a:rPr lang="en-US" sz="2400" b="1" dirty="0">
                <a:solidFill>
                  <a:schemeClr val="bg2"/>
                </a:solidFill>
              </a:rPr>
              <a:t>Complex Setup</a:t>
            </a:r>
            <a:r>
              <a:rPr lang="en-US" sz="2400" dirty="0">
                <a:solidFill>
                  <a:schemeClr val="bg2"/>
                </a:solidFill>
              </a:rPr>
              <a:t>: Lengthy setup and recalibration for new tasks.</a:t>
            </a:r>
          </a:p>
          <a:p>
            <a:pPr marL="0" indent="0">
              <a:buFont typeface="Arial" pitchFamily="34" charset="0"/>
              <a:buNone/>
            </a:pPr>
            <a:endParaRPr lang="en-US" sz="2400" dirty="0">
              <a:solidFill>
                <a:schemeClr val="bg2"/>
              </a:solidFill>
            </a:endParaRPr>
          </a:p>
          <a:p>
            <a:pPr marL="0" indent="0">
              <a:buFont typeface="Arial" pitchFamily="34" charset="0"/>
              <a:buNone/>
            </a:pPr>
            <a:r>
              <a:rPr lang="en-US" b="1" dirty="0">
                <a:solidFill>
                  <a:schemeClr val="bg2"/>
                </a:solidFill>
              </a:rPr>
              <a:t> ML:</a:t>
            </a:r>
          </a:p>
          <a:p>
            <a:r>
              <a:rPr lang="en-US" sz="2400" b="1" dirty="0">
                <a:solidFill>
                  <a:schemeClr val="bg2"/>
                </a:solidFill>
              </a:rPr>
              <a:t>Cost-Effectiveness</a:t>
            </a:r>
            <a:r>
              <a:rPr lang="en-US" sz="2400" dirty="0">
                <a:solidFill>
                  <a:schemeClr val="bg2"/>
                </a:solidFill>
              </a:rPr>
              <a:t>: Lower long-term costs compared to traditional systems.</a:t>
            </a:r>
            <a:endParaRPr lang="en-US" sz="2400" b="1" dirty="0">
              <a:solidFill>
                <a:schemeClr val="bg2"/>
              </a:solidFill>
            </a:endParaRPr>
          </a:p>
          <a:p>
            <a:r>
              <a:rPr lang="en-US" sz="2400" b="1" dirty="0">
                <a:solidFill>
                  <a:schemeClr val="bg2"/>
                </a:solidFill>
              </a:rPr>
              <a:t>Flexibility</a:t>
            </a:r>
            <a:r>
              <a:rPr lang="en-US" sz="2400" dirty="0">
                <a:solidFill>
                  <a:schemeClr val="bg2"/>
                </a:solidFill>
              </a:rPr>
              <a:t>: Adapts to various defect types and new patterns.</a:t>
            </a:r>
          </a:p>
          <a:p>
            <a:r>
              <a:rPr lang="en-US" sz="2400" b="1" dirty="0">
                <a:solidFill>
                  <a:schemeClr val="bg2"/>
                </a:solidFill>
              </a:rPr>
              <a:t>Automation</a:t>
            </a:r>
            <a:r>
              <a:rPr lang="en-US" sz="2400" dirty="0">
                <a:solidFill>
                  <a:schemeClr val="bg2"/>
                </a:solidFill>
              </a:rPr>
              <a:t>: Enables real-time, automated inspection.</a:t>
            </a:r>
          </a:p>
          <a:p>
            <a:r>
              <a:rPr lang="en-US" sz="2400" b="1" dirty="0">
                <a:solidFill>
                  <a:schemeClr val="bg2"/>
                </a:solidFill>
              </a:rPr>
              <a:t>Continuous Improvement</a:t>
            </a:r>
            <a:r>
              <a:rPr lang="en-US" sz="2400" dirty="0">
                <a:solidFill>
                  <a:schemeClr val="bg2"/>
                </a:solidFill>
              </a:rPr>
              <a:t>: Improves accuracy with more data.</a:t>
            </a:r>
          </a:p>
          <a:p>
            <a:r>
              <a:rPr lang="en-US" sz="2400" b="1" dirty="0">
                <a:solidFill>
                  <a:schemeClr val="bg2"/>
                </a:solidFill>
              </a:rPr>
              <a:t>Complex Defect Detection</a:t>
            </a:r>
            <a:r>
              <a:rPr lang="en-US" sz="2400" dirty="0">
                <a:solidFill>
                  <a:schemeClr val="bg2"/>
                </a:solidFill>
              </a:rPr>
              <a:t>: Identifies subtle and intricate defects.</a:t>
            </a:r>
          </a:p>
          <a:p>
            <a:r>
              <a:rPr lang="fr-FR" sz="2400" b="1" dirty="0" err="1">
                <a:solidFill>
                  <a:schemeClr val="bg2"/>
                </a:solidFill>
              </a:rPr>
              <a:t>Versatility</a:t>
            </a:r>
            <a:r>
              <a:rPr lang="fr-FR" sz="2400" dirty="0">
                <a:solidFill>
                  <a:schemeClr val="bg2"/>
                </a:solidFill>
              </a:rPr>
              <a:t>: </a:t>
            </a:r>
            <a:r>
              <a:rPr lang="fr-FR" sz="2400" dirty="0" err="1">
                <a:solidFill>
                  <a:schemeClr val="bg2"/>
                </a:solidFill>
              </a:rPr>
              <a:t>Handles</a:t>
            </a:r>
            <a:r>
              <a:rPr lang="fr-FR" sz="2400" dirty="0">
                <a:solidFill>
                  <a:schemeClr val="bg2"/>
                </a:solidFill>
              </a:rPr>
              <a:t> multiple </a:t>
            </a:r>
            <a:r>
              <a:rPr lang="fr-FR" sz="2400" dirty="0" err="1">
                <a:solidFill>
                  <a:schemeClr val="bg2"/>
                </a:solidFill>
              </a:rPr>
              <a:t>defect</a:t>
            </a:r>
            <a:r>
              <a:rPr lang="fr-FR" sz="2400" dirty="0">
                <a:solidFill>
                  <a:schemeClr val="bg2"/>
                </a:solidFill>
              </a:rPr>
              <a:t> types (surface, </a:t>
            </a:r>
            <a:r>
              <a:rPr lang="fr-FR" sz="2400" dirty="0" err="1">
                <a:solidFill>
                  <a:schemeClr val="bg2"/>
                </a:solidFill>
              </a:rPr>
              <a:t>dimensional</a:t>
            </a:r>
            <a:r>
              <a:rPr lang="fr-FR" sz="2400" dirty="0">
                <a:solidFill>
                  <a:schemeClr val="bg2"/>
                </a:solidFill>
              </a:rPr>
              <a:t>, etc.).</a:t>
            </a:r>
            <a:endParaRPr lang="en-US" sz="2400" b="1" dirty="0">
              <a:solidFill>
                <a:schemeClr val="bg2"/>
              </a:solidFill>
            </a:endParaRPr>
          </a:p>
        </p:txBody>
      </p:sp>
      <p:sp>
        <p:nvSpPr>
          <p:cNvPr id="3" name="Rectangle 2">
            <a:extLst>
              <a:ext uri="{FF2B5EF4-FFF2-40B4-BE49-F238E27FC236}">
                <a16:creationId xmlns:a16="http://schemas.microsoft.com/office/drawing/2014/main" id="{C17D0195-DD5A-8278-63A0-4552CBB8D51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8107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2370</Words>
  <Application>Microsoft Office PowerPoint</Application>
  <PresentationFormat>Custom</PresentationFormat>
  <Paragraphs>215</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Mukta Light</vt:lpstr>
      <vt:lpstr>Arial</vt:lpstr>
      <vt:lpstr>Prompt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Virendra Pardeshi</cp:lastModifiedBy>
  <cp:revision>2</cp:revision>
  <dcterms:created xsi:type="dcterms:W3CDTF">2024-10-08T15:32:47Z</dcterms:created>
  <dcterms:modified xsi:type="dcterms:W3CDTF">2024-10-08T19:28:25Z</dcterms:modified>
</cp:coreProperties>
</file>