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0"/>
  </p:notesMasterIdLst>
  <p:sldIdLst>
    <p:sldId id="256" r:id="rId2"/>
    <p:sldId id="257" r:id="rId3"/>
    <p:sldId id="277" r:id="rId4"/>
    <p:sldId id="280" r:id="rId5"/>
    <p:sldId id="281" r:id="rId6"/>
    <p:sldId id="258" r:id="rId7"/>
    <p:sldId id="266" r:id="rId8"/>
    <p:sldId id="267" r:id="rId9"/>
    <p:sldId id="268" r:id="rId10"/>
    <p:sldId id="269" r:id="rId11"/>
    <p:sldId id="271" r:id="rId12"/>
    <p:sldId id="273" r:id="rId13"/>
    <p:sldId id="261" r:id="rId14"/>
    <p:sldId id="262" r:id="rId15"/>
    <p:sldId id="263" r:id="rId16"/>
    <p:sldId id="264" r:id="rId17"/>
    <p:sldId id="265" r:id="rId18"/>
    <p:sldId id="275" r:id="rId19"/>
  </p:sldIdLst>
  <p:sldSz cx="14630400" cy="8229600"/>
  <p:notesSz cx="8229600" cy="14630400"/>
  <p:embeddedFontLst>
    <p:embeddedFont>
      <p:font typeface="Mukta Light" panose="020B0604020202020204" charset="0"/>
      <p:regular r:id="rId21"/>
    </p:embeddedFont>
    <p:embeddedFont>
      <p:font typeface="Prompt Medium" panose="00000600000000000000" pitchFamily="2" charset="-34"/>
      <p:regular r:id="rId22"/>
      <p: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AFD297-6274-4E8C-8FA2-B6813D4C2E85}" v="13" dt="2024-10-09T02:04:38.1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80" d="100"/>
          <a:sy n="80" d="100"/>
        </p:scale>
        <p:origin x="13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endra Pardeshi" userId="c775f1a56e84caa5" providerId="LiveId" clId="{F8AFD297-6274-4E8C-8FA2-B6813D4C2E85}"/>
    <pc:docChg chg="custSel addSld delSld modSld sldOrd">
      <pc:chgData name="Virendra Pardeshi" userId="c775f1a56e84caa5" providerId="LiveId" clId="{F8AFD297-6274-4E8C-8FA2-B6813D4C2E85}" dt="2024-10-09T02:04:38.156" v="35"/>
      <pc:docMkLst>
        <pc:docMk/>
      </pc:docMkLst>
      <pc:sldChg chg="delSp del mod ord">
        <pc:chgData name="Virendra Pardeshi" userId="c775f1a56e84caa5" providerId="LiveId" clId="{F8AFD297-6274-4E8C-8FA2-B6813D4C2E85}" dt="2024-10-09T02:03:44.588" v="32" actId="2696"/>
        <pc:sldMkLst>
          <pc:docMk/>
          <pc:sldMk cId="1954728090" sldId="259"/>
        </pc:sldMkLst>
        <pc:graphicFrameChg chg="del">
          <ac:chgData name="Virendra Pardeshi" userId="c775f1a56e84caa5" providerId="LiveId" clId="{F8AFD297-6274-4E8C-8FA2-B6813D4C2E85}" dt="2024-10-09T02:03:18.443" v="28" actId="21"/>
          <ac:graphicFrameMkLst>
            <pc:docMk/>
            <pc:sldMk cId="1954728090" sldId="259"/>
            <ac:graphicFrameMk id="4" creationId="{8FCB389B-80D8-0AEF-8834-7DFC0D200336}"/>
          </ac:graphicFrameMkLst>
        </pc:graphicFrameChg>
      </pc:sldChg>
      <pc:sldChg chg="addSp modSp mod">
        <pc:chgData name="Virendra Pardeshi" userId="c775f1a56e84caa5" providerId="LiveId" clId="{F8AFD297-6274-4E8C-8FA2-B6813D4C2E85}" dt="2024-10-09T02:01:08.583" v="20" actId="313"/>
        <pc:sldMkLst>
          <pc:docMk/>
          <pc:sldMk cId="4252296179" sldId="277"/>
        </pc:sldMkLst>
        <pc:spChg chg="mod">
          <ac:chgData name="Virendra Pardeshi" userId="c775f1a56e84caa5" providerId="LiveId" clId="{F8AFD297-6274-4E8C-8FA2-B6813D4C2E85}" dt="2024-10-09T01:59:38.917" v="9" actId="1076"/>
          <ac:spMkLst>
            <pc:docMk/>
            <pc:sldMk cId="4252296179" sldId="277"/>
            <ac:spMk id="2" creationId="{D37F15C3-AC7D-F332-9DC8-2B85FB308698}"/>
          </ac:spMkLst>
        </pc:spChg>
        <pc:graphicFrameChg chg="add mod modGraphic">
          <ac:chgData name="Virendra Pardeshi" userId="c775f1a56e84caa5" providerId="LiveId" clId="{F8AFD297-6274-4E8C-8FA2-B6813D4C2E85}" dt="2024-10-09T02:01:08.583" v="20" actId="313"/>
          <ac:graphicFrameMkLst>
            <pc:docMk/>
            <pc:sldMk cId="4252296179" sldId="277"/>
            <ac:graphicFrameMk id="3" creationId="{3F915B5C-E379-015C-95B3-08A64E28F045}"/>
          </ac:graphicFrameMkLst>
        </pc:graphicFrameChg>
      </pc:sldChg>
      <pc:sldChg chg="delSp del mod ord">
        <pc:chgData name="Virendra Pardeshi" userId="c775f1a56e84caa5" providerId="LiveId" clId="{F8AFD297-6274-4E8C-8FA2-B6813D4C2E85}" dt="2024-10-09T02:02:13.040" v="21" actId="2696"/>
        <pc:sldMkLst>
          <pc:docMk/>
          <pc:sldMk cId="933309911" sldId="278"/>
        </pc:sldMkLst>
        <pc:graphicFrameChg chg="del">
          <ac:chgData name="Virendra Pardeshi" userId="c775f1a56e84caa5" providerId="LiveId" clId="{F8AFD297-6274-4E8C-8FA2-B6813D4C2E85}" dt="2024-10-09T01:59:26.860" v="6" actId="21"/>
          <ac:graphicFrameMkLst>
            <pc:docMk/>
            <pc:sldMk cId="933309911" sldId="278"/>
            <ac:graphicFrameMk id="4" creationId="{762E9251-2851-5624-3A3A-FA4BB7620F69}"/>
          </ac:graphicFrameMkLst>
        </pc:graphicFrameChg>
      </pc:sldChg>
      <pc:sldChg chg="delSp del mod ord">
        <pc:chgData name="Virendra Pardeshi" userId="c775f1a56e84caa5" providerId="LiveId" clId="{F8AFD297-6274-4E8C-8FA2-B6813D4C2E85}" dt="2024-10-09T02:03:01.559" v="26" actId="2696"/>
        <pc:sldMkLst>
          <pc:docMk/>
          <pc:sldMk cId="2598006299" sldId="279"/>
        </pc:sldMkLst>
        <pc:graphicFrameChg chg="del">
          <ac:chgData name="Virendra Pardeshi" userId="c775f1a56e84caa5" providerId="LiveId" clId="{F8AFD297-6274-4E8C-8FA2-B6813D4C2E85}" dt="2024-10-09T02:02:25.213" v="23" actId="21"/>
          <ac:graphicFrameMkLst>
            <pc:docMk/>
            <pc:sldMk cId="2598006299" sldId="279"/>
            <ac:graphicFrameMk id="4" creationId="{B55CD347-A152-821A-D342-9BC0173EB0A3}"/>
          </ac:graphicFrameMkLst>
        </pc:graphicFrameChg>
      </pc:sldChg>
      <pc:sldChg chg="addSp modSp new mod">
        <pc:chgData name="Virendra Pardeshi" userId="c775f1a56e84caa5" providerId="LiveId" clId="{F8AFD297-6274-4E8C-8FA2-B6813D4C2E85}" dt="2024-10-09T02:04:29.403" v="34" actId="1076"/>
        <pc:sldMkLst>
          <pc:docMk/>
          <pc:sldMk cId="2840955758" sldId="280"/>
        </pc:sldMkLst>
        <pc:spChg chg="add mod">
          <ac:chgData name="Virendra Pardeshi" userId="c775f1a56e84caa5" providerId="LiveId" clId="{F8AFD297-6274-4E8C-8FA2-B6813D4C2E85}" dt="2024-10-09T02:04:19.684" v="33"/>
          <ac:spMkLst>
            <pc:docMk/>
            <pc:sldMk cId="2840955758" sldId="280"/>
            <ac:spMk id="3" creationId="{E18BADCA-47D2-7112-8E31-A1A0E7EC48D8}"/>
          </ac:spMkLst>
        </pc:spChg>
        <pc:graphicFrameChg chg="add mod modGraphic">
          <ac:chgData name="Virendra Pardeshi" userId="c775f1a56e84caa5" providerId="LiveId" clId="{F8AFD297-6274-4E8C-8FA2-B6813D4C2E85}" dt="2024-10-09T02:04:29.403" v="34" actId="1076"/>
          <ac:graphicFrameMkLst>
            <pc:docMk/>
            <pc:sldMk cId="2840955758" sldId="280"/>
            <ac:graphicFrameMk id="2" creationId="{3493E69E-3041-1BD2-D22E-E8ECE06B5222}"/>
          </ac:graphicFrameMkLst>
        </pc:graphicFrameChg>
      </pc:sldChg>
      <pc:sldChg chg="addSp modSp new mod">
        <pc:chgData name="Virendra Pardeshi" userId="c775f1a56e84caa5" providerId="LiveId" clId="{F8AFD297-6274-4E8C-8FA2-B6813D4C2E85}" dt="2024-10-09T02:04:38.156" v="35"/>
        <pc:sldMkLst>
          <pc:docMk/>
          <pc:sldMk cId="2347849953" sldId="281"/>
        </pc:sldMkLst>
        <pc:spChg chg="add mod">
          <ac:chgData name="Virendra Pardeshi" userId="c775f1a56e84caa5" providerId="LiveId" clId="{F8AFD297-6274-4E8C-8FA2-B6813D4C2E85}" dt="2024-10-09T02:04:38.156" v="35"/>
          <ac:spMkLst>
            <pc:docMk/>
            <pc:sldMk cId="2347849953" sldId="281"/>
            <ac:spMk id="3" creationId="{5D635733-9FA5-5CB8-96C6-82FE494A6A90}"/>
          </ac:spMkLst>
        </pc:spChg>
        <pc:graphicFrameChg chg="add mod modGraphic">
          <ac:chgData name="Virendra Pardeshi" userId="c775f1a56e84caa5" providerId="LiveId" clId="{F8AFD297-6274-4E8C-8FA2-B6813D4C2E85}" dt="2024-10-09T02:03:33.144" v="31" actId="14100"/>
          <ac:graphicFrameMkLst>
            <pc:docMk/>
            <pc:sldMk cId="2347849953" sldId="281"/>
            <ac:graphicFrameMk id="2" creationId="{D09B63DF-6019-D468-25DC-4F63A9491BC3}"/>
          </ac:graphicFrameMkLst>
        </pc:graphicFrameChg>
      </pc:sldChg>
      <pc:sldMasterChg chg="delSldLayout">
        <pc:chgData name="Virendra Pardeshi" userId="c775f1a56e84caa5" providerId="LiveId" clId="{F8AFD297-6274-4E8C-8FA2-B6813D4C2E85}" dt="2024-10-09T02:03:44.588" v="32" actId="2696"/>
        <pc:sldMasterMkLst>
          <pc:docMk/>
          <pc:sldMasterMk cId="0" sldId="2147483648"/>
        </pc:sldMasterMkLst>
        <pc:sldLayoutChg chg="del">
          <pc:chgData name="Virendra Pardeshi" userId="c775f1a56e84caa5" providerId="LiveId" clId="{F8AFD297-6274-4E8C-8FA2-B6813D4C2E85}" dt="2024-10-09T02:03:44.588" v="32" actId="2696"/>
          <pc:sldLayoutMkLst>
            <pc:docMk/>
            <pc:sldMasterMk cId="0" sldId="2147483648"/>
            <pc:sldLayoutMk cId="3163316778"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700834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1048345"/>
            <a:ext cx="7415927" cy="1892618"/>
          </a:xfrm>
          <a:prstGeom prst="rect">
            <a:avLst/>
          </a:prstGeom>
          <a:noFill/>
          <a:ln/>
        </p:spPr>
        <p:txBody>
          <a:bodyPr wrap="square" lIns="0" tIns="0" rIns="0" bIns="0" rtlCol="0" anchor="t"/>
          <a:lstStyle/>
          <a:p>
            <a:pPr marL="0" indent="0">
              <a:lnSpc>
                <a:spcPts val="7450"/>
              </a:lnSpc>
              <a:buNone/>
            </a:pPr>
            <a:r>
              <a:rPr lang="en-US" sz="5950" dirty="0">
                <a:solidFill>
                  <a:srgbClr val="C6BFEE"/>
                </a:solidFill>
                <a:latin typeface="Prompt Medium" pitchFamily="34" charset="0"/>
                <a:ea typeface="Prompt Medium" pitchFamily="34" charset="-122"/>
                <a:cs typeface="Prompt Medium" pitchFamily="34" charset="-120"/>
              </a:rPr>
              <a:t>Quality Control in Manufacturing</a:t>
            </a:r>
            <a:endParaRPr lang="en-US" sz="5950" dirty="0"/>
          </a:p>
        </p:txBody>
      </p:sp>
      <p:sp>
        <p:nvSpPr>
          <p:cNvPr id="4" name="Text 1"/>
          <p:cNvSpPr/>
          <p:nvPr/>
        </p:nvSpPr>
        <p:spPr>
          <a:xfrm>
            <a:off x="6350436" y="3311247"/>
            <a:ext cx="7415927" cy="4080153"/>
          </a:xfrm>
          <a:prstGeom prst="rect">
            <a:avLst/>
          </a:prstGeom>
          <a:noFill/>
          <a:ln/>
        </p:spPr>
        <p:txBody>
          <a:bodyPr wrap="square" lIns="0" tIns="0" rIns="0" bIns="0" rtlCol="0" anchor="t"/>
          <a:lstStyle/>
          <a:p>
            <a:pPr marL="342900" indent="-342900">
              <a:lnSpc>
                <a:spcPts val="3100"/>
              </a:lnSpc>
              <a:buFont typeface="Arial" panose="020B0604020202020204" pitchFamily="34" charset="0"/>
              <a:buChar char="•"/>
            </a:pPr>
            <a:r>
              <a:rPr lang="en-US" sz="1900" dirty="0">
                <a:solidFill>
                  <a:srgbClr val="DAD8E9"/>
                </a:solidFill>
                <a:latin typeface="Mukta Light" pitchFamily="34" charset="0"/>
                <a:ea typeface="Mukta Light" pitchFamily="34" charset="-122"/>
                <a:cs typeface="Mukta Light" pitchFamily="34" charset="-120"/>
              </a:rPr>
              <a:t>Quality control in manufacturing is a crucial process that ensures products meet predefined standards and specifications. </a:t>
            </a:r>
          </a:p>
          <a:p>
            <a:pPr marL="342900" indent="-342900">
              <a:lnSpc>
                <a:spcPts val="3100"/>
              </a:lnSpc>
              <a:buFont typeface="Arial" panose="020B0604020202020204" pitchFamily="34" charset="0"/>
              <a:buChar char="•"/>
            </a:pPr>
            <a:r>
              <a:rPr lang="en-US" sz="1900" dirty="0">
                <a:solidFill>
                  <a:srgbClr val="DAD8E9"/>
                </a:solidFill>
                <a:latin typeface="Mukta Light" pitchFamily="34" charset="0"/>
                <a:ea typeface="Mukta Light" pitchFamily="34" charset="-122"/>
                <a:cs typeface="Mukta Light" pitchFamily="34" charset="-120"/>
              </a:rPr>
              <a:t>It plays a vital role in delivering high-quality goods to customers, minimizing production losses, and maintaining brand reputation.</a:t>
            </a:r>
          </a:p>
          <a:p>
            <a:pPr marL="342900" indent="-342900">
              <a:lnSpc>
                <a:spcPts val="3100"/>
              </a:lnSpc>
              <a:buFont typeface="Arial" panose="020B0604020202020204" pitchFamily="34" charset="0"/>
              <a:buChar char="•"/>
            </a:pPr>
            <a:r>
              <a:rPr lang="en-US" sz="1900" dirty="0">
                <a:solidFill>
                  <a:srgbClr val="DAD8E9"/>
                </a:solidFill>
                <a:latin typeface="Mukta Light" pitchFamily="34" charset="0"/>
                <a:ea typeface="Mukta Light" pitchFamily="34" charset="-122"/>
                <a:cs typeface="Mukta Light" pitchFamily="34" charset="-120"/>
              </a:rPr>
              <a:t>Quality control methods are implemented at various stages of production, including raw material inspection, in-process checks, and final product evaluation.</a:t>
            </a:r>
          </a:p>
          <a:p>
            <a:pPr marL="342900" indent="-342900">
              <a:lnSpc>
                <a:spcPts val="3100"/>
              </a:lnSpc>
              <a:buFont typeface="Arial" panose="020B0604020202020204" pitchFamily="34" charset="0"/>
              <a:buChar char="•"/>
            </a:pPr>
            <a:r>
              <a:rPr lang="en-US" sz="1900" dirty="0">
                <a:solidFill>
                  <a:srgbClr val="DAD8E9"/>
                </a:solidFill>
                <a:latin typeface="Mukta Light" pitchFamily="34" charset="0"/>
                <a:ea typeface="Mukta Light" pitchFamily="34" charset="-122"/>
                <a:cs typeface="Mukta Light" pitchFamily="34" charset="-120"/>
              </a:rPr>
              <a:t> Effective quality control practices are essential for any manufacturing organization, regardless of its size or industry.</a:t>
            </a:r>
            <a:endParaRPr lang="en-US" sz="1900" dirty="0"/>
          </a:p>
        </p:txBody>
      </p:sp>
      <p:sp>
        <p:nvSpPr>
          <p:cNvPr id="10" name="Rectangle 9">
            <a:extLst>
              <a:ext uri="{FF2B5EF4-FFF2-40B4-BE49-F238E27FC236}">
                <a16:creationId xmlns:a16="http://schemas.microsoft.com/office/drawing/2014/main" id="{207E35B1-2E6C-748F-7F56-9E79410A897A}"/>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74A6FDB-56A0-BF66-F946-B8143AA1B80B}"/>
              </a:ext>
            </a:extLst>
          </p:cNvPr>
          <p:cNvSpPr/>
          <p:nvPr/>
        </p:nvSpPr>
        <p:spPr>
          <a:xfrm>
            <a:off x="863601" y="326708"/>
            <a:ext cx="8636000" cy="710486"/>
          </a:xfrm>
          <a:prstGeom prst="rect">
            <a:avLst/>
          </a:prstGeom>
          <a:noFill/>
          <a:ln/>
        </p:spPr>
        <p:txBody>
          <a:bodyPr wrap="square" lIns="0" tIns="0" rIns="0" bIns="0" rtlCol="0" anchor="t"/>
          <a:lstStyle/>
          <a:p>
            <a:r>
              <a:rPr lang="en-IN" sz="4400" b="1" dirty="0">
                <a:solidFill>
                  <a:schemeClr val="bg2"/>
                </a:solidFill>
              </a:rPr>
              <a:t>4.Vision Measurement Machine:</a:t>
            </a:r>
          </a:p>
        </p:txBody>
      </p:sp>
      <p:sp>
        <p:nvSpPr>
          <p:cNvPr id="3" name="Text 1">
            <a:extLst>
              <a:ext uri="{FF2B5EF4-FFF2-40B4-BE49-F238E27FC236}">
                <a16:creationId xmlns:a16="http://schemas.microsoft.com/office/drawing/2014/main" id="{C449D6DE-92FE-CA90-76D5-1F75AD3618F9}"/>
              </a:ext>
            </a:extLst>
          </p:cNvPr>
          <p:cNvSpPr/>
          <p:nvPr/>
        </p:nvSpPr>
        <p:spPr>
          <a:xfrm>
            <a:off x="721578" y="1966119"/>
            <a:ext cx="13187243" cy="2219801"/>
          </a:xfrm>
          <a:prstGeom prst="rect">
            <a:avLst/>
          </a:prstGeom>
          <a:noFill/>
          <a:ln/>
        </p:spPr>
        <p:txBody>
          <a:bodyPr wrap="square" lIns="0" tIns="0" rIns="0" bIns="0" rtlCol="0" anchor="t"/>
          <a:lstStyle/>
          <a:p>
            <a:pPr marL="342900" indent="-342900">
              <a:buFont typeface="Arial" panose="020B0604020202020204" pitchFamily="34" charset="0"/>
              <a:buChar char="•"/>
            </a:pPr>
            <a:endParaRPr lang="en-IN" dirty="0">
              <a:solidFill>
                <a:schemeClr val="bg2"/>
              </a:solidFill>
            </a:endParaRPr>
          </a:p>
        </p:txBody>
      </p:sp>
      <p:sp>
        <p:nvSpPr>
          <p:cNvPr id="4" name="Text 0">
            <a:extLst>
              <a:ext uri="{FF2B5EF4-FFF2-40B4-BE49-F238E27FC236}">
                <a16:creationId xmlns:a16="http://schemas.microsoft.com/office/drawing/2014/main" id="{F32A2204-993A-BBA9-6E65-FF11E4E36E04}"/>
              </a:ext>
            </a:extLst>
          </p:cNvPr>
          <p:cNvSpPr/>
          <p:nvPr/>
        </p:nvSpPr>
        <p:spPr>
          <a:xfrm>
            <a:off x="721576" y="941851"/>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Advantages :</a:t>
            </a:r>
            <a:endParaRPr lang="en-US" sz="3200" b="1" dirty="0">
              <a:solidFill>
                <a:schemeClr val="bg2"/>
              </a:solidFill>
            </a:endParaRPr>
          </a:p>
        </p:txBody>
      </p:sp>
      <p:sp>
        <p:nvSpPr>
          <p:cNvPr id="5" name="Text 0">
            <a:extLst>
              <a:ext uri="{FF2B5EF4-FFF2-40B4-BE49-F238E27FC236}">
                <a16:creationId xmlns:a16="http://schemas.microsoft.com/office/drawing/2014/main" id="{304A5C81-ED43-3957-735B-9E69EC3BBE66}"/>
              </a:ext>
            </a:extLst>
          </p:cNvPr>
          <p:cNvSpPr/>
          <p:nvPr/>
        </p:nvSpPr>
        <p:spPr>
          <a:xfrm>
            <a:off x="721575" y="4116969"/>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Disadvantages :</a:t>
            </a:r>
            <a:endParaRPr lang="en-US" sz="3200" b="1" dirty="0">
              <a:solidFill>
                <a:schemeClr val="bg2"/>
              </a:solidFill>
            </a:endParaRPr>
          </a:p>
        </p:txBody>
      </p:sp>
      <p:sp>
        <p:nvSpPr>
          <p:cNvPr id="8" name="Rectangle 1">
            <a:extLst>
              <a:ext uri="{FF2B5EF4-FFF2-40B4-BE49-F238E27FC236}">
                <a16:creationId xmlns:a16="http://schemas.microsoft.com/office/drawing/2014/main" id="{CABEB21D-899D-80C9-D563-74AEF1D03489}"/>
              </a:ext>
            </a:extLst>
          </p:cNvPr>
          <p:cNvSpPr>
            <a:spLocks noChangeArrowheads="1"/>
          </p:cNvSpPr>
          <p:nvPr/>
        </p:nvSpPr>
        <p:spPr bwMode="auto">
          <a:xfrm>
            <a:off x="660998" y="1730354"/>
            <a:ext cx="13148408"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High Precision:</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Provides accurate measurements of small and intricate components, often at micron-level precision.</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Non-Contact Inspection:</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Measures objects without physical contact, avoiding damage or deformation of delicate parts.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Automated Measurements:</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Increases efficiency by automating the measurement process, reducing human error.</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Versatility: </a:t>
            </a:r>
            <a:r>
              <a:rPr kumimoji="0" lang="en-US" altLang="en-US" sz="1800" b="0" i="0" u="none" strike="noStrike" cap="none" normalizeH="0" baseline="0" dirty="0">
                <a:ln>
                  <a:noFill/>
                </a:ln>
                <a:solidFill>
                  <a:schemeClr val="bg2"/>
                </a:solidFill>
                <a:effectLst/>
                <a:latin typeface="Arial" panose="020B0604020202020204" pitchFamily="34" charset="0"/>
              </a:rPr>
              <a:t>Can measure various dimensions like length, width, height, and angles, making it suitable for complex shapes. </a:t>
            </a:r>
          </a:p>
        </p:txBody>
      </p:sp>
      <p:sp>
        <p:nvSpPr>
          <p:cNvPr id="9" name="Rectangle 2">
            <a:extLst>
              <a:ext uri="{FF2B5EF4-FFF2-40B4-BE49-F238E27FC236}">
                <a16:creationId xmlns:a16="http://schemas.microsoft.com/office/drawing/2014/main" id="{FEF349A5-1A9E-31B0-E617-B1ADF565351B}"/>
              </a:ext>
            </a:extLst>
          </p:cNvPr>
          <p:cNvSpPr>
            <a:spLocks noChangeArrowheads="1"/>
          </p:cNvSpPr>
          <p:nvPr/>
        </p:nvSpPr>
        <p:spPr bwMode="auto">
          <a:xfrm>
            <a:off x="721578" y="4765900"/>
            <a:ext cx="12813123"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Expensive Setup:</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High initial cost for equipment and setup, as well as maintenance.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2"/>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Requires Controlled Environment:</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Performance can be affected by lighting, vibration, or temperature fluctuations.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2"/>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Limited Depth Measurement:</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Some machines may struggle to measure deep or recessed features accurately.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2"/>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Skilled Operation Needed:</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Proper usage and interpretation of results require skilled operators, adding training costs.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70ADBC9-F34D-0E2D-6080-6732587C93A2}"/>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183088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1E3DBB8-A9B2-AD3F-C7D5-A1B16447535C}"/>
              </a:ext>
            </a:extLst>
          </p:cNvPr>
          <p:cNvSpPr txBox="1">
            <a:spLocks/>
          </p:cNvSpPr>
          <p:nvPr/>
        </p:nvSpPr>
        <p:spPr>
          <a:xfrm>
            <a:off x="1005840" y="302004"/>
            <a:ext cx="12618720" cy="7449424"/>
          </a:xfr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b="1" dirty="0">
                <a:solidFill>
                  <a:schemeClr val="bg2"/>
                </a:solidFill>
              </a:rPr>
              <a:t> VMM:</a:t>
            </a:r>
          </a:p>
          <a:p>
            <a:r>
              <a:rPr lang="en-US" sz="2400" b="1" dirty="0">
                <a:solidFill>
                  <a:schemeClr val="bg2"/>
                </a:solidFill>
              </a:rPr>
              <a:t>High Cost</a:t>
            </a:r>
            <a:r>
              <a:rPr lang="en-US" sz="2400" dirty="0">
                <a:solidFill>
                  <a:schemeClr val="bg2"/>
                </a:solidFill>
              </a:rPr>
              <a:t>: Expensive setup, maintenance, and calibration.</a:t>
            </a:r>
            <a:endParaRPr lang="en-US" sz="2400" b="1" dirty="0">
              <a:solidFill>
                <a:schemeClr val="bg2"/>
              </a:solidFill>
            </a:endParaRPr>
          </a:p>
          <a:p>
            <a:r>
              <a:rPr lang="en-US" sz="2400" b="1" dirty="0">
                <a:solidFill>
                  <a:schemeClr val="bg2"/>
                </a:solidFill>
              </a:rPr>
              <a:t>Limited Flexibility</a:t>
            </a:r>
            <a:r>
              <a:rPr lang="en-US" sz="2400" dirty="0">
                <a:solidFill>
                  <a:schemeClr val="bg2"/>
                </a:solidFill>
              </a:rPr>
              <a:t>: Difficult to adapt to new parts or defects.</a:t>
            </a:r>
            <a:endParaRPr lang="en-IN" sz="2400" dirty="0">
              <a:solidFill>
                <a:schemeClr val="bg2"/>
              </a:solidFill>
            </a:endParaRPr>
          </a:p>
          <a:p>
            <a:r>
              <a:rPr lang="en-US" sz="2400" b="1" dirty="0">
                <a:solidFill>
                  <a:schemeClr val="bg2"/>
                </a:solidFill>
              </a:rPr>
              <a:t>Slow Inspection Speed</a:t>
            </a:r>
            <a:r>
              <a:rPr lang="en-US" sz="2400" dirty="0">
                <a:solidFill>
                  <a:schemeClr val="bg2"/>
                </a:solidFill>
              </a:rPr>
              <a:t>: May not keep up with high-speed production.</a:t>
            </a:r>
          </a:p>
          <a:p>
            <a:r>
              <a:rPr lang="en-US" sz="2400" b="1" dirty="0">
                <a:solidFill>
                  <a:schemeClr val="bg2"/>
                </a:solidFill>
              </a:rPr>
              <a:t>Operator Dependency</a:t>
            </a:r>
            <a:r>
              <a:rPr lang="en-US" sz="2400" dirty="0">
                <a:solidFill>
                  <a:schemeClr val="bg2"/>
                </a:solidFill>
              </a:rPr>
              <a:t>: Requires skilled personnel for operation and calibration.</a:t>
            </a:r>
          </a:p>
          <a:p>
            <a:r>
              <a:rPr lang="en-US" sz="2400" b="1" dirty="0">
                <a:solidFill>
                  <a:schemeClr val="bg2"/>
                </a:solidFill>
              </a:rPr>
              <a:t>Limited Flexibility</a:t>
            </a:r>
            <a:r>
              <a:rPr lang="en-US" sz="2400" dirty="0">
                <a:solidFill>
                  <a:schemeClr val="bg2"/>
                </a:solidFill>
              </a:rPr>
              <a:t>: Difficult to adapt to new parts or defects.</a:t>
            </a:r>
          </a:p>
          <a:p>
            <a:r>
              <a:rPr lang="en-US" sz="2400" b="1" dirty="0">
                <a:solidFill>
                  <a:schemeClr val="bg2"/>
                </a:solidFill>
              </a:rPr>
              <a:t>Complex Setup</a:t>
            </a:r>
            <a:r>
              <a:rPr lang="en-US" sz="2400" dirty="0">
                <a:solidFill>
                  <a:schemeClr val="bg2"/>
                </a:solidFill>
              </a:rPr>
              <a:t>: Lengthy setup and recalibration for new tasks.</a:t>
            </a:r>
          </a:p>
          <a:p>
            <a:pPr marL="0" indent="0">
              <a:buFont typeface="Arial" pitchFamily="34" charset="0"/>
              <a:buNone/>
            </a:pPr>
            <a:endParaRPr lang="en-US" sz="2400" dirty="0">
              <a:solidFill>
                <a:schemeClr val="bg2"/>
              </a:solidFill>
            </a:endParaRPr>
          </a:p>
          <a:p>
            <a:pPr marL="0" indent="0">
              <a:buFont typeface="Arial" pitchFamily="34" charset="0"/>
              <a:buNone/>
            </a:pPr>
            <a:r>
              <a:rPr lang="en-US" b="1" dirty="0">
                <a:solidFill>
                  <a:schemeClr val="bg2"/>
                </a:solidFill>
              </a:rPr>
              <a:t> ML:</a:t>
            </a:r>
          </a:p>
          <a:p>
            <a:r>
              <a:rPr lang="en-US" sz="2400" b="1" dirty="0">
                <a:solidFill>
                  <a:schemeClr val="bg2"/>
                </a:solidFill>
              </a:rPr>
              <a:t>Cost-Effectiveness</a:t>
            </a:r>
            <a:r>
              <a:rPr lang="en-US" sz="2400" dirty="0">
                <a:solidFill>
                  <a:schemeClr val="bg2"/>
                </a:solidFill>
              </a:rPr>
              <a:t>: Lower long-term costs compared to traditional systems.</a:t>
            </a:r>
            <a:endParaRPr lang="en-US" sz="2400" b="1" dirty="0">
              <a:solidFill>
                <a:schemeClr val="bg2"/>
              </a:solidFill>
            </a:endParaRPr>
          </a:p>
          <a:p>
            <a:r>
              <a:rPr lang="en-US" sz="2400" b="1" dirty="0">
                <a:solidFill>
                  <a:schemeClr val="bg2"/>
                </a:solidFill>
              </a:rPr>
              <a:t>Flexibility</a:t>
            </a:r>
            <a:r>
              <a:rPr lang="en-US" sz="2400" dirty="0">
                <a:solidFill>
                  <a:schemeClr val="bg2"/>
                </a:solidFill>
              </a:rPr>
              <a:t>: Adapts to various defect types and new patterns.</a:t>
            </a:r>
          </a:p>
          <a:p>
            <a:r>
              <a:rPr lang="en-US" sz="2400" b="1" dirty="0">
                <a:solidFill>
                  <a:schemeClr val="bg2"/>
                </a:solidFill>
              </a:rPr>
              <a:t>Automation</a:t>
            </a:r>
            <a:r>
              <a:rPr lang="en-US" sz="2400" dirty="0">
                <a:solidFill>
                  <a:schemeClr val="bg2"/>
                </a:solidFill>
              </a:rPr>
              <a:t>: Enables real-time, automated inspection.</a:t>
            </a:r>
          </a:p>
          <a:p>
            <a:r>
              <a:rPr lang="en-US" sz="2400" b="1" dirty="0">
                <a:solidFill>
                  <a:schemeClr val="bg2"/>
                </a:solidFill>
              </a:rPr>
              <a:t>Continuous Improvement</a:t>
            </a:r>
            <a:r>
              <a:rPr lang="en-US" sz="2400" dirty="0">
                <a:solidFill>
                  <a:schemeClr val="bg2"/>
                </a:solidFill>
              </a:rPr>
              <a:t>: Improves accuracy with more data.</a:t>
            </a:r>
          </a:p>
          <a:p>
            <a:r>
              <a:rPr lang="en-US" sz="2400" b="1" dirty="0">
                <a:solidFill>
                  <a:schemeClr val="bg2"/>
                </a:solidFill>
              </a:rPr>
              <a:t>Complex Defect Detection</a:t>
            </a:r>
            <a:r>
              <a:rPr lang="en-US" sz="2400" dirty="0">
                <a:solidFill>
                  <a:schemeClr val="bg2"/>
                </a:solidFill>
              </a:rPr>
              <a:t>: Identifies subtle and intricate defects.</a:t>
            </a:r>
          </a:p>
          <a:p>
            <a:r>
              <a:rPr lang="fr-FR" sz="2400" b="1" dirty="0" err="1">
                <a:solidFill>
                  <a:schemeClr val="bg2"/>
                </a:solidFill>
              </a:rPr>
              <a:t>Versatility</a:t>
            </a:r>
            <a:r>
              <a:rPr lang="fr-FR" sz="2400" dirty="0">
                <a:solidFill>
                  <a:schemeClr val="bg2"/>
                </a:solidFill>
              </a:rPr>
              <a:t>: </a:t>
            </a:r>
            <a:r>
              <a:rPr lang="fr-FR" sz="2400" dirty="0" err="1">
                <a:solidFill>
                  <a:schemeClr val="bg2"/>
                </a:solidFill>
              </a:rPr>
              <a:t>Handles</a:t>
            </a:r>
            <a:r>
              <a:rPr lang="fr-FR" sz="2400" dirty="0">
                <a:solidFill>
                  <a:schemeClr val="bg2"/>
                </a:solidFill>
              </a:rPr>
              <a:t> multiple </a:t>
            </a:r>
            <a:r>
              <a:rPr lang="fr-FR" sz="2400" dirty="0" err="1">
                <a:solidFill>
                  <a:schemeClr val="bg2"/>
                </a:solidFill>
              </a:rPr>
              <a:t>defect</a:t>
            </a:r>
            <a:r>
              <a:rPr lang="fr-FR" sz="2400" dirty="0">
                <a:solidFill>
                  <a:schemeClr val="bg2"/>
                </a:solidFill>
              </a:rPr>
              <a:t> types (surface, </a:t>
            </a:r>
            <a:r>
              <a:rPr lang="fr-FR" sz="2400" dirty="0" err="1">
                <a:solidFill>
                  <a:schemeClr val="bg2"/>
                </a:solidFill>
              </a:rPr>
              <a:t>dimensional</a:t>
            </a:r>
            <a:r>
              <a:rPr lang="fr-FR" sz="2400" dirty="0">
                <a:solidFill>
                  <a:schemeClr val="bg2"/>
                </a:solidFill>
              </a:rPr>
              <a:t>, etc.).</a:t>
            </a:r>
            <a:endParaRPr lang="en-US" sz="2400" b="1" dirty="0">
              <a:solidFill>
                <a:schemeClr val="bg2"/>
              </a:solidFill>
            </a:endParaRPr>
          </a:p>
        </p:txBody>
      </p:sp>
      <p:sp>
        <p:nvSpPr>
          <p:cNvPr id="3" name="Rectangle 2">
            <a:extLst>
              <a:ext uri="{FF2B5EF4-FFF2-40B4-BE49-F238E27FC236}">
                <a16:creationId xmlns:a16="http://schemas.microsoft.com/office/drawing/2014/main" id="{C17D0195-DD5A-8278-63A0-4552CBB8D512}"/>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88107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183B26A-51C5-C482-3808-AEA92274A967}"/>
              </a:ext>
            </a:extLst>
          </p:cNvPr>
          <p:cNvSpPr txBox="1">
            <a:spLocks/>
          </p:cNvSpPr>
          <p:nvPr/>
        </p:nvSpPr>
        <p:spPr>
          <a:xfrm>
            <a:off x="233680" y="204226"/>
            <a:ext cx="5211952" cy="909367"/>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b="1" dirty="0">
                <a:solidFill>
                  <a:schemeClr val="bg2"/>
                </a:solidFill>
              </a:rPr>
              <a:t>Why we choose ML:</a:t>
            </a:r>
            <a:endParaRPr lang="en-IN" sz="4800" b="1" dirty="0">
              <a:solidFill>
                <a:schemeClr val="bg2"/>
              </a:solidFill>
            </a:endParaRPr>
          </a:p>
        </p:txBody>
      </p:sp>
      <p:sp>
        <p:nvSpPr>
          <p:cNvPr id="3" name="Content Placeholder 2">
            <a:extLst>
              <a:ext uri="{FF2B5EF4-FFF2-40B4-BE49-F238E27FC236}">
                <a16:creationId xmlns:a16="http://schemas.microsoft.com/office/drawing/2014/main" id="{8062362B-CE91-949D-11CD-196568425765}"/>
              </a:ext>
            </a:extLst>
          </p:cNvPr>
          <p:cNvSpPr txBox="1">
            <a:spLocks/>
          </p:cNvSpPr>
          <p:nvPr/>
        </p:nvSpPr>
        <p:spPr>
          <a:xfrm>
            <a:off x="761088" y="759996"/>
            <a:ext cx="13523872" cy="6709607"/>
          </a:xfr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b="1" dirty="0">
              <a:solidFill>
                <a:schemeClr val="bg2"/>
              </a:solidFill>
            </a:endParaRPr>
          </a:p>
          <a:p>
            <a:r>
              <a:rPr lang="en-US" sz="2400" b="1" dirty="0">
                <a:solidFill>
                  <a:schemeClr val="bg2"/>
                </a:solidFill>
              </a:rPr>
              <a:t>High Accuracy in Defect Detection: </a:t>
            </a:r>
            <a:r>
              <a:rPr lang="en-US" sz="2400" dirty="0">
                <a:solidFill>
                  <a:schemeClr val="bg2"/>
                </a:solidFill>
              </a:rPr>
              <a:t>Machine Learning models (e.g., CNNs) are capable of learning complex patterns, enabling precise identification of subtle defects that are difficult to detect manually.</a:t>
            </a:r>
          </a:p>
          <a:p>
            <a:endParaRPr lang="en-US" sz="2400" dirty="0">
              <a:solidFill>
                <a:schemeClr val="bg2"/>
              </a:solidFill>
            </a:endParaRPr>
          </a:p>
          <a:p>
            <a:r>
              <a:rPr lang="en-US" sz="2400" b="1" dirty="0">
                <a:solidFill>
                  <a:schemeClr val="bg2"/>
                </a:solidFill>
              </a:rPr>
              <a:t>Automation and Efficiency: </a:t>
            </a:r>
            <a:r>
              <a:rPr lang="en-US" sz="2400" dirty="0">
                <a:solidFill>
                  <a:schemeClr val="bg2"/>
                </a:solidFill>
              </a:rPr>
              <a:t>Image Processing techniques (e.g., filtering, edge detection) automate feature extraction, speeding up defect analysis and reducing manual effort.</a:t>
            </a:r>
          </a:p>
          <a:p>
            <a:endParaRPr lang="en-US" sz="2400" dirty="0">
              <a:solidFill>
                <a:schemeClr val="bg2"/>
              </a:solidFill>
            </a:endParaRPr>
          </a:p>
          <a:p>
            <a:r>
              <a:rPr lang="en-US" sz="2400" b="1" dirty="0">
                <a:solidFill>
                  <a:schemeClr val="bg2"/>
                </a:solidFill>
              </a:rPr>
              <a:t>Adaptability: </a:t>
            </a:r>
            <a:r>
              <a:rPr lang="en-US" sz="2400" dirty="0">
                <a:solidFill>
                  <a:schemeClr val="bg2"/>
                </a:solidFill>
              </a:rPr>
              <a:t>ML models can be trained on new defect types, making the system adaptable to different scenarios and components.</a:t>
            </a:r>
          </a:p>
          <a:p>
            <a:endParaRPr lang="en-US" sz="2400" dirty="0">
              <a:solidFill>
                <a:schemeClr val="bg2"/>
              </a:solidFill>
            </a:endParaRPr>
          </a:p>
          <a:p>
            <a:r>
              <a:rPr lang="en-US" sz="2400" b="1" dirty="0">
                <a:solidFill>
                  <a:schemeClr val="bg2"/>
                </a:solidFill>
              </a:rPr>
              <a:t>Real-Time Analysis: </a:t>
            </a:r>
            <a:r>
              <a:rPr lang="en-US" sz="2400" dirty="0">
                <a:solidFill>
                  <a:schemeClr val="bg2"/>
                </a:solidFill>
              </a:rPr>
              <a:t>Integration of ML and IP allows for rapid, real-time defect detection, providing immediate feedback during production.</a:t>
            </a:r>
          </a:p>
          <a:p>
            <a:endParaRPr lang="en-US" sz="2400" dirty="0">
              <a:solidFill>
                <a:schemeClr val="bg2"/>
              </a:solidFill>
            </a:endParaRPr>
          </a:p>
          <a:p>
            <a:r>
              <a:rPr lang="en-US" sz="2400" b="1" dirty="0">
                <a:solidFill>
                  <a:schemeClr val="bg2"/>
                </a:solidFill>
              </a:rPr>
              <a:t>Reduced Human Error: </a:t>
            </a:r>
            <a:r>
              <a:rPr lang="en-US" sz="2400" dirty="0">
                <a:solidFill>
                  <a:schemeClr val="bg2"/>
                </a:solidFill>
              </a:rPr>
              <a:t>Automation minimizes human intervention, reducing inconsistencies and ensuring consistent quality control.</a:t>
            </a:r>
          </a:p>
          <a:p>
            <a:endParaRPr lang="en-US" sz="2400" dirty="0">
              <a:solidFill>
                <a:schemeClr val="bg2"/>
              </a:solidFill>
            </a:endParaRPr>
          </a:p>
          <a:p>
            <a:r>
              <a:rPr lang="en-US" sz="2400" b="1" dirty="0">
                <a:solidFill>
                  <a:schemeClr val="bg2"/>
                </a:solidFill>
              </a:rPr>
              <a:t>Scalability and Flexibility: </a:t>
            </a:r>
            <a:r>
              <a:rPr lang="en-US" sz="2400" dirty="0">
                <a:solidFill>
                  <a:schemeClr val="bg2"/>
                </a:solidFill>
              </a:rPr>
              <a:t>The combined use of ML and IP can be scaled for different production lines, defect types, and quality assurance needs.</a:t>
            </a:r>
            <a:endParaRPr lang="en-IN" sz="2400" dirty="0">
              <a:solidFill>
                <a:schemeClr val="bg2"/>
              </a:solidFill>
            </a:endParaRPr>
          </a:p>
        </p:txBody>
      </p:sp>
      <p:sp>
        <p:nvSpPr>
          <p:cNvPr id="4" name="Rectangle 3">
            <a:extLst>
              <a:ext uri="{FF2B5EF4-FFF2-40B4-BE49-F238E27FC236}">
                <a16:creationId xmlns:a16="http://schemas.microsoft.com/office/drawing/2014/main" id="{4DF1ADFA-89F7-AA52-55CA-512768FCBDD9}"/>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307803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967871"/>
          </a:xfrm>
          <a:prstGeom prst="rect">
            <a:avLst/>
          </a:prstGeom>
        </p:spPr>
      </p:pic>
      <p:sp>
        <p:nvSpPr>
          <p:cNvPr id="3" name="Text 0"/>
          <p:cNvSpPr/>
          <p:nvPr/>
        </p:nvSpPr>
        <p:spPr>
          <a:xfrm>
            <a:off x="916662" y="3240048"/>
            <a:ext cx="12968526" cy="1319213"/>
          </a:xfrm>
          <a:prstGeom prst="rect">
            <a:avLst/>
          </a:prstGeom>
          <a:noFill/>
          <a:ln/>
        </p:spPr>
        <p:txBody>
          <a:bodyPr wrap="square" lIns="0" tIns="0" rIns="0" bIns="0" rtlCol="0" anchor="t"/>
          <a:lstStyle/>
          <a:p>
            <a:pPr marL="0" indent="0">
              <a:lnSpc>
                <a:spcPts val="5150"/>
              </a:lnSpc>
              <a:buNone/>
            </a:pPr>
            <a:r>
              <a:rPr lang="en-US" sz="4150" dirty="0">
                <a:solidFill>
                  <a:srgbClr val="C6BFEE"/>
                </a:solidFill>
                <a:latin typeface="Prompt Medium" pitchFamily="34" charset="0"/>
                <a:ea typeface="Prompt Medium" pitchFamily="34" charset="-122"/>
                <a:cs typeface="Prompt Medium" pitchFamily="34" charset="-120"/>
              </a:rPr>
              <a:t>The Case for Machine Learning and Image Processing in Quality Control</a:t>
            </a:r>
            <a:endParaRPr lang="en-US" sz="4150" dirty="0"/>
          </a:p>
        </p:txBody>
      </p:sp>
      <p:sp>
        <p:nvSpPr>
          <p:cNvPr id="4" name="Text 1"/>
          <p:cNvSpPr/>
          <p:nvPr/>
        </p:nvSpPr>
        <p:spPr>
          <a:xfrm>
            <a:off x="830937" y="4688323"/>
            <a:ext cx="12968526" cy="2756773"/>
          </a:xfrm>
          <a:prstGeom prst="rect">
            <a:avLst/>
          </a:prstGeom>
          <a:noFill/>
          <a:ln/>
        </p:spPr>
        <p:txBody>
          <a:bodyPr wrap="square" lIns="0" tIns="0" rIns="0" bIns="0" rtlCol="0" anchor="t"/>
          <a:lstStyle/>
          <a:p>
            <a:pPr marL="342900" indent="-342900">
              <a:lnSpc>
                <a:spcPts val="2950"/>
              </a:lnSpc>
              <a:buFont typeface="Arial" panose="020B0604020202020204" pitchFamily="34" charset="0"/>
              <a:buChar char="•"/>
            </a:pPr>
            <a:r>
              <a:rPr lang="en-US" sz="1850" dirty="0">
                <a:solidFill>
                  <a:srgbClr val="DAD8E9"/>
                </a:solidFill>
                <a:latin typeface="Mukta Light" pitchFamily="34" charset="0"/>
                <a:ea typeface="Mukta Light" pitchFamily="34" charset="-122"/>
                <a:cs typeface="Mukta Light" pitchFamily="34" charset="-120"/>
              </a:rPr>
              <a:t>Machine learning (ML) and image processing (IP) are emerging technologies that are revolutionizing quality control in manufacturing. </a:t>
            </a:r>
          </a:p>
          <a:p>
            <a:pPr marL="342900" indent="-342900">
              <a:lnSpc>
                <a:spcPts val="2950"/>
              </a:lnSpc>
              <a:buFont typeface="Arial" panose="020B0604020202020204" pitchFamily="34" charset="0"/>
              <a:buChar char="•"/>
            </a:pPr>
            <a:r>
              <a:rPr lang="en-US" sz="1850" dirty="0">
                <a:solidFill>
                  <a:srgbClr val="DAD8E9"/>
                </a:solidFill>
                <a:latin typeface="Mukta Light" pitchFamily="34" charset="0"/>
                <a:ea typeface="Mukta Light" pitchFamily="34" charset="-122"/>
                <a:cs typeface="Mukta Light" pitchFamily="34" charset="-120"/>
              </a:rPr>
              <a:t>These technologies offer significant advantages over traditional methods by providing greater accuracy, speed, and automation. ML algorithms can be trained to identify subtle defects that are difficult or impossible for human inspectors to detect, while IP techniques can analyze images of products in real-time to identify and classify defects. </a:t>
            </a:r>
          </a:p>
          <a:p>
            <a:pPr marL="342900" indent="-342900">
              <a:lnSpc>
                <a:spcPts val="2950"/>
              </a:lnSpc>
              <a:buFont typeface="Arial" panose="020B0604020202020204" pitchFamily="34" charset="0"/>
              <a:buChar char="•"/>
            </a:pPr>
            <a:r>
              <a:rPr lang="en-US" sz="1850" dirty="0">
                <a:solidFill>
                  <a:srgbClr val="DAD8E9"/>
                </a:solidFill>
                <a:latin typeface="Mukta Light" pitchFamily="34" charset="0"/>
                <a:ea typeface="Mukta Light" pitchFamily="34" charset="-122"/>
                <a:cs typeface="Mukta Light" pitchFamily="34" charset="-120"/>
              </a:rPr>
              <a:t>These capabilities allow for more effective quality control, resulting in higher product quality, reduced production costs, and improved customer satisfaction.</a:t>
            </a:r>
            <a:endParaRPr lang="en-US" sz="1850" dirty="0"/>
          </a:p>
        </p:txBody>
      </p:sp>
      <p:sp>
        <p:nvSpPr>
          <p:cNvPr id="5" name="Rectangle 4">
            <a:extLst>
              <a:ext uri="{FF2B5EF4-FFF2-40B4-BE49-F238E27FC236}">
                <a16:creationId xmlns:a16="http://schemas.microsoft.com/office/drawing/2014/main" id="{828BBC1B-C9C9-884D-DE82-D66FB50BC33C}"/>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60784" y="443032"/>
            <a:ext cx="7592735" cy="445056"/>
          </a:xfrm>
          <a:prstGeom prst="rect">
            <a:avLst/>
          </a:prstGeom>
          <a:noFill/>
          <a:ln/>
        </p:spPr>
        <p:txBody>
          <a:bodyPr wrap="none" lIns="0" tIns="0" rIns="0" bIns="0" rtlCol="0" anchor="t"/>
          <a:lstStyle/>
          <a:p>
            <a:pPr marL="0" indent="0">
              <a:lnSpc>
                <a:spcPts val="3500"/>
              </a:lnSpc>
              <a:buNone/>
            </a:pPr>
            <a:r>
              <a:rPr lang="en-US" sz="2800" dirty="0">
                <a:solidFill>
                  <a:srgbClr val="C6BFEE"/>
                </a:solidFill>
                <a:latin typeface="Prompt Medium" pitchFamily="34" charset="0"/>
                <a:ea typeface="Prompt Medium" pitchFamily="34" charset="-122"/>
                <a:cs typeface="Prompt Medium" pitchFamily="34" charset="-120"/>
              </a:rPr>
              <a:t>Implementing ML and IP for Quality Control</a:t>
            </a:r>
            <a:endParaRPr lang="en-US" sz="2800" dirty="0"/>
          </a:p>
        </p:txBody>
      </p:sp>
      <p:sp>
        <p:nvSpPr>
          <p:cNvPr id="3" name="Text 1"/>
          <p:cNvSpPr/>
          <p:nvPr/>
        </p:nvSpPr>
        <p:spPr>
          <a:xfrm>
            <a:off x="560784" y="1151988"/>
            <a:ext cx="13508831" cy="256342"/>
          </a:xfrm>
          <a:prstGeom prst="rect">
            <a:avLst/>
          </a:prstGeom>
          <a:noFill/>
          <a:ln/>
        </p:spPr>
        <p:txBody>
          <a:bodyPr wrap="none" lIns="0" tIns="0" rIns="0" bIns="0" rtlCol="0" anchor="t"/>
          <a:lstStyle/>
          <a:p>
            <a:pPr marL="0" indent="0">
              <a:lnSpc>
                <a:spcPts val="2000"/>
              </a:lnSpc>
              <a:buNone/>
            </a:pPr>
            <a:r>
              <a:rPr lang="en-US" sz="1400" dirty="0">
                <a:solidFill>
                  <a:srgbClr val="DAD8E9"/>
                </a:solidFill>
                <a:latin typeface="Mukta Light" pitchFamily="34" charset="0"/>
                <a:ea typeface="Mukta Light" pitchFamily="34" charset="-122"/>
                <a:cs typeface="Mukta Light" pitchFamily="34" charset="-120"/>
              </a:rPr>
              <a:t>Implementing ML and IP for quality control requires a systematic approach that involves several steps:</a:t>
            </a:r>
            <a:endParaRPr lang="en-US" sz="1400" dirty="0"/>
          </a:p>
        </p:txBody>
      </p:sp>
      <p:sp>
        <p:nvSpPr>
          <p:cNvPr id="4" name="Shape 2"/>
          <p:cNvSpPr/>
          <p:nvPr/>
        </p:nvSpPr>
        <p:spPr>
          <a:xfrm>
            <a:off x="789623" y="1645087"/>
            <a:ext cx="22860" cy="6141482"/>
          </a:xfrm>
          <a:prstGeom prst="roundRect">
            <a:avLst>
              <a:gd name="adj" fmla="val 294406"/>
            </a:avLst>
          </a:prstGeom>
          <a:solidFill>
            <a:srgbClr val="6D4562"/>
          </a:solidFill>
          <a:ln/>
        </p:spPr>
        <p:txBody>
          <a:bodyPr/>
          <a:lstStyle/>
          <a:p>
            <a:endParaRPr lang="en-IN"/>
          </a:p>
        </p:txBody>
      </p:sp>
      <p:sp>
        <p:nvSpPr>
          <p:cNvPr id="5" name="Shape 3"/>
          <p:cNvSpPr/>
          <p:nvPr/>
        </p:nvSpPr>
        <p:spPr>
          <a:xfrm>
            <a:off x="958453" y="1994178"/>
            <a:ext cx="560784" cy="22860"/>
          </a:xfrm>
          <a:prstGeom prst="roundRect">
            <a:avLst>
              <a:gd name="adj" fmla="val 294406"/>
            </a:avLst>
          </a:prstGeom>
          <a:solidFill>
            <a:srgbClr val="6D4562"/>
          </a:solidFill>
          <a:ln/>
        </p:spPr>
        <p:txBody>
          <a:bodyPr/>
          <a:lstStyle/>
          <a:p>
            <a:endParaRPr lang="en-IN"/>
          </a:p>
        </p:txBody>
      </p:sp>
      <p:sp>
        <p:nvSpPr>
          <p:cNvPr id="6" name="Shape 4"/>
          <p:cNvSpPr/>
          <p:nvPr/>
        </p:nvSpPr>
        <p:spPr>
          <a:xfrm>
            <a:off x="620792" y="1825347"/>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7" name="Text 5"/>
          <p:cNvSpPr/>
          <p:nvPr/>
        </p:nvSpPr>
        <p:spPr>
          <a:xfrm>
            <a:off x="761048" y="1898809"/>
            <a:ext cx="79891"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1</a:t>
            </a:r>
            <a:endParaRPr lang="en-US" sz="1650" dirty="0"/>
          </a:p>
        </p:txBody>
      </p:sp>
      <p:sp>
        <p:nvSpPr>
          <p:cNvPr id="8" name="Text 6"/>
          <p:cNvSpPr/>
          <p:nvPr/>
        </p:nvSpPr>
        <p:spPr>
          <a:xfrm>
            <a:off x="1682353" y="1805226"/>
            <a:ext cx="1780342"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1. Data Collection</a:t>
            </a:r>
            <a:endParaRPr lang="en-US" sz="1400" dirty="0"/>
          </a:p>
        </p:txBody>
      </p:sp>
      <p:sp>
        <p:nvSpPr>
          <p:cNvPr id="9" name="Text 7"/>
          <p:cNvSpPr/>
          <p:nvPr/>
        </p:nvSpPr>
        <p:spPr>
          <a:xfrm>
            <a:off x="1682353" y="2123718"/>
            <a:ext cx="12387263" cy="256342"/>
          </a:xfrm>
          <a:prstGeom prst="rect">
            <a:avLst/>
          </a:prstGeom>
          <a:noFill/>
          <a:ln/>
        </p:spPr>
        <p:txBody>
          <a:bodyPr wrap="non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The first step is to collect a large dataset of images of products, including both good and defective examples. This dataset will be used to train the ML model.</a:t>
            </a:r>
            <a:endParaRPr lang="en-US" sz="1250" dirty="0"/>
          </a:p>
        </p:txBody>
      </p:sp>
      <p:sp>
        <p:nvSpPr>
          <p:cNvPr id="10" name="Shape 8"/>
          <p:cNvSpPr/>
          <p:nvPr/>
        </p:nvSpPr>
        <p:spPr>
          <a:xfrm>
            <a:off x="958453" y="3049429"/>
            <a:ext cx="560784" cy="22860"/>
          </a:xfrm>
          <a:prstGeom prst="roundRect">
            <a:avLst>
              <a:gd name="adj" fmla="val 294406"/>
            </a:avLst>
          </a:prstGeom>
          <a:solidFill>
            <a:srgbClr val="6D4562"/>
          </a:solidFill>
          <a:ln/>
        </p:spPr>
        <p:txBody>
          <a:bodyPr/>
          <a:lstStyle/>
          <a:p>
            <a:endParaRPr lang="en-IN"/>
          </a:p>
        </p:txBody>
      </p:sp>
      <p:sp>
        <p:nvSpPr>
          <p:cNvPr id="11" name="Shape 9"/>
          <p:cNvSpPr/>
          <p:nvPr/>
        </p:nvSpPr>
        <p:spPr>
          <a:xfrm>
            <a:off x="620792" y="2880598"/>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12" name="Text 10"/>
          <p:cNvSpPr/>
          <p:nvPr/>
        </p:nvSpPr>
        <p:spPr>
          <a:xfrm>
            <a:off x="738545" y="2954060"/>
            <a:ext cx="124897"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2</a:t>
            </a:r>
            <a:endParaRPr lang="en-US" sz="1650" dirty="0"/>
          </a:p>
        </p:txBody>
      </p:sp>
      <p:sp>
        <p:nvSpPr>
          <p:cNvPr id="13" name="Text 11"/>
          <p:cNvSpPr/>
          <p:nvPr/>
        </p:nvSpPr>
        <p:spPr>
          <a:xfrm>
            <a:off x="1682353" y="2860477"/>
            <a:ext cx="1780342"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2. Model Training</a:t>
            </a:r>
            <a:endParaRPr lang="en-US" sz="1400" dirty="0"/>
          </a:p>
        </p:txBody>
      </p:sp>
      <p:sp>
        <p:nvSpPr>
          <p:cNvPr id="14" name="Text 12"/>
          <p:cNvSpPr/>
          <p:nvPr/>
        </p:nvSpPr>
        <p:spPr>
          <a:xfrm>
            <a:off x="1682353" y="3178969"/>
            <a:ext cx="12387263" cy="512683"/>
          </a:xfrm>
          <a:prstGeom prst="rect">
            <a:avLst/>
          </a:prstGeom>
          <a:noFill/>
          <a:ln/>
        </p:spPr>
        <p:txBody>
          <a:bodyPr wrap="squar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The ML model is trained on the collected dataset, learning to identify patterns and features that distinguish defective products from good ones. This involves feeding the model images and labels indicating whether each image represents a defective product or not.</a:t>
            </a:r>
            <a:endParaRPr lang="en-US" sz="1250" dirty="0"/>
          </a:p>
        </p:txBody>
      </p:sp>
      <p:sp>
        <p:nvSpPr>
          <p:cNvPr id="15" name="Shape 13"/>
          <p:cNvSpPr/>
          <p:nvPr/>
        </p:nvSpPr>
        <p:spPr>
          <a:xfrm>
            <a:off x="958453" y="4361021"/>
            <a:ext cx="560784" cy="22860"/>
          </a:xfrm>
          <a:prstGeom prst="roundRect">
            <a:avLst>
              <a:gd name="adj" fmla="val 294406"/>
            </a:avLst>
          </a:prstGeom>
          <a:solidFill>
            <a:srgbClr val="6D4562"/>
          </a:solidFill>
          <a:ln/>
        </p:spPr>
        <p:txBody>
          <a:bodyPr/>
          <a:lstStyle/>
          <a:p>
            <a:endParaRPr lang="en-IN"/>
          </a:p>
        </p:txBody>
      </p:sp>
      <p:sp>
        <p:nvSpPr>
          <p:cNvPr id="16" name="Shape 14"/>
          <p:cNvSpPr/>
          <p:nvPr/>
        </p:nvSpPr>
        <p:spPr>
          <a:xfrm>
            <a:off x="620792" y="4192191"/>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17" name="Text 15"/>
          <p:cNvSpPr/>
          <p:nvPr/>
        </p:nvSpPr>
        <p:spPr>
          <a:xfrm>
            <a:off x="739140" y="4265652"/>
            <a:ext cx="123825"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3</a:t>
            </a:r>
            <a:endParaRPr lang="en-US" sz="1650" dirty="0"/>
          </a:p>
        </p:txBody>
      </p:sp>
      <p:sp>
        <p:nvSpPr>
          <p:cNvPr id="18" name="Text 16"/>
          <p:cNvSpPr/>
          <p:nvPr/>
        </p:nvSpPr>
        <p:spPr>
          <a:xfrm>
            <a:off x="1682353" y="4172069"/>
            <a:ext cx="1780342"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3. Model Evaluation</a:t>
            </a:r>
            <a:endParaRPr lang="en-US" sz="1400" dirty="0"/>
          </a:p>
        </p:txBody>
      </p:sp>
      <p:sp>
        <p:nvSpPr>
          <p:cNvPr id="19" name="Text 17"/>
          <p:cNvSpPr/>
          <p:nvPr/>
        </p:nvSpPr>
        <p:spPr>
          <a:xfrm>
            <a:off x="1682353" y="4490561"/>
            <a:ext cx="12387263" cy="512683"/>
          </a:xfrm>
          <a:prstGeom prst="rect">
            <a:avLst/>
          </a:prstGeom>
          <a:noFill/>
          <a:ln/>
        </p:spPr>
        <p:txBody>
          <a:bodyPr wrap="squar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After training, the model is evaluated on a separate set of images to assess its accuracy and performance. This ensures that the model is reliable and can accurately identify defects in real-world scenarios.</a:t>
            </a:r>
            <a:endParaRPr lang="en-US" sz="1250" dirty="0"/>
          </a:p>
        </p:txBody>
      </p:sp>
      <p:sp>
        <p:nvSpPr>
          <p:cNvPr id="20" name="Shape 18"/>
          <p:cNvSpPr/>
          <p:nvPr/>
        </p:nvSpPr>
        <p:spPr>
          <a:xfrm>
            <a:off x="958453" y="5672614"/>
            <a:ext cx="560784" cy="22860"/>
          </a:xfrm>
          <a:prstGeom prst="roundRect">
            <a:avLst>
              <a:gd name="adj" fmla="val 294406"/>
            </a:avLst>
          </a:prstGeom>
          <a:solidFill>
            <a:srgbClr val="6D4562"/>
          </a:solidFill>
          <a:ln/>
        </p:spPr>
        <p:txBody>
          <a:bodyPr/>
          <a:lstStyle/>
          <a:p>
            <a:endParaRPr lang="en-IN"/>
          </a:p>
        </p:txBody>
      </p:sp>
      <p:sp>
        <p:nvSpPr>
          <p:cNvPr id="21" name="Shape 19"/>
          <p:cNvSpPr/>
          <p:nvPr/>
        </p:nvSpPr>
        <p:spPr>
          <a:xfrm>
            <a:off x="620792" y="5503783"/>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22" name="Text 20"/>
          <p:cNvSpPr/>
          <p:nvPr/>
        </p:nvSpPr>
        <p:spPr>
          <a:xfrm>
            <a:off x="736044" y="5577245"/>
            <a:ext cx="130016"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4</a:t>
            </a:r>
            <a:endParaRPr lang="en-US" sz="1650" dirty="0"/>
          </a:p>
        </p:txBody>
      </p:sp>
      <p:sp>
        <p:nvSpPr>
          <p:cNvPr id="23" name="Text 21"/>
          <p:cNvSpPr/>
          <p:nvPr/>
        </p:nvSpPr>
        <p:spPr>
          <a:xfrm>
            <a:off x="1682353" y="5483662"/>
            <a:ext cx="1829395"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4. System Integration</a:t>
            </a:r>
            <a:endParaRPr lang="en-US" sz="1400" dirty="0"/>
          </a:p>
        </p:txBody>
      </p:sp>
      <p:sp>
        <p:nvSpPr>
          <p:cNvPr id="24" name="Text 22"/>
          <p:cNvSpPr/>
          <p:nvPr/>
        </p:nvSpPr>
        <p:spPr>
          <a:xfrm>
            <a:off x="1682353" y="5802154"/>
            <a:ext cx="12387263" cy="512683"/>
          </a:xfrm>
          <a:prstGeom prst="rect">
            <a:avLst/>
          </a:prstGeom>
          <a:noFill/>
          <a:ln/>
        </p:spPr>
        <p:txBody>
          <a:bodyPr wrap="squar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The trained model is then integrated into the manufacturing process, where it can be used to inspect products in real-time. This integration typically involves connecting cameras and sensors to the system, which capture images of products and feed them to the ML model.</a:t>
            </a:r>
            <a:endParaRPr lang="en-US" sz="1250" dirty="0"/>
          </a:p>
        </p:txBody>
      </p:sp>
      <p:sp>
        <p:nvSpPr>
          <p:cNvPr id="25" name="Shape 23"/>
          <p:cNvSpPr/>
          <p:nvPr/>
        </p:nvSpPr>
        <p:spPr>
          <a:xfrm>
            <a:off x="958453" y="6984206"/>
            <a:ext cx="560784" cy="22860"/>
          </a:xfrm>
          <a:prstGeom prst="roundRect">
            <a:avLst>
              <a:gd name="adj" fmla="val 294406"/>
            </a:avLst>
          </a:prstGeom>
          <a:solidFill>
            <a:srgbClr val="6D4562"/>
          </a:solidFill>
          <a:ln/>
        </p:spPr>
        <p:txBody>
          <a:bodyPr/>
          <a:lstStyle/>
          <a:p>
            <a:endParaRPr lang="en-IN"/>
          </a:p>
        </p:txBody>
      </p:sp>
      <p:sp>
        <p:nvSpPr>
          <p:cNvPr id="26" name="Shape 24"/>
          <p:cNvSpPr/>
          <p:nvPr/>
        </p:nvSpPr>
        <p:spPr>
          <a:xfrm>
            <a:off x="620792" y="6815376"/>
            <a:ext cx="360521" cy="360521"/>
          </a:xfrm>
          <a:prstGeom prst="roundRect">
            <a:avLst>
              <a:gd name="adj" fmla="val 18668"/>
            </a:avLst>
          </a:prstGeom>
          <a:solidFill>
            <a:srgbClr val="542C49"/>
          </a:solidFill>
          <a:ln w="7620">
            <a:solidFill>
              <a:srgbClr val="6D4562"/>
            </a:solidFill>
            <a:prstDash val="solid"/>
          </a:ln>
        </p:spPr>
        <p:txBody>
          <a:bodyPr/>
          <a:lstStyle/>
          <a:p>
            <a:endParaRPr lang="en-IN"/>
          </a:p>
        </p:txBody>
      </p:sp>
      <p:sp>
        <p:nvSpPr>
          <p:cNvPr id="27" name="Text 25"/>
          <p:cNvSpPr/>
          <p:nvPr/>
        </p:nvSpPr>
        <p:spPr>
          <a:xfrm>
            <a:off x="739378" y="6888837"/>
            <a:ext cx="123230" cy="213598"/>
          </a:xfrm>
          <a:prstGeom prst="rect">
            <a:avLst/>
          </a:prstGeom>
          <a:noFill/>
          <a:ln/>
        </p:spPr>
        <p:txBody>
          <a:bodyPr wrap="none" lIns="0" tIns="0" rIns="0" bIns="0" rtlCol="0" anchor="t"/>
          <a:lstStyle/>
          <a:p>
            <a:pPr marL="0" indent="0" algn="ctr">
              <a:lnSpc>
                <a:spcPts val="1650"/>
              </a:lnSpc>
              <a:buNone/>
            </a:pPr>
            <a:r>
              <a:rPr lang="en-US" sz="1650" dirty="0">
                <a:solidFill>
                  <a:srgbClr val="DAD8E9"/>
                </a:solidFill>
                <a:latin typeface="Prompt Medium" pitchFamily="34" charset="0"/>
                <a:ea typeface="Prompt Medium" pitchFamily="34" charset="-122"/>
                <a:cs typeface="Prompt Medium" pitchFamily="34" charset="-120"/>
              </a:rPr>
              <a:t>5</a:t>
            </a:r>
            <a:endParaRPr lang="en-US" sz="1650" dirty="0"/>
          </a:p>
        </p:txBody>
      </p:sp>
      <p:sp>
        <p:nvSpPr>
          <p:cNvPr id="28" name="Text 26"/>
          <p:cNvSpPr/>
          <p:nvPr/>
        </p:nvSpPr>
        <p:spPr>
          <a:xfrm>
            <a:off x="1682353" y="6795254"/>
            <a:ext cx="2390061" cy="222409"/>
          </a:xfrm>
          <a:prstGeom prst="rect">
            <a:avLst/>
          </a:prstGeom>
          <a:noFill/>
          <a:ln/>
        </p:spPr>
        <p:txBody>
          <a:bodyPr wrap="none" lIns="0" tIns="0" rIns="0" bIns="0" rtlCol="0" anchor="t"/>
          <a:lstStyle/>
          <a:p>
            <a:pPr marL="0" indent="0" algn="l">
              <a:lnSpc>
                <a:spcPts val="1750"/>
              </a:lnSpc>
              <a:buNone/>
            </a:pPr>
            <a:r>
              <a:rPr lang="en-US" sz="1400" dirty="0">
                <a:solidFill>
                  <a:srgbClr val="DAD8E9"/>
                </a:solidFill>
                <a:latin typeface="Prompt Medium" pitchFamily="34" charset="0"/>
                <a:ea typeface="Prompt Medium" pitchFamily="34" charset="-122"/>
                <a:cs typeface="Prompt Medium" pitchFamily="34" charset="-120"/>
              </a:rPr>
              <a:t>5. Continuous Improvement</a:t>
            </a:r>
            <a:endParaRPr lang="en-US" sz="1400" dirty="0"/>
          </a:p>
        </p:txBody>
      </p:sp>
      <p:sp>
        <p:nvSpPr>
          <p:cNvPr id="29" name="Text 27"/>
          <p:cNvSpPr/>
          <p:nvPr/>
        </p:nvSpPr>
        <p:spPr>
          <a:xfrm>
            <a:off x="1682353" y="7113746"/>
            <a:ext cx="12387263" cy="512683"/>
          </a:xfrm>
          <a:prstGeom prst="rect">
            <a:avLst/>
          </a:prstGeom>
          <a:noFill/>
          <a:ln/>
        </p:spPr>
        <p:txBody>
          <a:bodyPr wrap="square" lIns="0" tIns="0" rIns="0" bIns="0" rtlCol="0" anchor="t"/>
          <a:lstStyle/>
          <a:p>
            <a:pPr marL="0" indent="0" algn="l">
              <a:lnSpc>
                <a:spcPts val="2000"/>
              </a:lnSpc>
              <a:buNone/>
            </a:pPr>
            <a:r>
              <a:rPr lang="en-US" sz="1250" dirty="0">
                <a:solidFill>
                  <a:srgbClr val="DAD8E9"/>
                </a:solidFill>
                <a:latin typeface="Mukta Light" pitchFamily="34" charset="0"/>
                <a:ea typeface="Mukta Light" pitchFamily="34" charset="-122"/>
                <a:cs typeface="Mukta Light" pitchFamily="34" charset="-120"/>
              </a:rPr>
              <a:t>The performance of the ML and IP system is continuously monitored and improved. This involves collecting feedback from the system's performance, retraining the model with new data, and refining the system's parameters to enhance its accuracy and effectiveness.</a:t>
            </a:r>
            <a:endParaRPr lang="en-US" sz="1250" dirty="0"/>
          </a:p>
        </p:txBody>
      </p:sp>
      <p:sp>
        <p:nvSpPr>
          <p:cNvPr id="30" name="Rectangle 29">
            <a:extLst>
              <a:ext uri="{FF2B5EF4-FFF2-40B4-BE49-F238E27FC236}">
                <a16:creationId xmlns:a16="http://schemas.microsoft.com/office/drawing/2014/main" id="{B92F992E-8B4A-CF0C-8211-A5F31D58CECA}"/>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543401" y="426958"/>
            <a:ext cx="8276153" cy="431244"/>
          </a:xfrm>
          <a:prstGeom prst="rect">
            <a:avLst/>
          </a:prstGeom>
          <a:noFill/>
          <a:ln/>
        </p:spPr>
        <p:txBody>
          <a:bodyPr wrap="none" lIns="0" tIns="0" rIns="0" bIns="0" rtlCol="0" anchor="t"/>
          <a:lstStyle/>
          <a:p>
            <a:pPr marL="0" indent="0">
              <a:lnSpc>
                <a:spcPts val="3350"/>
              </a:lnSpc>
              <a:buNone/>
            </a:pPr>
            <a:r>
              <a:rPr lang="en-US" sz="2700" dirty="0">
                <a:solidFill>
                  <a:srgbClr val="C6BFEE"/>
                </a:solidFill>
                <a:latin typeface="Prompt Medium" pitchFamily="34" charset="0"/>
                <a:ea typeface="Prompt Medium" pitchFamily="34" charset="-122"/>
                <a:cs typeface="Prompt Medium" pitchFamily="34" charset="-120"/>
              </a:rPr>
              <a:t>How ML and IP Systems Work for Quality Control</a:t>
            </a:r>
            <a:endParaRPr lang="en-US" sz="2700" dirty="0"/>
          </a:p>
        </p:txBody>
      </p:sp>
      <p:sp>
        <p:nvSpPr>
          <p:cNvPr id="3" name="Text 1"/>
          <p:cNvSpPr/>
          <p:nvPr/>
        </p:nvSpPr>
        <p:spPr>
          <a:xfrm>
            <a:off x="543401" y="1168718"/>
            <a:ext cx="13543598" cy="248364"/>
          </a:xfrm>
          <a:prstGeom prst="rect">
            <a:avLst/>
          </a:prstGeom>
          <a:noFill/>
          <a:ln/>
        </p:spPr>
        <p:txBody>
          <a:bodyPr wrap="none" lIns="0" tIns="0" rIns="0" bIns="0" rtlCol="0" anchor="t"/>
          <a:lstStyle/>
          <a:p>
            <a:pPr marL="0" indent="0">
              <a:lnSpc>
                <a:spcPts val="1950"/>
              </a:lnSpc>
              <a:buNone/>
            </a:pPr>
            <a:r>
              <a:rPr lang="en-US" sz="1400" dirty="0">
                <a:solidFill>
                  <a:srgbClr val="DAD8E9"/>
                </a:solidFill>
                <a:latin typeface="Mukta Light" pitchFamily="34" charset="0"/>
                <a:ea typeface="Mukta Light" pitchFamily="34" charset="-122"/>
                <a:cs typeface="Mukta Light" pitchFamily="34" charset="-120"/>
              </a:rPr>
              <a:t>ML and IP systems work by analyzing images of products and identifying patterns that indicate defects. The process typically involves the following steps:</a:t>
            </a:r>
            <a:endParaRPr lang="en-US" sz="1400" dirty="0"/>
          </a:p>
        </p:txBody>
      </p:sp>
      <p:pic>
        <p:nvPicPr>
          <p:cNvPr id="4" name="Image 0" descr="preencoded.png"/>
          <p:cNvPicPr>
            <a:picLocks noChangeAspect="1"/>
          </p:cNvPicPr>
          <p:nvPr/>
        </p:nvPicPr>
        <p:blipFill>
          <a:blip r:embed="rId3"/>
          <a:stretch>
            <a:fillRect/>
          </a:stretch>
        </p:blipFill>
        <p:spPr>
          <a:xfrm>
            <a:off x="543401" y="1591747"/>
            <a:ext cx="776287" cy="1242179"/>
          </a:xfrm>
          <a:prstGeom prst="rect">
            <a:avLst/>
          </a:prstGeom>
        </p:spPr>
      </p:pic>
      <p:sp>
        <p:nvSpPr>
          <p:cNvPr id="5" name="Text 2"/>
          <p:cNvSpPr/>
          <p:nvPr/>
        </p:nvSpPr>
        <p:spPr>
          <a:xfrm>
            <a:off x="1552575" y="1747004"/>
            <a:ext cx="1725216"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1. Image Acquisition</a:t>
            </a:r>
            <a:endParaRPr lang="en-US" sz="1400" dirty="0"/>
          </a:p>
        </p:txBody>
      </p:sp>
      <p:sp>
        <p:nvSpPr>
          <p:cNvPr id="6" name="Text 3"/>
          <p:cNvSpPr/>
          <p:nvPr/>
        </p:nvSpPr>
        <p:spPr>
          <a:xfrm>
            <a:off x="1552575" y="2055733"/>
            <a:ext cx="12534424" cy="248364"/>
          </a:xfrm>
          <a:prstGeom prst="rect">
            <a:avLst/>
          </a:prstGeom>
          <a:noFill/>
          <a:ln/>
        </p:spPr>
        <p:txBody>
          <a:bodyPr wrap="non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The system acquires images of products using cameras or sensors. These images can be captured in real-time as products move along a conveyor belt or during offline inspection.</a:t>
            </a:r>
            <a:endParaRPr lang="en-US" sz="1400" dirty="0"/>
          </a:p>
        </p:txBody>
      </p:sp>
      <p:pic>
        <p:nvPicPr>
          <p:cNvPr id="7" name="Image 1" descr="preencoded.png"/>
          <p:cNvPicPr>
            <a:picLocks noChangeAspect="1"/>
          </p:cNvPicPr>
          <p:nvPr/>
        </p:nvPicPr>
        <p:blipFill>
          <a:blip r:embed="rId4"/>
          <a:stretch>
            <a:fillRect/>
          </a:stretch>
        </p:blipFill>
        <p:spPr>
          <a:xfrm>
            <a:off x="543401" y="2833926"/>
            <a:ext cx="776287" cy="1242179"/>
          </a:xfrm>
          <a:prstGeom prst="rect">
            <a:avLst/>
          </a:prstGeom>
        </p:spPr>
      </p:pic>
      <p:sp>
        <p:nvSpPr>
          <p:cNvPr id="8" name="Text 4"/>
          <p:cNvSpPr/>
          <p:nvPr/>
        </p:nvSpPr>
        <p:spPr>
          <a:xfrm>
            <a:off x="1552575" y="2989183"/>
            <a:ext cx="1964412"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2. Image Preprocessing</a:t>
            </a:r>
            <a:endParaRPr lang="en-US" sz="1400" dirty="0"/>
          </a:p>
        </p:txBody>
      </p:sp>
      <p:sp>
        <p:nvSpPr>
          <p:cNvPr id="9" name="Text 5"/>
          <p:cNvSpPr/>
          <p:nvPr/>
        </p:nvSpPr>
        <p:spPr>
          <a:xfrm>
            <a:off x="1552575" y="3297912"/>
            <a:ext cx="12534424" cy="496729"/>
          </a:xfrm>
          <a:prstGeom prst="rect">
            <a:avLst/>
          </a:prstGeom>
          <a:noFill/>
          <a:ln/>
        </p:spPr>
        <p:txBody>
          <a:bodyPr wrap="squar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The acquired images are preprocessed to enhance their quality and remove noise. This step includes operations like resizing, cropping, and converting the images to grayscale or a different color space.</a:t>
            </a:r>
            <a:endParaRPr lang="en-US" sz="1400" dirty="0"/>
          </a:p>
        </p:txBody>
      </p:sp>
      <p:pic>
        <p:nvPicPr>
          <p:cNvPr id="10" name="Image 2" descr="preencoded.png"/>
          <p:cNvPicPr>
            <a:picLocks noChangeAspect="1"/>
          </p:cNvPicPr>
          <p:nvPr/>
        </p:nvPicPr>
        <p:blipFill>
          <a:blip r:embed="rId5"/>
          <a:stretch>
            <a:fillRect/>
          </a:stretch>
        </p:blipFill>
        <p:spPr>
          <a:xfrm>
            <a:off x="543401" y="4076105"/>
            <a:ext cx="776287" cy="1242179"/>
          </a:xfrm>
          <a:prstGeom prst="rect">
            <a:avLst/>
          </a:prstGeom>
        </p:spPr>
      </p:pic>
      <p:sp>
        <p:nvSpPr>
          <p:cNvPr id="11" name="Text 6"/>
          <p:cNvSpPr/>
          <p:nvPr/>
        </p:nvSpPr>
        <p:spPr>
          <a:xfrm>
            <a:off x="1552575" y="4231362"/>
            <a:ext cx="1725216"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3. Feature Extraction</a:t>
            </a:r>
            <a:endParaRPr lang="en-US" sz="1400" dirty="0"/>
          </a:p>
        </p:txBody>
      </p:sp>
      <p:sp>
        <p:nvSpPr>
          <p:cNvPr id="12" name="Text 7"/>
          <p:cNvSpPr/>
          <p:nvPr/>
        </p:nvSpPr>
        <p:spPr>
          <a:xfrm>
            <a:off x="1552575" y="4540091"/>
            <a:ext cx="12534424" cy="496729"/>
          </a:xfrm>
          <a:prstGeom prst="rect">
            <a:avLst/>
          </a:prstGeom>
          <a:noFill/>
          <a:ln/>
        </p:spPr>
        <p:txBody>
          <a:bodyPr wrap="squar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Features that are relevant for defect detection are extracted from the preprocessed images. These features can include color variations, shape deviations, texture patterns, and other characteristics that distinguish defective products from good ones.</a:t>
            </a:r>
            <a:endParaRPr lang="en-US" sz="1400" dirty="0"/>
          </a:p>
        </p:txBody>
      </p:sp>
      <p:pic>
        <p:nvPicPr>
          <p:cNvPr id="13" name="Image 3" descr="preencoded.png"/>
          <p:cNvPicPr>
            <a:picLocks noChangeAspect="1"/>
          </p:cNvPicPr>
          <p:nvPr/>
        </p:nvPicPr>
        <p:blipFill>
          <a:blip r:embed="rId6"/>
          <a:stretch>
            <a:fillRect/>
          </a:stretch>
        </p:blipFill>
        <p:spPr>
          <a:xfrm>
            <a:off x="543401" y="5318284"/>
            <a:ext cx="776287" cy="1242179"/>
          </a:xfrm>
          <a:prstGeom prst="rect">
            <a:avLst/>
          </a:prstGeom>
        </p:spPr>
      </p:pic>
      <p:sp>
        <p:nvSpPr>
          <p:cNvPr id="14" name="Text 8"/>
          <p:cNvSpPr/>
          <p:nvPr/>
        </p:nvSpPr>
        <p:spPr>
          <a:xfrm>
            <a:off x="1552575" y="5473541"/>
            <a:ext cx="1914287"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4. Defect Classification</a:t>
            </a:r>
            <a:endParaRPr lang="en-US" sz="1400" dirty="0"/>
          </a:p>
        </p:txBody>
      </p:sp>
      <p:sp>
        <p:nvSpPr>
          <p:cNvPr id="15" name="Text 9"/>
          <p:cNvSpPr/>
          <p:nvPr/>
        </p:nvSpPr>
        <p:spPr>
          <a:xfrm>
            <a:off x="1552575" y="5782270"/>
            <a:ext cx="12534424" cy="496729"/>
          </a:xfrm>
          <a:prstGeom prst="rect">
            <a:avLst/>
          </a:prstGeom>
          <a:noFill/>
          <a:ln/>
        </p:spPr>
        <p:txBody>
          <a:bodyPr wrap="squar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The extracted features are used to classify the products as either good or defective. This is done by comparing the features to patterns learned during the model training process. The system can also categorize defects into different types, such as scratches, dents, or missing parts.</a:t>
            </a:r>
            <a:endParaRPr lang="en-US" sz="1400" dirty="0"/>
          </a:p>
        </p:txBody>
      </p:sp>
      <p:pic>
        <p:nvPicPr>
          <p:cNvPr id="16" name="Image 4" descr="preencoded.png"/>
          <p:cNvPicPr>
            <a:picLocks noChangeAspect="1"/>
          </p:cNvPicPr>
          <p:nvPr/>
        </p:nvPicPr>
        <p:blipFill>
          <a:blip r:embed="rId7"/>
          <a:stretch>
            <a:fillRect/>
          </a:stretch>
        </p:blipFill>
        <p:spPr>
          <a:xfrm>
            <a:off x="543401" y="6560463"/>
            <a:ext cx="776287" cy="1242179"/>
          </a:xfrm>
          <a:prstGeom prst="rect">
            <a:avLst/>
          </a:prstGeom>
        </p:spPr>
      </p:pic>
      <p:sp>
        <p:nvSpPr>
          <p:cNvPr id="17" name="Text 10"/>
          <p:cNvSpPr/>
          <p:nvPr/>
        </p:nvSpPr>
        <p:spPr>
          <a:xfrm>
            <a:off x="1552575" y="6715720"/>
            <a:ext cx="1778556" cy="215622"/>
          </a:xfrm>
          <a:prstGeom prst="rect">
            <a:avLst/>
          </a:prstGeom>
          <a:noFill/>
          <a:ln/>
        </p:spPr>
        <p:txBody>
          <a:bodyPr wrap="none" lIns="0" tIns="0" rIns="0" bIns="0" rtlCol="0" anchor="t"/>
          <a:lstStyle/>
          <a:p>
            <a:pPr marL="0" indent="0" algn="l">
              <a:lnSpc>
                <a:spcPts val="1650"/>
              </a:lnSpc>
              <a:buNone/>
            </a:pPr>
            <a:r>
              <a:rPr lang="en-US" sz="1400" dirty="0">
                <a:solidFill>
                  <a:srgbClr val="DAD8E9"/>
                </a:solidFill>
                <a:latin typeface="Prompt Medium" pitchFamily="34" charset="0"/>
                <a:ea typeface="Prompt Medium" pitchFamily="34" charset="-122"/>
                <a:cs typeface="Prompt Medium" pitchFamily="34" charset="-120"/>
              </a:rPr>
              <a:t>5. Output and Action</a:t>
            </a:r>
            <a:endParaRPr lang="en-US" sz="1400" dirty="0"/>
          </a:p>
        </p:txBody>
      </p:sp>
      <p:sp>
        <p:nvSpPr>
          <p:cNvPr id="18" name="Text 11"/>
          <p:cNvSpPr/>
          <p:nvPr/>
        </p:nvSpPr>
        <p:spPr>
          <a:xfrm>
            <a:off x="1552575" y="7024449"/>
            <a:ext cx="12534424" cy="496729"/>
          </a:xfrm>
          <a:prstGeom prst="rect">
            <a:avLst/>
          </a:prstGeom>
          <a:noFill/>
          <a:ln/>
        </p:spPr>
        <p:txBody>
          <a:bodyPr wrap="square" lIns="0" tIns="0" rIns="0" bIns="0" rtlCol="0" anchor="t"/>
          <a:lstStyle/>
          <a:p>
            <a:pPr marL="0" indent="0" algn="l">
              <a:lnSpc>
                <a:spcPts val="1950"/>
              </a:lnSpc>
              <a:buNone/>
            </a:pPr>
            <a:r>
              <a:rPr lang="en-US" sz="1400" dirty="0">
                <a:solidFill>
                  <a:srgbClr val="DAD8E9"/>
                </a:solidFill>
                <a:latin typeface="Mukta Light" pitchFamily="34" charset="0"/>
                <a:ea typeface="Mukta Light" pitchFamily="34" charset="-122"/>
                <a:cs typeface="Mukta Light" pitchFamily="34" charset="-120"/>
              </a:rPr>
              <a:t>The system outputs the classification results, highlighting any detected defects and providing information about their location and type. This information can be used to trigger automated actions, such as rejecting defective products, adjusting manufacturing processes, or alerting operators for further inspection.</a:t>
            </a:r>
            <a:endParaRPr lang="en-US" sz="1400" dirty="0"/>
          </a:p>
        </p:txBody>
      </p:sp>
      <p:sp>
        <p:nvSpPr>
          <p:cNvPr id="19" name="Rectangle 18">
            <a:extLst>
              <a:ext uri="{FF2B5EF4-FFF2-40B4-BE49-F238E27FC236}">
                <a16:creationId xmlns:a16="http://schemas.microsoft.com/office/drawing/2014/main" id="{4DEB64A6-E59C-0A06-D307-0692CEB7B07C}"/>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598884" y="626626"/>
            <a:ext cx="9031605" cy="475298"/>
          </a:xfrm>
          <a:prstGeom prst="rect">
            <a:avLst/>
          </a:prstGeom>
          <a:noFill/>
          <a:ln/>
        </p:spPr>
        <p:txBody>
          <a:bodyPr wrap="none" lIns="0" tIns="0" rIns="0" bIns="0" rtlCol="0" anchor="t"/>
          <a:lstStyle/>
          <a:p>
            <a:pPr marL="0" indent="0">
              <a:lnSpc>
                <a:spcPts val="3700"/>
              </a:lnSpc>
              <a:buNone/>
            </a:pPr>
            <a:r>
              <a:rPr lang="en-US" sz="2950" dirty="0">
                <a:solidFill>
                  <a:srgbClr val="C6BFEE"/>
                </a:solidFill>
                <a:latin typeface="Prompt Medium" pitchFamily="34" charset="0"/>
                <a:ea typeface="Prompt Medium" pitchFamily="34" charset="-122"/>
                <a:cs typeface="Prompt Medium" pitchFamily="34" charset="-120"/>
              </a:rPr>
              <a:t>The Process of ML and IP-Driven Quality Control</a:t>
            </a:r>
            <a:endParaRPr lang="en-US" sz="2950" dirty="0"/>
          </a:p>
        </p:txBody>
      </p:sp>
      <p:sp>
        <p:nvSpPr>
          <p:cNvPr id="3" name="Text 1"/>
          <p:cNvSpPr/>
          <p:nvPr/>
        </p:nvSpPr>
        <p:spPr>
          <a:xfrm>
            <a:off x="598884" y="1444109"/>
            <a:ext cx="13432631" cy="273725"/>
          </a:xfrm>
          <a:prstGeom prst="rect">
            <a:avLst/>
          </a:prstGeom>
          <a:noFill/>
          <a:ln/>
        </p:spPr>
        <p:txBody>
          <a:bodyPr wrap="none" lIns="0" tIns="0" rIns="0" bIns="0" rtlCol="0" anchor="t"/>
          <a:lstStyle/>
          <a:p>
            <a:pPr marL="0" indent="0">
              <a:lnSpc>
                <a:spcPts val="2150"/>
              </a:lnSpc>
              <a:buNone/>
            </a:pPr>
            <a:r>
              <a:rPr lang="en-US" sz="1600" dirty="0">
                <a:solidFill>
                  <a:srgbClr val="DAD8E9"/>
                </a:solidFill>
                <a:latin typeface="Mukta Light" pitchFamily="34" charset="0"/>
                <a:ea typeface="Mukta Light" pitchFamily="34" charset="-122"/>
                <a:cs typeface="Mukta Light" pitchFamily="34" charset="-120"/>
              </a:rPr>
              <a:t>The process of ML and IP-driven quality control involves several steps, from image acquisition to defect identification and action. Here is a detailed overview:</a:t>
            </a:r>
            <a:endParaRPr lang="en-US" sz="1600" dirty="0"/>
          </a:p>
        </p:txBody>
      </p:sp>
      <p:sp>
        <p:nvSpPr>
          <p:cNvPr id="4" name="Shape 2"/>
          <p:cNvSpPr/>
          <p:nvPr/>
        </p:nvSpPr>
        <p:spPr>
          <a:xfrm>
            <a:off x="7303770" y="1910239"/>
            <a:ext cx="22860" cy="5692616"/>
          </a:xfrm>
          <a:prstGeom prst="roundRect">
            <a:avLst>
              <a:gd name="adj" fmla="val 314414"/>
            </a:avLst>
          </a:prstGeom>
          <a:solidFill>
            <a:srgbClr val="6D4562"/>
          </a:solidFill>
          <a:ln/>
        </p:spPr>
        <p:txBody>
          <a:bodyPr/>
          <a:lstStyle/>
          <a:p>
            <a:endParaRPr lang="en-IN"/>
          </a:p>
        </p:txBody>
      </p:sp>
      <p:sp>
        <p:nvSpPr>
          <p:cNvPr id="5" name="Shape 3"/>
          <p:cNvSpPr/>
          <p:nvPr/>
        </p:nvSpPr>
        <p:spPr>
          <a:xfrm>
            <a:off x="6546711" y="2283619"/>
            <a:ext cx="598884" cy="22860"/>
          </a:xfrm>
          <a:prstGeom prst="roundRect">
            <a:avLst>
              <a:gd name="adj" fmla="val 314414"/>
            </a:avLst>
          </a:prstGeom>
          <a:solidFill>
            <a:srgbClr val="6D4562"/>
          </a:solidFill>
          <a:ln/>
        </p:spPr>
        <p:txBody>
          <a:bodyPr/>
          <a:lstStyle/>
          <a:p>
            <a:endParaRPr lang="en-IN"/>
          </a:p>
        </p:txBody>
      </p:sp>
      <p:sp>
        <p:nvSpPr>
          <p:cNvPr id="6" name="Shape 4"/>
          <p:cNvSpPr/>
          <p:nvPr/>
        </p:nvSpPr>
        <p:spPr>
          <a:xfrm>
            <a:off x="7122735" y="2102644"/>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7" name="Text 5"/>
          <p:cNvSpPr/>
          <p:nvPr/>
        </p:nvSpPr>
        <p:spPr>
          <a:xfrm>
            <a:off x="7272516" y="2180987"/>
            <a:ext cx="85368"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1</a:t>
            </a:r>
            <a:endParaRPr lang="en-US" sz="1750" dirty="0"/>
          </a:p>
        </p:txBody>
      </p:sp>
      <p:sp>
        <p:nvSpPr>
          <p:cNvPr id="8" name="Text 6"/>
          <p:cNvSpPr/>
          <p:nvPr/>
        </p:nvSpPr>
        <p:spPr>
          <a:xfrm>
            <a:off x="4472583" y="2081332"/>
            <a:ext cx="1901428" cy="237649"/>
          </a:xfrm>
          <a:prstGeom prst="rect">
            <a:avLst/>
          </a:prstGeom>
          <a:noFill/>
          <a:ln/>
        </p:spPr>
        <p:txBody>
          <a:bodyPr wrap="none" lIns="0" tIns="0" rIns="0" bIns="0" rtlCol="0" anchor="t"/>
          <a:lstStyle/>
          <a:p>
            <a:pPr marL="0" indent="0" algn="r">
              <a:lnSpc>
                <a:spcPts val="1850"/>
              </a:lnSpc>
              <a:buNone/>
            </a:pPr>
            <a:r>
              <a:rPr lang="en-US" sz="1600" dirty="0">
                <a:solidFill>
                  <a:srgbClr val="DAD8E9"/>
                </a:solidFill>
                <a:latin typeface="Prompt Medium" pitchFamily="34" charset="0"/>
                <a:ea typeface="Prompt Medium" pitchFamily="34" charset="-122"/>
                <a:cs typeface="Prompt Medium" pitchFamily="34" charset="-120"/>
              </a:rPr>
              <a:t>1. Image Acquisition</a:t>
            </a:r>
            <a:endParaRPr lang="en-US" sz="1600" dirty="0"/>
          </a:p>
        </p:txBody>
      </p:sp>
      <p:sp>
        <p:nvSpPr>
          <p:cNvPr id="9" name="Text 7"/>
          <p:cNvSpPr/>
          <p:nvPr/>
        </p:nvSpPr>
        <p:spPr>
          <a:xfrm>
            <a:off x="598884" y="2421612"/>
            <a:ext cx="5775127" cy="821174"/>
          </a:xfrm>
          <a:prstGeom prst="rect">
            <a:avLst/>
          </a:prstGeom>
          <a:noFill/>
          <a:ln/>
        </p:spPr>
        <p:txBody>
          <a:bodyPr wrap="square" lIns="0" tIns="0" rIns="0" bIns="0" rtlCol="0" anchor="t"/>
          <a:lstStyle/>
          <a:p>
            <a:pPr marL="0" indent="0" algn="r">
              <a:lnSpc>
                <a:spcPts val="2150"/>
              </a:lnSpc>
              <a:buNone/>
            </a:pPr>
            <a:r>
              <a:rPr lang="en-US" sz="1500" dirty="0">
                <a:solidFill>
                  <a:srgbClr val="DAD8E9"/>
                </a:solidFill>
                <a:latin typeface="Mukta Light" pitchFamily="34" charset="0"/>
                <a:ea typeface="Mukta Light" pitchFamily="34" charset="-122"/>
                <a:cs typeface="Mukta Light" pitchFamily="34" charset="-120"/>
              </a:rPr>
              <a:t>Cameras or sensors are strategically placed on the production line to capture images of products as they move along the conveyor belt. These images can be captured at multiple angles and resolutions to ensure comprehensive inspection.</a:t>
            </a:r>
            <a:endParaRPr lang="en-US" sz="1500" dirty="0"/>
          </a:p>
        </p:txBody>
      </p:sp>
      <p:sp>
        <p:nvSpPr>
          <p:cNvPr id="10" name="Shape 8"/>
          <p:cNvSpPr/>
          <p:nvPr/>
        </p:nvSpPr>
        <p:spPr>
          <a:xfrm>
            <a:off x="7484805" y="3139202"/>
            <a:ext cx="598884" cy="22860"/>
          </a:xfrm>
          <a:prstGeom prst="roundRect">
            <a:avLst>
              <a:gd name="adj" fmla="val 314414"/>
            </a:avLst>
          </a:prstGeom>
          <a:solidFill>
            <a:srgbClr val="6D4562"/>
          </a:solidFill>
          <a:ln/>
        </p:spPr>
        <p:txBody>
          <a:bodyPr/>
          <a:lstStyle/>
          <a:p>
            <a:endParaRPr lang="en-IN"/>
          </a:p>
        </p:txBody>
      </p:sp>
      <p:sp>
        <p:nvSpPr>
          <p:cNvPr id="11" name="Shape 9"/>
          <p:cNvSpPr/>
          <p:nvPr/>
        </p:nvSpPr>
        <p:spPr>
          <a:xfrm>
            <a:off x="7122735" y="2958227"/>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12" name="Text 10"/>
          <p:cNvSpPr/>
          <p:nvPr/>
        </p:nvSpPr>
        <p:spPr>
          <a:xfrm>
            <a:off x="7248465" y="3036570"/>
            <a:ext cx="133469"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2</a:t>
            </a:r>
            <a:endParaRPr lang="en-US" sz="1750" dirty="0"/>
          </a:p>
        </p:txBody>
      </p:sp>
      <p:sp>
        <p:nvSpPr>
          <p:cNvPr id="13" name="Text 11"/>
          <p:cNvSpPr/>
          <p:nvPr/>
        </p:nvSpPr>
        <p:spPr>
          <a:xfrm>
            <a:off x="8256389" y="2936915"/>
            <a:ext cx="2017514" cy="237649"/>
          </a:xfrm>
          <a:prstGeom prst="rect">
            <a:avLst/>
          </a:prstGeom>
          <a:noFill/>
          <a:ln/>
        </p:spPr>
        <p:txBody>
          <a:bodyPr wrap="none" lIns="0" tIns="0" rIns="0" bIns="0" rtlCol="0" anchor="t"/>
          <a:lstStyle/>
          <a:p>
            <a:pPr marL="0" indent="0" algn="l">
              <a:lnSpc>
                <a:spcPts val="1850"/>
              </a:lnSpc>
              <a:buNone/>
            </a:pPr>
            <a:r>
              <a:rPr lang="en-US" sz="1600" dirty="0">
                <a:solidFill>
                  <a:srgbClr val="DAD8E9"/>
                </a:solidFill>
                <a:latin typeface="Prompt Medium" pitchFamily="34" charset="0"/>
                <a:ea typeface="Prompt Medium" pitchFamily="34" charset="-122"/>
                <a:cs typeface="Prompt Medium" pitchFamily="34" charset="-120"/>
              </a:rPr>
              <a:t>2. Data Preprocessing</a:t>
            </a:r>
            <a:endParaRPr lang="en-US" sz="1600" dirty="0"/>
          </a:p>
        </p:txBody>
      </p:sp>
      <p:sp>
        <p:nvSpPr>
          <p:cNvPr id="14" name="Text 12"/>
          <p:cNvSpPr/>
          <p:nvPr/>
        </p:nvSpPr>
        <p:spPr>
          <a:xfrm>
            <a:off x="8256389" y="3277195"/>
            <a:ext cx="5775127" cy="821174"/>
          </a:xfrm>
          <a:prstGeom prst="rect">
            <a:avLst/>
          </a:prstGeom>
          <a:noFill/>
          <a:ln/>
        </p:spPr>
        <p:txBody>
          <a:bodyPr wrap="square" lIns="0" tIns="0" rIns="0" bIns="0" rtlCol="0" anchor="t"/>
          <a:lstStyle/>
          <a:p>
            <a:pPr marL="0" indent="0" algn="l">
              <a:lnSpc>
                <a:spcPts val="2150"/>
              </a:lnSpc>
              <a:buNone/>
            </a:pPr>
            <a:r>
              <a:rPr lang="en-US" sz="1500" dirty="0">
                <a:solidFill>
                  <a:srgbClr val="DAD8E9"/>
                </a:solidFill>
                <a:latin typeface="Mukta Light" pitchFamily="34" charset="0"/>
                <a:ea typeface="Mukta Light" pitchFamily="34" charset="-122"/>
                <a:cs typeface="Mukta Light" pitchFamily="34" charset="-120"/>
              </a:rPr>
              <a:t>The acquired images are preprocessed to remove any noise or distortions that might interfere with defect detection. This includes adjusting brightness, contrast, and color balance, as well as performing image filtering and edge enhancement.</a:t>
            </a:r>
            <a:endParaRPr lang="en-US" sz="1500" dirty="0"/>
          </a:p>
        </p:txBody>
      </p:sp>
      <p:sp>
        <p:nvSpPr>
          <p:cNvPr id="15" name="Shape 13"/>
          <p:cNvSpPr/>
          <p:nvPr/>
        </p:nvSpPr>
        <p:spPr>
          <a:xfrm>
            <a:off x="6546711" y="3976568"/>
            <a:ext cx="598884" cy="22860"/>
          </a:xfrm>
          <a:prstGeom prst="roundRect">
            <a:avLst>
              <a:gd name="adj" fmla="val 314414"/>
            </a:avLst>
          </a:prstGeom>
          <a:solidFill>
            <a:srgbClr val="6D4562"/>
          </a:solidFill>
          <a:ln/>
        </p:spPr>
        <p:txBody>
          <a:bodyPr/>
          <a:lstStyle/>
          <a:p>
            <a:endParaRPr lang="en-IN"/>
          </a:p>
        </p:txBody>
      </p:sp>
      <p:sp>
        <p:nvSpPr>
          <p:cNvPr id="16" name="Shape 14"/>
          <p:cNvSpPr/>
          <p:nvPr/>
        </p:nvSpPr>
        <p:spPr>
          <a:xfrm>
            <a:off x="7122735" y="3795593"/>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17" name="Text 15"/>
          <p:cNvSpPr/>
          <p:nvPr/>
        </p:nvSpPr>
        <p:spPr>
          <a:xfrm>
            <a:off x="7248942" y="3873937"/>
            <a:ext cx="132398"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3</a:t>
            </a:r>
            <a:endParaRPr lang="en-US" sz="1750" dirty="0"/>
          </a:p>
        </p:txBody>
      </p:sp>
      <p:sp>
        <p:nvSpPr>
          <p:cNvPr id="18" name="Text 16"/>
          <p:cNvSpPr/>
          <p:nvPr/>
        </p:nvSpPr>
        <p:spPr>
          <a:xfrm>
            <a:off x="4472583" y="3774281"/>
            <a:ext cx="1901428" cy="237649"/>
          </a:xfrm>
          <a:prstGeom prst="rect">
            <a:avLst/>
          </a:prstGeom>
          <a:noFill/>
          <a:ln/>
        </p:spPr>
        <p:txBody>
          <a:bodyPr wrap="none" lIns="0" tIns="0" rIns="0" bIns="0" rtlCol="0" anchor="t"/>
          <a:lstStyle/>
          <a:p>
            <a:pPr marL="0" indent="0" algn="r">
              <a:lnSpc>
                <a:spcPts val="1850"/>
              </a:lnSpc>
              <a:buNone/>
            </a:pPr>
            <a:r>
              <a:rPr lang="en-US" sz="1600" dirty="0">
                <a:solidFill>
                  <a:srgbClr val="DAD8E9"/>
                </a:solidFill>
                <a:latin typeface="Prompt Medium" pitchFamily="34" charset="0"/>
                <a:ea typeface="Prompt Medium" pitchFamily="34" charset="-122"/>
                <a:cs typeface="Prompt Medium" pitchFamily="34" charset="-120"/>
              </a:rPr>
              <a:t>3. Feature Extraction</a:t>
            </a:r>
            <a:endParaRPr lang="en-US" sz="1600" dirty="0"/>
          </a:p>
        </p:txBody>
      </p:sp>
      <p:sp>
        <p:nvSpPr>
          <p:cNvPr id="19" name="Text 17"/>
          <p:cNvSpPr/>
          <p:nvPr/>
        </p:nvSpPr>
        <p:spPr>
          <a:xfrm>
            <a:off x="598884" y="4114562"/>
            <a:ext cx="5775127" cy="1368623"/>
          </a:xfrm>
          <a:prstGeom prst="rect">
            <a:avLst/>
          </a:prstGeom>
          <a:noFill/>
          <a:ln/>
        </p:spPr>
        <p:txBody>
          <a:bodyPr wrap="square" lIns="0" tIns="0" rIns="0" bIns="0" rtlCol="0" anchor="t"/>
          <a:lstStyle/>
          <a:p>
            <a:pPr marL="0" indent="0" algn="r">
              <a:lnSpc>
                <a:spcPts val="2150"/>
              </a:lnSpc>
              <a:buNone/>
            </a:pPr>
            <a:r>
              <a:rPr lang="en-US" sz="1500" dirty="0">
                <a:solidFill>
                  <a:srgbClr val="DAD8E9"/>
                </a:solidFill>
                <a:latin typeface="Mukta Light" pitchFamily="34" charset="0"/>
                <a:ea typeface="Mukta Light" pitchFamily="34" charset="-122"/>
                <a:cs typeface="Mukta Light" pitchFamily="34" charset="-120"/>
              </a:rPr>
              <a:t>The preprocessed images are analyzed to extract features that are relevant for defect detection. These features can include shape, size, color, texture, and other characteristics that distinguish defective products from good ones. Different feature extraction techniques are available, depending on the type of defects being targeted.</a:t>
            </a:r>
            <a:endParaRPr lang="en-US" sz="1500" dirty="0"/>
          </a:p>
        </p:txBody>
      </p:sp>
      <p:sp>
        <p:nvSpPr>
          <p:cNvPr id="20" name="Shape 18"/>
          <p:cNvSpPr/>
          <p:nvPr/>
        </p:nvSpPr>
        <p:spPr>
          <a:xfrm>
            <a:off x="7484805" y="5087660"/>
            <a:ext cx="598884" cy="22860"/>
          </a:xfrm>
          <a:prstGeom prst="roundRect">
            <a:avLst>
              <a:gd name="adj" fmla="val 314414"/>
            </a:avLst>
          </a:prstGeom>
          <a:solidFill>
            <a:srgbClr val="6D4562"/>
          </a:solidFill>
          <a:ln/>
        </p:spPr>
        <p:txBody>
          <a:bodyPr/>
          <a:lstStyle/>
          <a:p>
            <a:endParaRPr lang="en-IN"/>
          </a:p>
        </p:txBody>
      </p:sp>
      <p:sp>
        <p:nvSpPr>
          <p:cNvPr id="21" name="Shape 19"/>
          <p:cNvSpPr/>
          <p:nvPr/>
        </p:nvSpPr>
        <p:spPr>
          <a:xfrm>
            <a:off x="7122735" y="4906685"/>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22" name="Text 20"/>
          <p:cNvSpPr/>
          <p:nvPr/>
        </p:nvSpPr>
        <p:spPr>
          <a:xfrm>
            <a:off x="7245727" y="4985028"/>
            <a:ext cx="138946"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4</a:t>
            </a:r>
            <a:endParaRPr lang="en-US" sz="1750" dirty="0"/>
          </a:p>
        </p:txBody>
      </p:sp>
      <p:sp>
        <p:nvSpPr>
          <p:cNvPr id="23" name="Text 21"/>
          <p:cNvSpPr/>
          <p:nvPr/>
        </p:nvSpPr>
        <p:spPr>
          <a:xfrm>
            <a:off x="8256389" y="4885373"/>
            <a:ext cx="2109907" cy="237649"/>
          </a:xfrm>
          <a:prstGeom prst="rect">
            <a:avLst/>
          </a:prstGeom>
          <a:noFill/>
          <a:ln/>
        </p:spPr>
        <p:txBody>
          <a:bodyPr wrap="none" lIns="0" tIns="0" rIns="0" bIns="0" rtlCol="0" anchor="t"/>
          <a:lstStyle/>
          <a:p>
            <a:pPr marL="0" indent="0" algn="l">
              <a:lnSpc>
                <a:spcPts val="1850"/>
              </a:lnSpc>
              <a:buNone/>
            </a:pPr>
            <a:r>
              <a:rPr lang="en-US" sz="1600" dirty="0">
                <a:solidFill>
                  <a:srgbClr val="DAD8E9"/>
                </a:solidFill>
                <a:latin typeface="Prompt Medium" pitchFamily="34" charset="0"/>
                <a:ea typeface="Prompt Medium" pitchFamily="34" charset="-122"/>
                <a:cs typeface="Prompt Medium" pitchFamily="34" charset="-120"/>
              </a:rPr>
              <a:t>4. Defect Classification</a:t>
            </a:r>
            <a:endParaRPr lang="en-US" sz="1600" dirty="0"/>
          </a:p>
        </p:txBody>
      </p:sp>
      <p:sp>
        <p:nvSpPr>
          <p:cNvPr id="24" name="Text 22"/>
          <p:cNvSpPr/>
          <p:nvPr/>
        </p:nvSpPr>
        <p:spPr>
          <a:xfrm>
            <a:off x="8256389" y="5225653"/>
            <a:ext cx="5775127" cy="1094899"/>
          </a:xfrm>
          <a:prstGeom prst="rect">
            <a:avLst/>
          </a:prstGeom>
          <a:noFill/>
          <a:ln/>
        </p:spPr>
        <p:txBody>
          <a:bodyPr wrap="square" lIns="0" tIns="0" rIns="0" bIns="0" rtlCol="0" anchor="t"/>
          <a:lstStyle/>
          <a:p>
            <a:pPr marL="0" indent="0" algn="l">
              <a:lnSpc>
                <a:spcPts val="2150"/>
              </a:lnSpc>
              <a:buNone/>
            </a:pPr>
            <a:r>
              <a:rPr lang="en-US" sz="1500" dirty="0">
                <a:solidFill>
                  <a:srgbClr val="DAD8E9"/>
                </a:solidFill>
                <a:latin typeface="Mukta Light" pitchFamily="34" charset="0"/>
                <a:ea typeface="Mukta Light" pitchFamily="34" charset="-122"/>
                <a:cs typeface="Mukta Light" pitchFamily="34" charset="-120"/>
              </a:rPr>
              <a:t>The extracted features are fed into a trained machine learning model that classifies the products as either good or defective. The model uses algorithms to identify patterns and anomalies in the features, based on its training data. The classification results can also indicate the type of defect detected.</a:t>
            </a:r>
            <a:endParaRPr lang="en-US" sz="1500" dirty="0"/>
          </a:p>
        </p:txBody>
      </p:sp>
      <p:sp>
        <p:nvSpPr>
          <p:cNvPr id="25" name="Shape 23"/>
          <p:cNvSpPr/>
          <p:nvPr/>
        </p:nvSpPr>
        <p:spPr>
          <a:xfrm>
            <a:off x="6546711" y="6198751"/>
            <a:ext cx="598884" cy="22860"/>
          </a:xfrm>
          <a:prstGeom prst="roundRect">
            <a:avLst>
              <a:gd name="adj" fmla="val 314414"/>
            </a:avLst>
          </a:prstGeom>
          <a:solidFill>
            <a:srgbClr val="6D4562"/>
          </a:solidFill>
          <a:ln/>
        </p:spPr>
        <p:txBody>
          <a:bodyPr/>
          <a:lstStyle/>
          <a:p>
            <a:endParaRPr lang="en-IN"/>
          </a:p>
        </p:txBody>
      </p:sp>
      <p:sp>
        <p:nvSpPr>
          <p:cNvPr id="26" name="Shape 24"/>
          <p:cNvSpPr/>
          <p:nvPr/>
        </p:nvSpPr>
        <p:spPr>
          <a:xfrm>
            <a:off x="7122735" y="6017776"/>
            <a:ext cx="384929" cy="384929"/>
          </a:xfrm>
          <a:prstGeom prst="roundRect">
            <a:avLst>
              <a:gd name="adj" fmla="val 18672"/>
            </a:avLst>
          </a:prstGeom>
          <a:solidFill>
            <a:srgbClr val="542C49"/>
          </a:solidFill>
          <a:ln w="7620">
            <a:solidFill>
              <a:srgbClr val="6D4562"/>
            </a:solidFill>
            <a:prstDash val="solid"/>
          </a:ln>
        </p:spPr>
        <p:txBody>
          <a:bodyPr/>
          <a:lstStyle/>
          <a:p>
            <a:endParaRPr lang="en-IN"/>
          </a:p>
        </p:txBody>
      </p:sp>
      <p:sp>
        <p:nvSpPr>
          <p:cNvPr id="27" name="Text 25"/>
          <p:cNvSpPr/>
          <p:nvPr/>
        </p:nvSpPr>
        <p:spPr>
          <a:xfrm>
            <a:off x="7249299" y="6096119"/>
            <a:ext cx="131683" cy="228124"/>
          </a:xfrm>
          <a:prstGeom prst="rect">
            <a:avLst/>
          </a:prstGeom>
          <a:noFill/>
          <a:ln/>
        </p:spPr>
        <p:txBody>
          <a:bodyPr wrap="none" lIns="0" tIns="0" rIns="0" bIns="0" rtlCol="0" anchor="t"/>
          <a:lstStyle/>
          <a:p>
            <a:pPr marL="0" indent="0" algn="ctr">
              <a:lnSpc>
                <a:spcPts val="1750"/>
              </a:lnSpc>
              <a:buNone/>
            </a:pPr>
            <a:r>
              <a:rPr lang="en-US" sz="1750" dirty="0">
                <a:solidFill>
                  <a:srgbClr val="DAD8E9"/>
                </a:solidFill>
                <a:latin typeface="Prompt Medium" pitchFamily="34" charset="0"/>
                <a:ea typeface="Prompt Medium" pitchFamily="34" charset="-122"/>
                <a:cs typeface="Prompt Medium" pitchFamily="34" charset="-120"/>
              </a:rPr>
              <a:t>5</a:t>
            </a:r>
            <a:endParaRPr lang="en-US" sz="1750" dirty="0"/>
          </a:p>
        </p:txBody>
      </p:sp>
      <p:sp>
        <p:nvSpPr>
          <p:cNvPr id="28" name="Text 26"/>
          <p:cNvSpPr/>
          <p:nvPr/>
        </p:nvSpPr>
        <p:spPr>
          <a:xfrm>
            <a:off x="4472583" y="5996464"/>
            <a:ext cx="1901428" cy="237649"/>
          </a:xfrm>
          <a:prstGeom prst="rect">
            <a:avLst/>
          </a:prstGeom>
          <a:noFill/>
          <a:ln/>
        </p:spPr>
        <p:txBody>
          <a:bodyPr wrap="none" lIns="0" tIns="0" rIns="0" bIns="0" rtlCol="0" anchor="t"/>
          <a:lstStyle/>
          <a:p>
            <a:pPr marL="0" indent="0" algn="r">
              <a:lnSpc>
                <a:spcPts val="1850"/>
              </a:lnSpc>
              <a:buNone/>
            </a:pPr>
            <a:r>
              <a:rPr lang="en-US" sz="1600" dirty="0">
                <a:solidFill>
                  <a:srgbClr val="DAD8E9"/>
                </a:solidFill>
                <a:latin typeface="Prompt Medium" pitchFamily="34" charset="0"/>
                <a:ea typeface="Prompt Medium" pitchFamily="34" charset="-122"/>
                <a:cs typeface="Prompt Medium" pitchFamily="34" charset="-120"/>
              </a:rPr>
              <a:t>5. Action</a:t>
            </a:r>
            <a:endParaRPr lang="en-US" sz="1600" dirty="0"/>
          </a:p>
        </p:txBody>
      </p:sp>
      <p:sp>
        <p:nvSpPr>
          <p:cNvPr id="29" name="Text 27"/>
          <p:cNvSpPr/>
          <p:nvPr/>
        </p:nvSpPr>
        <p:spPr>
          <a:xfrm>
            <a:off x="598884" y="6336744"/>
            <a:ext cx="5775127" cy="1094899"/>
          </a:xfrm>
          <a:prstGeom prst="rect">
            <a:avLst/>
          </a:prstGeom>
          <a:noFill/>
          <a:ln/>
        </p:spPr>
        <p:txBody>
          <a:bodyPr wrap="square" lIns="0" tIns="0" rIns="0" bIns="0" rtlCol="0" anchor="t"/>
          <a:lstStyle/>
          <a:p>
            <a:pPr marL="0" indent="0" algn="r">
              <a:lnSpc>
                <a:spcPts val="2150"/>
              </a:lnSpc>
              <a:buNone/>
            </a:pPr>
            <a:r>
              <a:rPr lang="en-US" sz="1600" dirty="0">
                <a:solidFill>
                  <a:srgbClr val="DAD8E9"/>
                </a:solidFill>
                <a:latin typeface="Mukta Light" pitchFamily="34" charset="0"/>
                <a:ea typeface="Mukta Light" pitchFamily="34" charset="-122"/>
                <a:cs typeface="Mukta Light" pitchFamily="34" charset="-120"/>
              </a:rPr>
              <a:t>Based on the classification results, the system triggers appropriate actions. Defective products can be automatically rejected and sent for rework or disposal. Alternatively, the system can alert operators for manual inspection or adjust manufacturing processes to minimize future defects.</a:t>
            </a:r>
            <a:endParaRPr lang="en-US" sz="1600" dirty="0"/>
          </a:p>
        </p:txBody>
      </p:sp>
      <p:sp>
        <p:nvSpPr>
          <p:cNvPr id="30" name="Rectangle 29">
            <a:extLst>
              <a:ext uri="{FF2B5EF4-FFF2-40B4-BE49-F238E27FC236}">
                <a16:creationId xmlns:a16="http://schemas.microsoft.com/office/drawing/2014/main" id="{1F46AB8D-242E-890A-FCFD-4A024AEF0BFF}"/>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86170" y="631269"/>
            <a:ext cx="10312122" cy="624007"/>
          </a:xfrm>
          <a:prstGeom prst="rect">
            <a:avLst/>
          </a:prstGeom>
          <a:noFill/>
          <a:ln/>
        </p:spPr>
        <p:txBody>
          <a:bodyPr wrap="none" lIns="0" tIns="0" rIns="0" bIns="0" rtlCol="0" anchor="t"/>
          <a:lstStyle/>
          <a:p>
            <a:pPr marL="0" indent="0">
              <a:lnSpc>
                <a:spcPts val="4900"/>
              </a:lnSpc>
              <a:buNone/>
            </a:pPr>
            <a:r>
              <a:rPr lang="en-US" sz="3900" dirty="0">
                <a:solidFill>
                  <a:srgbClr val="C6BFEE"/>
                </a:solidFill>
                <a:latin typeface="Prompt Medium" pitchFamily="34" charset="0"/>
                <a:ea typeface="Prompt Medium" pitchFamily="34" charset="-122"/>
                <a:cs typeface="Prompt Medium" pitchFamily="34" charset="-120"/>
              </a:rPr>
              <a:t>Optimizing Quality Control with ML and IP</a:t>
            </a:r>
            <a:endParaRPr lang="en-US" sz="3900" dirty="0"/>
          </a:p>
        </p:txBody>
      </p:sp>
      <p:sp>
        <p:nvSpPr>
          <p:cNvPr id="3" name="Text 1"/>
          <p:cNvSpPr/>
          <p:nvPr/>
        </p:nvSpPr>
        <p:spPr>
          <a:xfrm>
            <a:off x="673893" y="1646119"/>
            <a:ext cx="13058061" cy="718899"/>
          </a:xfrm>
          <a:prstGeom prst="rect">
            <a:avLst/>
          </a:prstGeom>
          <a:noFill/>
          <a:ln/>
        </p:spPr>
        <p:txBody>
          <a:bodyPr wrap="square" lIns="0" tIns="0" rIns="0" bIns="0" rtlCol="0" anchor="t"/>
          <a:lstStyle/>
          <a:p>
            <a:pPr marL="0" indent="0">
              <a:lnSpc>
                <a:spcPts val="2800"/>
              </a:lnSpc>
              <a:buNone/>
            </a:pPr>
            <a:r>
              <a:rPr lang="en-US" sz="2000" dirty="0">
                <a:solidFill>
                  <a:srgbClr val="DAD8E9"/>
                </a:solidFill>
                <a:latin typeface="Mukta Light" pitchFamily="34" charset="0"/>
                <a:ea typeface="Mukta Light" pitchFamily="34" charset="-122"/>
                <a:cs typeface="Mukta Light" pitchFamily="34" charset="-120"/>
              </a:rPr>
              <a:t>ML and IP offer numerous advantages for optimizing quality control in manufacturing. By leveraging these technologies, manufacturers can achieve significant improvements in product quality, efficiency, and cost savings. Key takeaways include:</a:t>
            </a:r>
            <a:endParaRPr lang="en-US" sz="2000" dirty="0"/>
          </a:p>
        </p:txBody>
      </p:sp>
      <p:sp>
        <p:nvSpPr>
          <p:cNvPr id="4" name="Shape 2"/>
          <p:cNvSpPr/>
          <p:nvPr/>
        </p:nvSpPr>
        <p:spPr>
          <a:xfrm>
            <a:off x="786170" y="2676049"/>
            <a:ext cx="6416754" cy="2348865"/>
          </a:xfrm>
          <a:prstGeom prst="roundRect">
            <a:avLst>
              <a:gd name="adj" fmla="val 4017"/>
            </a:avLst>
          </a:prstGeom>
          <a:solidFill>
            <a:srgbClr val="542C49"/>
          </a:solidFill>
          <a:ln w="7620">
            <a:solidFill>
              <a:srgbClr val="6D4562"/>
            </a:solidFill>
            <a:prstDash val="solid"/>
          </a:ln>
        </p:spPr>
        <p:txBody>
          <a:bodyPr/>
          <a:lstStyle/>
          <a:p>
            <a:endParaRPr lang="en-IN"/>
          </a:p>
        </p:txBody>
      </p:sp>
      <p:sp>
        <p:nvSpPr>
          <p:cNvPr id="5" name="Text 3"/>
          <p:cNvSpPr/>
          <p:nvPr/>
        </p:nvSpPr>
        <p:spPr>
          <a:xfrm>
            <a:off x="1018342" y="2908221"/>
            <a:ext cx="2495907" cy="311944"/>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Increased Accuracy</a:t>
            </a:r>
            <a:endParaRPr lang="en-US" sz="1950" dirty="0"/>
          </a:p>
        </p:txBody>
      </p:sp>
      <p:sp>
        <p:nvSpPr>
          <p:cNvPr id="6" name="Text 4"/>
          <p:cNvSpPr/>
          <p:nvPr/>
        </p:nvSpPr>
        <p:spPr>
          <a:xfrm>
            <a:off x="1018342" y="3354943"/>
            <a:ext cx="5952411" cy="107834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ML and IP systems can detect subtle defects that are difficult or impossible for human inspectors to see. This leads to higher product quality and reduced customer complaints.</a:t>
            </a:r>
            <a:endParaRPr lang="en-US" sz="1750" dirty="0"/>
          </a:p>
        </p:txBody>
      </p:sp>
      <p:sp>
        <p:nvSpPr>
          <p:cNvPr id="7" name="Shape 5"/>
          <p:cNvSpPr/>
          <p:nvPr/>
        </p:nvSpPr>
        <p:spPr>
          <a:xfrm>
            <a:off x="7427476" y="2676049"/>
            <a:ext cx="6416754" cy="2348865"/>
          </a:xfrm>
          <a:prstGeom prst="roundRect">
            <a:avLst>
              <a:gd name="adj" fmla="val 4017"/>
            </a:avLst>
          </a:prstGeom>
          <a:solidFill>
            <a:srgbClr val="542C49"/>
          </a:solidFill>
          <a:ln w="7620">
            <a:solidFill>
              <a:srgbClr val="6D4562"/>
            </a:solidFill>
            <a:prstDash val="solid"/>
          </a:ln>
        </p:spPr>
        <p:txBody>
          <a:bodyPr/>
          <a:lstStyle/>
          <a:p>
            <a:endParaRPr lang="en-IN"/>
          </a:p>
        </p:txBody>
      </p:sp>
      <p:sp>
        <p:nvSpPr>
          <p:cNvPr id="8" name="Text 6"/>
          <p:cNvSpPr/>
          <p:nvPr/>
        </p:nvSpPr>
        <p:spPr>
          <a:xfrm>
            <a:off x="7659648" y="2908221"/>
            <a:ext cx="2495907" cy="311944"/>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Improved Efficiency</a:t>
            </a:r>
            <a:endParaRPr lang="en-US" sz="1950" dirty="0"/>
          </a:p>
        </p:txBody>
      </p:sp>
      <p:sp>
        <p:nvSpPr>
          <p:cNvPr id="9" name="Text 7"/>
          <p:cNvSpPr/>
          <p:nvPr/>
        </p:nvSpPr>
        <p:spPr>
          <a:xfrm>
            <a:off x="7659648" y="3354943"/>
            <a:ext cx="5952411" cy="143779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Automated defect detection allows for faster inspection times, enabling manufacturers to process products more efficiently and reduce production delays. This also frees up human inspectors to focus on more complex tasks.</a:t>
            </a:r>
            <a:endParaRPr lang="en-US" sz="1750" dirty="0"/>
          </a:p>
        </p:txBody>
      </p:sp>
      <p:sp>
        <p:nvSpPr>
          <p:cNvPr id="10" name="Shape 8"/>
          <p:cNvSpPr/>
          <p:nvPr/>
        </p:nvSpPr>
        <p:spPr>
          <a:xfrm>
            <a:off x="786170" y="5249466"/>
            <a:ext cx="6416754" cy="2348865"/>
          </a:xfrm>
          <a:prstGeom prst="roundRect">
            <a:avLst>
              <a:gd name="adj" fmla="val 4017"/>
            </a:avLst>
          </a:prstGeom>
          <a:solidFill>
            <a:srgbClr val="542C49"/>
          </a:solidFill>
          <a:ln w="7620">
            <a:solidFill>
              <a:srgbClr val="6D4562"/>
            </a:solidFill>
            <a:prstDash val="solid"/>
          </a:ln>
        </p:spPr>
        <p:txBody>
          <a:bodyPr/>
          <a:lstStyle/>
          <a:p>
            <a:endParaRPr lang="en-IN"/>
          </a:p>
        </p:txBody>
      </p:sp>
      <p:sp>
        <p:nvSpPr>
          <p:cNvPr id="11" name="Text 9"/>
          <p:cNvSpPr/>
          <p:nvPr/>
        </p:nvSpPr>
        <p:spPr>
          <a:xfrm>
            <a:off x="1018342" y="5481638"/>
            <a:ext cx="2495907" cy="311944"/>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Reduced Costs</a:t>
            </a:r>
            <a:endParaRPr lang="en-US" sz="1950" dirty="0"/>
          </a:p>
        </p:txBody>
      </p:sp>
      <p:sp>
        <p:nvSpPr>
          <p:cNvPr id="12" name="Text 10"/>
          <p:cNvSpPr/>
          <p:nvPr/>
        </p:nvSpPr>
        <p:spPr>
          <a:xfrm>
            <a:off x="1018342" y="5928360"/>
            <a:ext cx="5952411" cy="143779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By minimizing defects and reducing rework, ML and IP systems can significantly reduce production costs. They also lead to lower labor costs as fewer inspectors are required for manual inspection.</a:t>
            </a:r>
            <a:endParaRPr lang="en-US" sz="1750" dirty="0"/>
          </a:p>
        </p:txBody>
      </p:sp>
      <p:sp>
        <p:nvSpPr>
          <p:cNvPr id="13" name="Shape 11"/>
          <p:cNvSpPr/>
          <p:nvPr/>
        </p:nvSpPr>
        <p:spPr>
          <a:xfrm>
            <a:off x="7427476" y="5249466"/>
            <a:ext cx="6416754" cy="2348865"/>
          </a:xfrm>
          <a:prstGeom prst="roundRect">
            <a:avLst>
              <a:gd name="adj" fmla="val 4017"/>
            </a:avLst>
          </a:prstGeom>
          <a:solidFill>
            <a:srgbClr val="542C49"/>
          </a:solidFill>
          <a:ln w="7620">
            <a:solidFill>
              <a:srgbClr val="6D4562"/>
            </a:solidFill>
            <a:prstDash val="solid"/>
          </a:ln>
        </p:spPr>
        <p:txBody>
          <a:bodyPr/>
          <a:lstStyle/>
          <a:p>
            <a:endParaRPr lang="en-IN"/>
          </a:p>
        </p:txBody>
      </p:sp>
      <p:sp>
        <p:nvSpPr>
          <p:cNvPr id="14" name="Text 12"/>
          <p:cNvSpPr/>
          <p:nvPr/>
        </p:nvSpPr>
        <p:spPr>
          <a:xfrm>
            <a:off x="7659648" y="5481638"/>
            <a:ext cx="3528536" cy="311944"/>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Data-Driven Decision Making</a:t>
            </a:r>
            <a:endParaRPr lang="en-US" sz="1950" dirty="0"/>
          </a:p>
        </p:txBody>
      </p:sp>
      <p:sp>
        <p:nvSpPr>
          <p:cNvPr id="15" name="Text 13"/>
          <p:cNvSpPr/>
          <p:nvPr/>
        </p:nvSpPr>
        <p:spPr>
          <a:xfrm>
            <a:off x="7659648" y="5928360"/>
            <a:ext cx="5952411" cy="1078349"/>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These systems collect valuable data that can be used to identify trends and patterns in product quality. This data can be used to improve manufacturing processes and prevent future defects.</a:t>
            </a:r>
            <a:endParaRPr lang="en-US" sz="1750" dirty="0"/>
          </a:p>
        </p:txBody>
      </p:sp>
      <p:sp>
        <p:nvSpPr>
          <p:cNvPr id="16" name="Rectangle 15">
            <a:extLst>
              <a:ext uri="{FF2B5EF4-FFF2-40B4-BE49-F238E27FC236}">
                <a16:creationId xmlns:a16="http://schemas.microsoft.com/office/drawing/2014/main" id="{E22960D4-A172-E19C-885B-D110FC576E46}"/>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FA8E-55BE-610F-249E-EEF3979B5461}"/>
              </a:ext>
            </a:extLst>
          </p:cNvPr>
          <p:cNvSpPr txBox="1">
            <a:spLocks/>
          </p:cNvSpPr>
          <p:nvPr/>
        </p:nvSpPr>
        <p:spPr>
          <a:xfrm>
            <a:off x="152400" y="139726"/>
            <a:ext cx="3769360" cy="768337"/>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5400" b="1" dirty="0">
                <a:solidFill>
                  <a:schemeClr val="bg2"/>
                </a:solidFill>
              </a:rPr>
              <a:t>Conclusion:</a:t>
            </a:r>
            <a:endParaRPr lang="en-IN" sz="5400" b="1" dirty="0">
              <a:solidFill>
                <a:schemeClr val="bg2"/>
              </a:solidFill>
            </a:endParaRPr>
          </a:p>
        </p:txBody>
      </p:sp>
      <p:sp>
        <p:nvSpPr>
          <p:cNvPr id="3" name="Content Placeholder 2">
            <a:extLst>
              <a:ext uri="{FF2B5EF4-FFF2-40B4-BE49-F238E27FC236}">
                <a16:creationId xmlns:a16="http://schemas.microsoft.com/office/drawing/2014/main" id="{C02E9D5D-2CF1-7992-77B2-DAEB1BC041A1}"/>
              </a:ext>
            </a:extLst>
          </p:cNvPr>
          <p:cNvSpPr txBox="1">
            <a:spLocks/>
          </p:cNvSpPr>
          <p:nvPr/>
        </p:nvSpPr>
        <p:spPr>
          <a:xfrm>
            <a:off x="950976" y="1097280"/>
            <a:ext cx="13069824" cy="6061456"/>
          </a:xfrm>
        </p:spPr>
        <p:txBody>
          <a:bodyPr>
            <a:normAutofit fontScale="92500" lnSpcReduction="1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80" b="1" dirty="0">
                <a:solidFill>
                  <a:schemeClr val="bg2"/>
                </a:solidFill>
              </a:rPr>
              <a:t>Summary: </a:t>
            </a:r>
            <a:r>
              <a:rPr lang="en-US" sz="2880" dirty="0">
                <a:solidFill>
                  <a:schemeClr val="bg2"/>
                </a:solidFill>
              </a:rPr>
              <a:t>Developed an effective automated defect detection system for ferrules,</a:t>
            </a:r>
          </a:p>
          <a:p>
            <a:pPr marL="0" indent="0">
              <a:buNone/>
            </a:pPr>
            <a:r>
              <a:rPr lang="en-US" sz="2880" dirty="0">
                <a:solidFill>
                  <a:schemeClr val="bg2"/>
                </a:solidFill>
              </a:rPr>
              <a:t>                        enhancing quality control.</a:t>
            </a:r>
          </a:p>
          <a:p>
            <a:endParaRPr lang="en-US" sz="2880" dirty="0">
              <a:solidFill>
                <a:schemeClr val="bg2"/>
              </a:solidFill>
            </a:endParaRPr>
          </a:p>
          <a:p>
            <a:r>
              <a:rPr lang="en-US" sz="2880" b="1" dirty="0">
                <a:solidFill>
                  <a:schemeClr val="bg2"/>
                </a:solidFill>
              </a:rPr>
              <a:t>Key Findings: </a:t>
            </a:r>
            <a:r>
              <a:rPr lang="en-US" sz="2880" dirty="0">
                <a:solidFill>
                  <a:schemeClr val="bg2"/>
                </a:solidFill>
              </a:rPr>
              <a:t>Achieved high accuracy and efficiency, outperforming manual inspection</a:t>
            </a:r>
          </a:p>
          <a:p>
            <a:pPr marL="0" indent="0">
              <a:buNone/>
            </a:pPr>
            <a:r>
              <a:rPr lang="en-US" sz="2880" dirty="0">
                <a:solidFill>
                  <a:schemeClr val="bg2"/>
                </a:solidFill>
              </a:rPr>
              <a:t>                             methods.</a:t>
            </a:r>
          </a:p>
          <a:p>
            <a:endParaRPr lang="en-US" sz="2880" dirty="0">
              <a:solidFill>
                <a:schemeClr val="bg2"/>
              </a:solidFill>
            </a:endParaRPr>
          </a:p>
          <a:p>
            <a:r>
              <a:rPr lang="en-US" sz="2880" b="1" dirty="0">
                <a:solidFill>
                  <a:schemeClr val="bg2"/>
                </a:solidFill>
              </a:rPr>
              <a:t>Production Impact: </a:t>
            </a:r>
            <a:r>
              <a:rPr lang="en-US" sz="2880" dirty="0">
                <a:solidFill>
                  <a:schemeClr val="bg2"/>
                </a:solidFill>
              </a:rPr>
              <a:t>Reduced inspection time and costs while improving product quality.</a:t>
            </a:r>
          </a:p>
          <a:p>
            <a:endParaRPr lang="en-US" sz="2880" dirty="0">
              <a:solidFill>
                <a:schemeClr val="bg2"/>
              </a:solidFill>
            </a:endParaRPr>
          </a:p>
          <a:p>
            <a:r>
              <a:rPr lang="en-US" sz="2880" b="1" dirty="0">
                <a:solidFill>
                  <a:schemeClr val="bg2"/>
                </a:solidFill>
              </a:rPr>
              <a:t>Future Work: </a:t>
            </a:r>
            <a:r>
              <a:rPr lang="en-US" sz="2880" dirty="0">
                <a:solidFill>
                  <a:schemeClr val="bg2"/>
                </a:solidFill>
              </a:rPr>
              <a:t>Explore expanding system capabilities and integrating predictive</a:t>
            </a:r>
          </a:p>
          <a:p>
            <a:pPr marL="0" indent="0">
              <a:buNone/>
            </a:pPr>
            <a:r>
              <a:rPr lang="en-US" sz="2880" dirty="0">
                <a:solidFill>
                  <a:schemeClr val="bg2"/>
                </a:solidFill>
              </a:rPr>
              <a:t>                              maintenance features.</a:t>
            </a:r>
          </a:p>
          <a:p>
            <a:endParaRPr lang="en-US" sz="2880" dirty="0">
              <a:solidFill>
                <a:schemeClr val="bg2"/>
              </a:solidFill>
            </a:endParaRPr>
          </a:p>
          <a:p>
            <a:r>
              <a:rPr lang="en-US" sz="2880" b="1" dirty="0">
                <a:solidFill>
                  <a:schemeClr val="bg2"/>
                </a:solidFill>
              </a:rPr>
              <a:t>Final Thoughts: </a:t>
            </a:r>
            <a:r>
              <a:rPr lang="en-US" sz="2880" dirty="0">
                <a:solidFill>
                  <a:schemeClr val="bg2"/>
                </a:solidFill>
              </a:rPr>
              <a:t>Demonstrates the transformative potential of automation and AI in</a:t>
            </a:r>
          </a:p>
          <a:p>
            <a:pPr marL="0" indent="0">
              <a:buNone/>
            </a:pPr>
            <a:r>
              <a:rPr lang="en-US" sz="2880" dirty="0">
                <a:solidFill>
                  <a:schemeClr val="bg2"/>
                </a:solidFill>
              </a:rPr>
              <a:t>                                  manufacturing quality control.</a:t>
            </a:r>
            <a:endParaRPr lang="en-IN" sz="2880" dirty="0">
              <a:solidFill>
                <a:schemeClr val="bg2"/>
              </a:solidFill>
            </a:endParaRPr>
          </a:p>
        </p:txBody>
      </p:sp>
      <p:sp>
        <p:nvSpPr>
          <p:cNvPr id="4" name="Rectangle 3">
            <a:extLst>
              <a:ext uri="{FF2B5EF4-FFF2-40B4-BE49-F238E27FC236}">
                <a16:creationId xmlns:a16="http://schemas.microsoft.com/office/drawing/2014/main" id="{9A90C871-C19A-F31D-1B40-D4760766F0C8}"/>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7987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84979" y="616744"/>
            <a:ext cx="8292822" cy="622935"/>
          </a:xfrm>
          <a:prstGeom prst="rect">
            <a:avLst/>
          </a:prstGeom>
          <a:noFill/>
          <a:ln/>
        </p:spPr>
        <p:txBody>
          <a:bodyPr wrap="none" lIns="0" tIns="0" rIns="0" bIns="0" rtlCol="0" anchor="t"/>
          <a:lstStyle/>
          <a:p>
            <a:pPr marL="0" indent="0">
              <a:lnSpc>
                <a:spcPts val="4900"/>
              </a:lnSpc>
              <a:buNone/>
            </a:pPr>
            <a:r>
              <a:rPr lang="en-US" sz="3900" dirty="0">
                <a:solidFill>
                  <a:srgbClr val="C6BFEE"/>
                </a:solidFill>
                <a:latin typeface="Prompt Medium" pitchFamily="34" charset="0"/>
                <a:ea typeface="Prompt Medium" pitchFamily="34" charset="-122"/>
                <a:cs typeface="Prompt Medium" pitchFamily="34" charset="-120"/>
              </a:rPr>
              <a:t>Common Quality Control Methods</a:t>
            </a:r>
            <a:endParaRPr lang="en-US" sz="3900" dirty="0"/>
          </a:p>
        </p:txBody>
      </p:sp>
      <p:sp>
        <p:nvSpPr>
          <p:cNvPr id="3" name="Shape 1"/>
          <p:cNvSpPr/>
          <p:nvPr/>
        </p:nvSpPr>
        <p:spPr>
          <a:xfrm>
            <a:off x="784979" y="1940481"/>
            <a:ext cx="504587" cy="504587"/>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4" name="Text 2"/>
          <p:cNvSpPr/>
          <p:nvPr/>
        </p:nvSpPr>
        <p:spPr>
          <a:xfrm>
            <a:off x="981313" y="2043232"/>
            <a:ext cx="111919" cy="299085"/>
          </a:xfrm>
          <a:prstGeom prst="rect">
            <a:avLst/>
          </a:prstGeom>
          <a:noFill/>
          <a:ln/>
        </p:spPr>
        <p:txBody>
          <a:bodyPr wrap="none" lIns="0" tIns="0" rIns="0" bIns="0" rtlCol="0" anchor="t"/>
          <a:lstStyle/>
          <a:p>
            <a:pPr marL="0" indent="0" algn="ctr">
              <a:lnSpc>
                <a:spcPts val="2350"/>
              </a:lnSpc>
              <a:buNone/>
            </a:pPr>
            <a:r>
              <a:rPr lang="en-US" sz="2350" dirty="0">
                <a:solidFill>
                  <a:srgbClr val="DAD8E9"/>
                </a:solidFill>
                <a:latin typeface="Prompt Medium" pitchFamily="34" charset="0"/>
                <a:ea typeface="Prompt Medium" pitchFamily="34" charset="-122"/>
                <a:cs typeface="Prompt Medium" pitchFamily="34" charset="-120"/>
              </a:rPr>
              <a:t>1</a:t>
            </a:r>
            <a:endParaRPr lang="en-US" sz="2350" dirty="0"/>
          </a:p>
        </p:txBody>
      </p:sp>
      <p:sp>
        <p:nvSpPr>
          <p:cNvPr id="5" name="Text 3"/>
          <p:cNvSpPr/>
          <p:nvPr/>
        </p:nvSpPr>
        <p:spPr>
          <a:xfrm>
            <a:off x="1513761" y="1940481"/>
            <a:ext cx="3883462" cy="311468"/>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Statistical Process Control (SPC)</a:t>
            </a:r>
            <a:endParaRPr lang="en-US" sz="1950" dirty="0"/>
          </a:p>
        </p:txBody>
      </p:sp>
      <p:sp>
        <p:nvSpPr>
          <p:cNvPr id="6" name="Text 4"/>
          <p:cNvSpPr/>
          <p:nvPr/>
        </p:nvSpPr>
        <p:spPr>
          <a:xfrm>
            <a:off x="1513761" y="2386489"/>
            <a:ext cx="5689402" cy="1794272"/>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SPC uses statistical techniques to monitor and control manufacturing processes, aiming to identify and eliminate sources of variation that could lead to product defects. It involves collecting data, analyzing trends, and applying corrective actions to maintain consistent product quality.</a:t>
            </a:r>
            <a:endParaRPr lang="en-US" sz="1750" dirty="0"/>
          </a:p>
        </p:txBody>
      </p:sp>
      <p:sp>
        <p:nvSpPr>
          <p:cNvPr id="7" name="Shape 5"/>
          <p:cNvSpPr/>
          <p:nvPr/>
        </p:nvSpPr>
        <p:spPr>
          <a:xfrm>
            <a:off x="7427357" y="1940481"/>
            <a:ext cx="504587" cy="504587"/>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8" name="Text 6"/>
          <p:cNvSpPr/>
          <p:nvPr/>
        </p:nvSpPr>
        <p:spPr>
          <a:xfrm>
            <a:off x="7592139" y="2043232"/>
            <a:ext cx="174903" cy="299085"/>
          </a:xfrm>
          <a:prstGeom prst="rect">
            <a:avLst/>
          </a:prstGeom>
          <a:noFill/>
          <a:ln/>
        </p:spPr>
        <p:txBody>
          <a:bodyPr wrap="none" lIns="0" tIns="0" rIns="0" bIns="0" rtlCol="0" anchor="t"/>
          <a:lstStyle/>
          <a:p>
            <a:pPr marL="0" indent="0" algn="ctr">
              <a:lnSpc>
                <a:spcPts val="2350"/>
              </a:lnSpc>
              <a:buNone/>
            </a:pPr>
            <a:r>
              <a:rPr lang="en-US" sz="2350" dirty="0">
                <a:solidFill>
                  <a:srgbClr val="DAD8E9"/>
                </a:solidFill>
                <a:latin typeface="Prompt Medium" pitchFamily="34" charset="0"/>
                <a:ea typeface="Prompt Medium" pitchFamily="34" charset="-122"/>
                <a:cs typeface="Prompt Medium" pitchFamily="34" charset="-120"/>
              </a:rPr>
              <a:t>2</a:t>
            </a:r>
            <a:endParaRPr lang="en-US" sz="2350" dirty="0"/>
          </a:p>
        </p:txBody>
      </p:sp>
      <p:sp>
        <p:nvSpPr>
          <p:cNvPr id="9" name="Text 7"/>
          <p:cNvSpPr/>
          <p:nvPr/>
        </p:nvSpPr>
        <p:spPr>
          <a:xfrm>
            <a:off x="8156138" y="1940481"/>
            <a:ext cx="2631281" cy="311468"/>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Acceptance Sampling</a:t>
            </a:r>
            <a:endParaRPr lang="en-US" sz="1950" dirty="0"/>
          </a:p>
        </p:txBody>
      </p:sp>
      <p:sp>
        <p:nvSpPr>
          <p:cNvPr id="10" name="Text 8"/>
          <p:cNvSpPr/>
          <p:nvPr/>
        </p:nvSpPr>
        <p:spPr>
          <a:xfrm>
            <a:off x="8156138" y="2386489"/>
            <a:ext cx="5689402" cy="2153126"/>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Acceptance sampling involves inspecting a random sample of products from a batch to determine the quality of the entire batch. This method is often used when it is impractical or cost-prohibitive to inspect every single product. It relies on statistical calculations to make decisions about accepting or rejecting the batch.</a:t>
            </a:r>
            <a:endParaRPr lang="en-US" sz="1750" dirty="0"/>
          </a:p>
        </p:txBody>
      </p:sp>
      <p:sp>
        <p:nvSpPr>
          <p:cNvPr id="11" name="Shape 9"/>
          <p:cNvSpPr/>
          <p:nvPr/>
        </p:nvSpPr>
        <p:spPr>
          <a:xfrm>
            <a:off x="784979" y="5016103"/>
            <a:ext cx="504587" cy="504587"/>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12" name="Text 10"/>
          <p:cNvSpPr/>
          <p:nvPr/>
        </p:nvSpPr>
        <p:spPr>
          <a:xfrm>
            <a:off x="950476" y="5118854"/>
            <a:ext cx="173474" cy="299085"/>
          </a:xfrm>
          <a:prstGeom prst="rect">
            <a:avLst/>
          </a:prstGeom>
          <a:noFill/>
          <a:ln/>
        </p:spPr>
        <p:txBody>
          <a:bodyPr wrap="none" lIns="0" tIns="0" rIns="0" bIns="0" rtlCol="0" anchor="t"/>
          <a:lstStyle/>
          <a:p>
            <a:pPr marL="0" indent="0" algn="ctr">
              <a:lnSpc>
                <a:spcPts val="2350"/>
              </a:lnSpc>
              <a:buNone/>
            </a:pPr>
            <a:r>
              <a:rPr lang="en-US" sz="2350" dirty="0">
                <a:solidFill>
                  <a:srgbClr val="DAD8E9"/>
                </a:solidFill>
                <a:latin typeface="Prompt Medium" pitchFamily="34" charset="0"/>
                <a:ea typeface="Prompt Medium" pitchFamily="34" charset="-122"/>
                <a:cs typeface="Prompt Medium" pitchFamily="34" charset="-120"/>
              </a:rPr>
              <a:t>3</a:t>
            </a:r>
            <a:endParaRPr lang="en-US" sz="2350" dirty="0"/>
          </a:p>
        </p:txBody>
      </p:sp>
      <p:sp>
        <p:nvSpPr>
          <p:cNvPr id="13" name="Text 11"/>
          <p:cNvSpPr/>
          <p:nvPr/>
        </p:nvSpPr>
        <p:spPr>
          <a:xfrm>
            <a:off x="1513761" y="5016103"/>
            <a:ext cx="2492097" cy="311468"/>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Visual Inspection</a:t>
            </a:r>
            <a:endParaRPr lang="en-US" sz="1950" dirty="0"/>
          </a:p>
        </p:txBody>
      </p:sp>
      <p:sp>
        <p:nvSpPr>
          <p:cNvPr id="14" name="Text 12"/>
          <p:cNvSpPr/>
          <p:nvPr/>
        </p:nvSpPr>
        <p:spPr>
          <a:xfrm>
            <a:off x="1513761" y="5462111"/>
            <a:ext cx="5689402" cy="2153126"/>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Visual inspection is a basic method that relies on human observation to detect defects. It is often used for simple checks, such as verifying the color, shape, or size of products. However, it can be subjective and prone to human error, especially in situations where subtle defects are difficult to see.</a:t>
            </a:r>
            <a:endParaRPr lang="en-US" sz="1750" dirty="0"/>
          </a:p>
        </p:txBody>
      </p:sp>
      <p:sp>
        <p:nvSpPr>
          <p:cNvPr id="15" name="Shape 13"/>
          <p:cNvSpPr/>
          <p:nvPr/>
        </p:nvSpPr>
        <p:spPr>
          <a:xfrm>
            <a:off x="7427357" y="5016103"/>
            <a:ext cx="504587" cy="504587"/>
          </a:xfrm>
          <a:prstGeom prst="roundRect">
            <a:avLst>
              <a:gd name="adj" fmla="val 18669"/>
            </a:avLst>
          </a:prstGeom>
          <a:solidFill>
            <a:srgbClr val="542C49"/>
          </a:solidFill>
          <a:ln w="7620">
            <a:solidFill>
              <a:srgbClr val="6D4562"/>
            </a:solidFill>
            <a:prstDash val="solid"/>
          </a:ln>
        </p:spPr>
        <p:txBody>
          <a:bodyPr/>
          <a:lstStyle/>
          <a:p>
            <a:endParaRPr lang="en-IN"/>
          </a:p>
        </p:txBody>
      </p:sp>
      <p:sp>
        <p:nvSpPr>
          <p:cNvPr id="16" name="Text 14"/>
          <p:cNvSpPr/>
          <p:nvPr/>
        </p:nvSpPr>
        <p:spPr>
          <a:xfrm>
            <a:off x="7588568" y="5118854"/>
            <a:ext cx="182166" cy="299085"/>
          </a:xfrm>
          <a:prstGeom prst="rect">
            <a:avLst/>
          </a:prstGeom>
          <a:noFill/>
          <a:ln/>
        </p:spPr>
        <p:txBody>
          <a:bodyPr wrap="none" lIns="0" tIns="0" rIns="0" bIns="0" rtlCol="0" anchor="t"/>
          <a:lstStyle/>
          <a:p>
            <a:pPr marL="0" indent="0" algn="ctr">
              <a:lnSpc>
                <a:spcPts val="2350"/>
              </a:lnSpc>
              <a:buNone/>
            </a:pPr>
            <a:r>
              <a:rPr lang="en-US" sz="2350" dirty="0">
                <a:solidFill>
                  <a:srgbClr val="DAD8E9"/>
                </a:solidFill>
                <a:latin typeface="Prompt Medium" pitchFamily="34" charset="0"/>
                <a:ea typeface="Prompt Medium" pitchFamily="34" charset="-122"/>
                <a:cs typeface="Prompt Medium" pitchFamily="34" charset="-120"/>
              </a:rPr>
              <a:t>4</a:t>
            </a:r>
            <a:endParaRPr lang="en-US" sz="2350" dirty="0"/>
          </a:p>
        </p:txBody>
      </p:sp>
      <p:sp>
        <p:nvSpPr>
          <p:cNvPr id="17" name="Text 15"/>
          <p:cNvSpPr/>
          <p:nvPr/>
        </p:nvSpPr>
        <p:spPr>
          <a:xfrm>
            <a:off x="8156138" y="5016103"/>
            <a:ext cx="2820353" cy="311468"/>
          </a:xfrm>
          <a:prstGeom prst="rect">
            <a:avLst/>
          </a:prstGeom>
          <a:noFill/>
          <a:ln/>
        </p:spPr>
        <p:txBody>
          <a:bodyPr wrap="none" lIns="0" tIns="0" rIns="0" bIns="0" rtlCol="0" anchor="t"/>
          <a:lstStyle/>
          <a:p>
            <a:pPr marL="0" indent="0">
              <a:lnSpc>
                <a:spcPts val="2450"/>
              </a:lnSpc>
              <a:buNone/>
            </a:pPr>
            <a:r>
              <a:rPr lang="en-US" sz="1950" dirty="0">
                <a:solidFill>
                  <a:srgbClr val="DAD8E9"/>
                </a:solidFill>
                <a:latin typeface="Prompt Medium" pitchFamily="34" charset="0"/>
                <a:ea typeface="Prompt Medium" pitchFamily="34" charset="-122"/>
                <a:cs typeface="Prompt Medium" pitchFamily="34" charset="-120"/>
              </a:rPr>
              <a:t>Dimensional Inspection</a:t>
            </a:r>
            <a:endParaRPr lang="en-US" sz="1950" dirty="0"/>
          </a:p>
        </p:txBody>
      </p:sp>
      <p:sp>
        <p:nvSpPr>
          <p:cNvPr id="18" name="Text 16"/>
          <p:cNvSpPr/>
          <p:nvPr/>
        </p:nvSpPr>
        <p:spPr>
          <a:xfrm>
            <a:off x="8156138" y="5462111"/>
            <a:ext cx="5689402" cy="2153126"/>
          </a:xfrm>
          <a:prstGeom prst="rect">
            <a:avLst/>
          </a:prstGeom>
          <a:noFill/>
          <a:ln/>
        </p:spPr>
        <p:txBody>
          <a:bodyPr wrap="square" lIns="0" tIns="0" rIns="0" bIns="0" rtlCol="0" anchor="t"/>
          <a:lstStyle/>
          <a:p>
            <a:pPr marL="0" indent="0">
              <a:lnSpc>
                <a:spcPts val="2800"/>
              </a:lnSpc>
              <a:buNone/>
            </a:pPr>
            <a:r>
              <a:rPr lang="en-US" sz="1750" dirty="0">
                <a:solidFill>
                  <a:srgbClr val="DAD8E9"/>
                </a:solidFill>
                <a:latin typeface="Mukta Light" pitchFamily="34" charset="0"/>
                <a:ea typeface="Mukta Light" pitchFamily="34" charset="-122"/>
                <a:cs typeface="Mukta Light" pitchFamily="34" charset="-120"/>
              </a:rPr>
              <a:t>Dimensional inspection uses specialized measuring tools, such as calipers, micrometers, and coordinate measuring machines (CMMs), to verify the dimensions of products. This method ensures that products meet precise tolerances and specifications, which are critical for their functionality and performance.</a:t>
            </a:r>
            <a:endParaRPr lang="en-US" sz="1750" dirty="0"/>
          </a:p>
        </p:txBody>
      </p:sp>
      <p:sp>
        <p:nvSpPr>
          <p:cNvPr id="19" name="Rectangle 18">
            <a:extLst>
              <a:ext uri="{FF2B5EF4-FFF2-40B4-BE49-F238E27FC236}">
                <a16:creationId xmlns:a16="http://schemas.microsoft.com/office/drawing/2014/main" id="{B259204D-ACFC-76C0-34CE-0C1303E9AA8E}"/>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F15C3-AC7D-F332-9DC8-2B85FB308698}"/>
              </a:ext>
            </a:extLst>
          </p:cNvPr>
          <p:cNvSpPr txBox="1">
            <a:spLocks/>
          </p:cNvSpPr>
          <p:nvPr/>
        </p:nvSpPr>
        <p:spPr>
          <a:xfrm>
            <a:off x="447039" y="95891"/>
            <a:ext cx="5222241" cy="871145"/>
          </a:xfr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IN" sz="4800" b="1" dirty="0">
                <a:solidFill>
                  <a:schemeClr val="bg2"/>
                </a:solidFill>
              </a:rPr>
              <a:t>Literature survey:</a:t>
            </a:r>
          </a:p>
        </p:txBody>
      </p:sp>
      <p:sp>
        <p:nvSpPr>
          <p:cNvPr id="4" name="Rectangle 3">
            <a:extLst>
              <a:ext uri="{FF2B5EF4-FFF2-40B4-BE49-F238E27FC236}">
                <a16:creationId xmlns:a16="http://schemas.microsoft.com/office/drawing/2014/main" id="{0B47A977-1280-D894-BC4F-F97D39B3074C}"/>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3" name="Table 2">
            <a:extLst>
              <a:ext uri="{FF2B5EF4-FFF2-40B4-BE49-F238E27FC236}">
                <a16:creationId xmlns:a16="http://schemas.microsoft.com/office/drawing/2014/main" id="{3F915B5C-E379-015C-95B3-08A64E28F045}"/>
              </a:ext>
            </a:extLst>
          </p:cNvPr>
          <p:cNvGraphicFramePr>
            <a:graphicFrameLocks noGrp="1"/>
          </p:cNvGraphicFramePr>
          <p:nvPr>
            <p:extLst>
              <p:ext uri="{D42A27DB-BD31-4B8C-83A1-F6EECF244321}">
                <p14:modId xmlns:p14="http://schemas.microsoft.com/office/powerpoint/2010/main" val="798127460"/>
              </p:ext>
            </p:extLst>
          </p:nvPr>
        </p:nvGraphicFramePr>
        <p:xfrm>
          <a:off x="342900" y="967036"/>
          <a:ext cx="13954126" cy="6526439"/>
        </p:xfrm>
        <a:graphic>
          <a:graphicData uri="http://schemas.openxmlformats.org/drawingml/2006/table">
            <a:tbl>
              <a:tblPr firstRow="1" bandRow="1">
                <a:tableStyleId>{5C22544A-7EE6-4342-B048-85BDC9FD1C3A}</a:tableStyleId>
              </a:tblPr>
              <a:tblGrid>
                <a:gridCol w="868490">
                  <a:extLst>
                    <a:ext uri="{9D8B030D-6E8A-4147-A177-3AD203B41FA5}">
                      <a16:colId xmlns:a16="http://schemas.microsoft.com/office/drawing/2014/main" val="1809768792"/>
                    </a:ext>
                  </a:extLst>
                </a:gridCol>
                <a:gridCol w="2152921">
                  <a:extLst>
                    <a:ext uri="{9D8B030D-6E8A-4147-A177-3AD203B41FA5}">
                      <a16:colId xmlns:a16="http://schemas.microsoft.com/office/drawing/2014/main" val="1536905711"/>
                    </a:ext>
                  </a:extLst>
                </a:gridCol>
                <a:gridCol w="2198289">
                  <a:extLst>
                    <a:ext uri="{9D8B030D-6E8A-4147-A177-3AD203B41FA5}">
                      <a16:colId xmlns:a16="http://schemas.microsoft.com/office/drawing/2014/main" val="2898671301"/>
                    </a:ext>
                  </a:extLst>
                </a:gridCol>
                <a:gridCol w="8734426">
                  <a:extLst>
                    <a:ext uri="{9D8B030D-6E8A-4147-A177-3AD203B41FA5}">
                      <a16:colId xmlns:a16="http://schemas.microsoft.com/office/drawing/2014/main" val="526683507"/>
                    </a:ext>
                  </a:extLst>
                </a:gridCol>
              </a:tblGrid>
              <a:tr h="805343">
                <a:tc>
                  <a:txBody>
                    <a:bodyPr/>
                    <a:lstStyle/>
                    <a:p>
                      <a:r>
                        <a:rPr lang="en-US" sz="2200" b="0" dirty="0"/>
                        <a:t>Sr.no</a:t>
                      </a:r>
                      <a:endParaRPr lang="en-IN" sz="2200" b="0" dirty="0"/>
                    </a:p>
                  </a:txBody>
                  <a:tcPr marL="109728" marR="109728" marT="54864" marB="54864"/>
                </a:tc>
                <a:tc>
                  <a:txBody>
                    <a:bodyPr/>
                    <a:lstStyle/>
                    <a:p>
                      <a:r>
                        <a:rPr lang="en-US" sz="2200" b="0" dirty="0"/>
                        <a:t>Title</a:t>
                      </a:r>
                      <a:endParaRPr lang="en-IN" sz="2200" b="0" dirty="0"/>
                    </a:p>
                  </a:txBody>
                  <a:tcPr marL="109728" marR="109728" marT="54864" marB="54864"/>
                </a:tc>
                <a:tc>
                  <a:txBody>
                    <a:bodyPr/>
                    <a:lstStyle/>
                    <a:p>
                      <a:r>
                        <a:rPr lang="en-US" sz="2200" b="0" dirty="0"/>
                        <a:t>Author</a:t>
                      </a:r>
                      <a:endParaRPr lang="en-IN" sz="2200" b="0" dirty="0"/>
                    </a:p>
                  </a:txBody>
                  <a:tcPr marL="109728" marR="109728" marT="54864" marB="54864"/>
                </a:tc>
                <a:tc>
                  <a:txBody>
                    <a:bodyPr/>
                    <a:lstStyle/>
                    <a:p>
                      <a:endParaRPr lang="en-IN" sz="2200" dirty="0"/>
                    </a:p>
                  </a:txBody>
                  <a:tcPr marL="109728" marR="109728" marT="54864" marB="54864"/>
                </a:tc>
                <a:extLst>
                  <a:ext uri="{0D108BD9-81ED-4DB2-BD59-A6C34878D82A}">
                    <a16:rowId xmlns:a16="http://schemas.microsoft.com/office/drawing/2014/main" val="3657009986"/>
                  </a:ext>
                </a:extLst>
              </a:tr>
              <a:tr h="1628145">
                <a:tc>
                  <a:txBody>
                    <a:bodyPr/>
                    <a:lstStyle/>
                    <a:p>
                      <a:r>
                        <a:rPr lang="en-US" sz="2200" dirty="0"/>
                        <a:t>1.</a:t>
                      </a:r>
                      <a:endParaRPr lang="en-IN" sz="2200" dirty="0"/>
                    </a:p>
                  </a:txBody>
                  <a:tcPr marL="109728" marR="109728" marT="54864" marB="54864"/>
                </a:tc>
                <a:tc>
                  <a:txBody>
                    <a:bodyPr/>
                    <a:lstStyle/>
                    <a:p>
                      <a:r>
                        <a:rPr lang="en-US" sz="1700" dirty="0"/>
                        <a:t>Automated Defect Detection in Physical Components using Machine Learning</a:t>
                      </a:r>
                      <a:endParaRPr lang="en-IN" sz="1700" dirty="0"/>
                    </a:p>
                  </a:txBody>
                  <a:tcPr marL="109728" marR="109728" marT="54864" marB="54864"/>
                </a:tc>
                <a:tc>
                  <a:txBody>
                    <a:bodyPr/>
                    <a:lstStyle/>
                    <a:p>
                      <a:r>
                        <a:rPr lang="en-US" sz="1700" dirty="0"/>
                        <a:t>Sunny Behal,</a:t>
                      </a:r>
                    </a:p>
                    <a:p>
                      <a:r>
                        <a:rPr lang="en-US" sz="1700" dirty="0"/>
                        <a:t>Japinder Singh</a:t>
                      </a:r>
                      <a:endParaRPr lang="en-IN" sz="170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The paper discusses automated defect detection in physical components using machine learning. It highlights the transition from manual inspection, which is prone to errors, to machine learning approaches that improve detection speed and accuracy. The authors propose a model based on the </a:t>
                      </a:r>
                      <a:r>
                        <a:rPr lang="en-US" sz="1700" dirty="0" err="1"/>
                        <a:t>MobileNet</a:t>
                      </a:r>
                      <a:r>
                        <a:rPr lang="en-US" sz="1700" dirty="0"/>
                        <a:t>-SSD architecture, optimized for resource efficiency, which outperforms traditional deep learning methods in defect detection. The paper describes the model's development, pre-processing techniques, and training on datasets. Results show higher precision in detecting surface defects with minimal computational resources.</a:t>
                      </a:r>
                      <a:endParaRPr lang="en-IN" sz="1700" dirty="0"/>
                    </a:p>
                    <a:p>
                      <a:endParaRPr lang="en-IN" sz="2200" dirty="0"/>
                    </a:p>
                  </a:txBody>
                  <a:tcPr marL="109728" marR="109728" marT="54864" marB="54864"/>
                </a:tc>
                <a:extLst>
                  <a:ext uri="{0D108BD9-81ED-4DB2-BD59-A6C34878D82A}">
                    <a16:rowId xmlns:a16="http://schemas.microsoft.com/office/drawing/2014/main" val="3009237340"/>
                  </a:ext>
                </a:extLst>
              </a:tr>
              <a:tr h="1667289">
                <a:tc>
                  <a:txBody>
                    <a:bodyPr/>
                    <a:lstStyle/>
                    <a:p>
                      <a:r>
                        <a:rPr lang="en-US" sz="2200" dirty="0"/>
                        <a:t>2.</a:t>
                      </a:r>
                      <a:endParaRPr lang="en-IN" sz="220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Automated defect recognition in X-ray projections using neural networks trained on simulated and real-world data</a:t>
                      </a:r>
                      <a:endParaRPr lang="en-IN" sz="1700" dirty="0"/>
                    </a:p>
                    <a:p>
                      <a:endParaRPr lang="en-IN" sz="2200" dirty="0"/>
                    </a:p>
                  </a:txBody>
                  <a:tcPr marL="109728" marR="109728" marT="54864" marB="54864"/>
                </a:tc>
                <a:tc>
                  <a:txBody>
                    <a:bodyPr/>
                    <a:lstStyle/>
                    <a:p>
                      <a:r>
                        <a:rPr lang="en-US" sz="1700" dirty="0"/>
                        <a:t>Tobias Schon,</a:t>
                      </a:r>
                    </a:p>
                    <a:p>
                      <a:r>
                        <a:rPr lang="en-US" sz="1700" dirty="0"/>
                        <a:t>Rasmus Hvingel by,</a:t>
                      </a:r>
                    </a:p>
                    <a:p>
                      <a:r>
                        <a:rPr lang="en-US" sz="1700" dirty="0"/>
                        <a:t>Bishwajit Goswami</a:t>
                      </a:r>
                      <a:endParaRPr lang="en-IN" sz="170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The paper explores using neural networks to detect defects in X-ray images of light metal castings. It compares training on simulated versus real-world data, concluding that a combination of both yields the best results. The closer simulated data matches real-world conditions, the better the defect detection performance. This method aims to reduce the costs of real-world data collection and setup.</a:t>
                      </a:r>
                    </a:p>
                    <a:p>
                      <a:endParaRPr lang="en-IN" sz="2200" dirty="0"/>
                    </a:p>
                  </a:txBody>
                  <a:tcPr marL="109728" marR="109728" marT="54864" marB="54864"/>
                </a:tc>
                <a:extLst>
                  <a:ext uri="{0D108BD9-81ED-4DB2-BD59-A6C34878D82A}">
                    <a16:rowId xmlns:a16="http://schemas.microsoft.com/office/drawing/2014/main" val="1021906749"/>
                  </a:ext>
                </a:extLst>
              </a:tr>
              <a:tr h="1463040">
                <a:tc>
                  <a:txBody>
                    <a:bodyPr/>
                    <a:lstStyle/>
                    <a:p>
                      <a:r>
                        <a:rPr lang="en-US" sz="2200" dirty="0"/>
                        <a:t>3.</a:t>
                      </a:r>
                      <a:endParaRPr lang="en-IN" sz="220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Automated 3D Defect Detection based on Simulated Reference</a:t>
                      </a:r>
                      <a:endParaRPr lang="en-IN" sz="1700" dirty="0"/>
                    </a:p>
                    <a:p>
                      <a:endParaRPr lang="en-IN" sz="2200" dirty="0"/>
                    </a:p>
                  </a:txBody>
                  <a:tcPr marL="109728" marR="109728" marT="54864" marB="54864"/>
                </a:tc>
                <a:tc>
                  <a:txBody>
                    <a:bodyPr/>
                    <a:lstStyle/>
                    <a:p>
                      <a:r>
                        <a:rPr lang="en-US" sz="1700" dirty="0"/>
                        <a:t>Dr. Frank Sukowski,</a:t>
                      </a:r>
                    </a:p>
                    <a:p>
                      <a:r>
                        <a:rPr lang="en-US" sz="1700" dirty="0"/>
                        <a:t>Daniel Suth,</a:t>
                      </a:r>
                    </a:p>
                    <a:p>
                      <a:r>
                        <a:rPr lang="en-US" sz="1700" dirty="0"/>
                        <a:t>Adrian Waldyra</a:t>
                      </a:r>
                    </a:p>
                    <a:p>
                      <a:r>
                        <a:rPr lang="en-US" sz="1700" dirty="0"/>
                        <a:t> </a:t>
                      </a:r>
                      <a:endParaRPr lang="en-IN" sz="1700" dirty="0"/>
                    </a:p>
                  </a:txBody>
                  <a:tcPr marL="109728" marR="109728" marT="54864" marB="54864"/>
                </a:tc>
                <a:tc>
                  <a:txBody>
                    <a:bodyPr/>
                    <a:lstStyle/>
                    <a:p>
                      <a:r>
                        <a:rPr lang="en-US" sz="1700" dirty="0"/>
                        <a:t>The paper presents a method for automated 3D defect detection using simulated reference parts in industrial CT scans. It overcomes challenges like limited scan time and image artifacts by comparing parts to simulated "flawless" models, enhancing defect detection accuracy. This approach eliminates the need for real defect-free parts, improving reliability in noisy environments, especially for automotive components</a:t>
                      </a:r>
                      <a:endParaRPr lang="en-IN" sz="1700" dirty="0"/>
                    </a:p>
                  </a:txBody>
                  <a:tcPr marL="109728" marR="109728" marT="54864" marB="54864"/>
                </a:tc>
                <a:extLst>
                  <a:ext uri="{0D108BD9-81ED-4DB2-BD59-A6C34878D82A}">
                    <a16:rowId xmlns:a16="http://schemas.microsoft.com/office/drawing/2014/main" val="3994328924"/>
                  </a:ext>
                </a:extLst>
              </a:tr>
            </a:tbl>
          </a:graphicData>
        </a:graphic>
      </p:graphicFrame>
    </p:spTree>
    <p:extLst>
      <p:ext uri="{BB962C8B-B14F-4D97-AF65-F5344CB8AC3E}">
        <p14:creationId xmlns:p14="http://schemas.microsoft.com/office/powerpoint/2010/main" val="4252296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493E69E-3041-1BD2-D22E-E8ECE06B5222}"/>
              </a:ext>
            </a:extLst>
          </p:cNvPr>
          <p:cNvGraphicFramePr>
            <a:graphicFrameLocks noGrp="1"/>
          </p:cNvGraphicFramePr>
          <p:nvPr>
            <p:extLst>
              <p:ext uri="{D42A27DB-BD31-4B8C-83A1-F6EECF244321}">
                <p14:modId xmlns:p14="http://schemas.microsoft.com/office/powerpoint/2010/main" val="2169673696"/>
              </p:ext>
            </p:extLst>
          </p:nvPr>
        </p:nvGraphicFramePr>
        <p:xfrm>
          <a:off x="312071" y="499913"/>
          <a:ext cx="13793179" cy="7208118"/>
        </p:xfrm>
        <a:graphic>
          <a:graphicData uri="http://schemas.openxmlformats.org/drawingml/2006/table">
            <a:tbl>
              <a:tblPr firstRow="1" bandRow="1">
                <a:tableStyleId>{5C22544A-7EE6-4342-B048-85BDC9FD1C3A}</a:tableStyleId>
              </a:tblPr>
              <a:tblGrid>
                <a:gridCol w="463072">
                  <a:extLst>
                    <a:ext uri="{9D8B030D-6E8A-4147-A177-3AD203B41FA5}">
                      <a16:colId xmlns:a16="http://schemas.microsoft.com/office/drawing/2014/main" val="3116300706"/>
                    </a:ext>
                  </a:extLst>
                </a:gridCol>
                <a:gridCol w="2023424">
                  <a:extLst>
                    <a:ext uri="{9D8B030D-6E8A-4147-A177-3AD203B41FA5}">
                      <a16:colId xmlns:a16="http://schemas.microsoft.com/office/drawing/2014/main" val="712921917"/>
                    </a:ext>
                  </a:extLst>
                </a:gridCol>
                <a:gridCol w="1942891">
                  <a:extLst>
                    <a:ext uri="{9D8B030D-6E8A-4147-A177-3AD203B41FA5}">
                      <a16:colId xmlns:a16="http://schemas.microsoft.com/office/drawing/2014/main" val="1910103656"/>
                    </a:ext>
                  </a:extLst>
                </a:gridCol>
                <a:gridCol w="9363792">
                  <a:extLst>
                    <a:ext uri="{9D8B030D-6E8A-4147-A177-3AD203B41FA5}">
                      <a16:colId xmlns:a16="http://schemas.microsoft.com/office/drawing/2014/main" val="3672508220"/>
                    </a:ext>
                  </a:extLst>
                </a:gridCol>
              </a:tblGrid>
              <a:tr h="1997940">
                <a:tc>
                  <a:txBody>
                    <a:bodyPr/>
                    <a:lstStyle/>
                    <a:p>
                      <a:r>
                        <a:rPr lang="en-US" sz="2200" b="0" dirty="0"/>
                        <a:t>4.</a:t>
                      </a:r>
                      <a:endParaRPr lang="en-IN" sz="2200" b="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dirty="0"/>
                        <a:t>Automated Machine Learning System for Defect Detection on Cylindrical Metal Surfaces </a:t>
                      </a:r>
                      <a:endParaRPr lang="en-IN" sz="1700" b="0" dirty="0"/>
                    </a:p>
                    <a:p>
                      <a:endParaRPr lang="en-IN" sz="2200" dirty="0"/>
                    </a:p>
                  </a:txBody>
                  <a:tcPr marL="109728" marR="109728" marT="54864" marB="54864"/>
                </a:tc>
                <a:tc>
                  <a:txBody>
                    <a:bodyPr/>
                    <a:lstStyle/>
                    <a:p>
                      <a:r>
                        <a:rPr lang="en-US" sz="1700" b="0" dirty="0"/>
                        <a:t>Yi-Cheng Huang, </a:t>
                      </a:r>
                    </a:p>
                    <a:p>
                      <a:r>
                        <a:rPr lang="en-US" sz="1700" b="0" dirty="0"/>
                        <a:t>Kuo-Chun Hung,</a:t>
                      </a:r>
                    </a:p>
                    <a:p>
                      <a:r>
                        <a:rPr lang="en-US" sz="1700" b="0" dirty="0"/>
                        <a:t>Jun-Chang Lin</a:t>
                      </a:r>
                      <a:endParaRPr lang="en-IN" sz="1700" b="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dirty="0"/>
                        <a:t>The paper presents an Automated Machine Learning (</a:t>
                      </a:r>
                      <a:r>
                        <a:rPr lang="en-US" sz="1700" b="0" dirty="0" err="1"/>
                        <a:t>AutoML</a:t>
                      </a:r>
                      <a:r>
                        <a:rPr lang="en-US" sz="1700" b="0" dirty="0"/>
                        <a:t>) system for defect detection on cylindrical metal surfaces using deep learning models like VGG-16, ResNet-50, and MobileNet. The study compares Transfer Learning (TL) and </a:t>
                      </a:r>
                      <a:r>
                        <a:rPr lang="en-US" sz="1700" b="0" dirty="0" err="1"/>
                        <a:t>AutoML</a:t>
                      </a:r>
                      <a:r>
                        <a:rPr lang="en-US" sz="1700" b="0" dirty="0"/>
                        <a:t> approaches. The </a:t>
                      </a:r>
                      <a:r>
                        <a:rPr lang="en-US" sz="1700" b="0" dirty="0" err="1"/>
                        <a:t>AutoML</a:t>
                      </a:r>
                      <a:r>
                        <a:rPr lang="en-US" sz="1700" b="0" dirty="0"/>
                        <a:t> model, combining modules from these networks, achieved 95.5% accuracy, while </a:t>
                      </a:r>
                      <a:r>
                        <a:rPr lang="en-US" sz="1700" b="0" dirty="0" err="1"/>
                        <a:t>AutoKeras</a:t>
                      </a:r>
                      <a:r>
                        <a:rPr lang="en-US" sz="1700" b="0" dirty="0"/>
                        <a:t>, another </a:t>
                      </a:r>
                      <a:r>
                        <a:rPr lang="en-US" sz="1700" b="0" dirty="0" err="1"/>
                        <a:t>AutoML</a:t>
                      </a:r>
                      <a:r>
                        <a:rPr lang="en-US" sz="1700" b="0" dirty="0"/>
                        <a:t> tool, reached 99.83% accuracy. This system reduces manual effort and improves accuracy in defect detection for smart manufacturing.</a:t>
                      </a:r>
                      <a:endParaRPr lang="en-IN" sz="1700" b="0" dirty="0"/>
                    </a:p>
                    <a:p>
                      <a:endParaRPr lang="en-IN" sz="2200" dirty="0"/>
                    </a:p>
                  </a:txBody>
                  <a:tcPr marL="109728" marR="109728" marT="54864" marB="54864"/>
                </a:tc>
                <a:extLst>
                  <a:ext uri="{0D108BD9-81ED-4DB2-BD59-A6C34878D82A}">
                    <a16:rowId xmlns:a16="http://schemas.microsoft.com/office/drawing/2014/main" val="2498317562"/>
                  </a:ext>
                </a:extLst>
              </a:tr>
              <a:tr h="1402808">
                <a:tc>
                  <a:txBody>
                    <a:bodyPr/>
                    <a:lstStyle/>
                    <a:p>
                      <a:r>
                        <a:rPr lang="en-US" sz="2200" dirty="0"/>
                        <a:t>5.</a:t>
                      </a:r>
                      <a:endParaRPr lang="en-IN" sz="220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Automated Fabric Defect Detection</a:t>
                      </a:r>
                    </a:p>
                    <a:p>
                      <a:endParaRPr lang="en-IN" sz="2200" dirty="0"/>
                    </a:p>
                  </a:txBody>
                  <a:tcPr marL="109728" marR="109728" marT="54864" marB="54864"/>
                </a:tc>
                <a:tc>
                  <a:txBody>
                    <a:bodyPr/>
                    <a:lstStyle/>
                    <a:p>
                      <a:r>
                        <a:rPr lang="en-US" sz="1700" dirty="0"/>
                        <a:t>Henry Y.T Ngan,</a:t>
                      </a:r>
                    </a:p>
                    <a:p>
                      <a:r>
                        <a:rPr lang="en-IN" sz="1700" dirty="0"/>
                        <a:t>Grantham Kwok Hung Pang</a:t>
                      </a:r>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dirty="0"/>
                        <a:t>The paper provides a review of automated fabric defect detection methods, classifying them into motif-based and non-motif-based approaches. It compares seven detection techniques, outlines their strengths and weaknesses, and discusses future research directions.</a:t>
                      </a:r>
                      <a:endParaRPr lang="en-IN" sz="1700" dirty="0"/>
                    </a:p>
                    <a:p>
                      <a:endParaRPr lang="en-IN" sz="2200" dirty="0"/>
                    </a:p>
                  </a:txBody>
                  <a:tcPr marL="109728" marR="109728" marT="54864" marB="54864"/>
                </a:tc>
                <a:extLst>
                  <a:ext uri="{0D108BD9-81ED-4DB2-BD59-A6C34878D82A}">
                    <a16:rowId xmlns:a16="http://schemas.microsoft.com/office/drawing/2014/main" val="1079402823"/>
                  </a:ext>
                </a:extLst>
              </a:tr>
              <a:tr h="1922673">
                <a:tc>
                  <a:txBody>
                    <a:bodyPr/>
                    <a:lstStyle/>
                    <a:p>
                      <a:r>
                        <a:rPr lang="en-US" sz="2200" dirty="0"/>
                        <a:t>6.</a:t>
                      </a:r>
                      <a:endParaRPr lang="en-IN" sz="2200" dirty="0"/>
                    </a:p>
                  </a:txBody>
                  <a:tcPr marL="109728" marR="109728" marT="54864" marB="54864"/>
                </a:tc>
                <a:tc>
                  <a:txBody>
                    <a:bodyPr/>
                    <a:lstStyle/>
                    <a:p>
                      <a:r>
                        <a:rPr lang="en-US" sz="1700" dirty="0"/>
                        <a:t>Automatic measurement of contact angle in pore-space images</a:t>
                      </a:r>
                      <a:endParaRPr lang="en-IN" sz="1700" dirty="0"/>
                    </a:p>
                  </a:txBody>
                  <a:tcPr marL="109728" marR="109728" marT="54864" marB="54864"/>
                </a:tc>
                <a:tc>
                  <a:txBody>
                    <a:bodyPr/>
                    <a:lstStyle/>
                    <a:p>
                      <a:r>
                        <a:rPr lang="en-IN" sz="1700" dirty="0"/>
                        <a:t>Ahmed </a:t>
                      </a:r>
                      <a:r>
                        <a:rPr lang="en-IN" sz="1700" dirty="0" err="1"/>
                        <a:t>AlRatrout</a:t>
                      </a:r>
                      <a:r>
                        <a:rPr lang="en-IN" sz="1700" dirty="0"/>
                        <a:t> , Ali Q </a:t>
                      </a:r>
                      <a:r>
                        <a:rPr lang="en-IN" sz="1700" dirty="0" err="1"/>
                        <a:t>Raeini</a:t>
                      </a:r>
                      <a:r>
                        <a:rPr lang="en-IN" sz="1700" dirty="0"/>
                        <a:t>, </a:t>
                      </a:r>
                    </a:p>
                    <a:p>
                      <a:r>
                        <a:rPr lang="en-IN" sz="1700" dirty="0"/>
                        <a:t>Branko </a:t>
                      </a:r>
                      <a:r>
                        <a:rPr lang="en-IN" sz="1700" dirty="0" err="1"/>
                        <a:t>Bijeljic</a:t>
                      </a:r>
                      <a:r>
                        <a:rPr lang="en-IN" sz="1700" dirty="0"/>
                        <a:t>, Martin J Blunt</a:t>
                      </a:r>
                    </a:p>
                  </a:txBody>
                  <a:tcPr marL="109728" marR="109728" marT="54864" marB="54864"/>
                </a:tc>
                <a:tc>
                  <a:txBody>
                    <a:bodyPr/>
                    <a:lstStyle/>
                    <a:p>
                      <a:r>
                        <a:rPr lang="en-US" sz="1700" dirty="0"/>
                        <a:t>This method measures in-situ contact angles between immiscible fluids using segmented pore-scale X-ray images. It identifies and meshes fluid/fluid and fluid/solid interfaces, applies Gaussian smoothing, and tracks the three-phase contact line to compute contact angles using vector dot products. The technique is validated with synthetic images and applied to oil/brine systems under reservoir conditions, producing highly accurate contact angle measurements. It offers a rapid, precise characterization of pore-scale wettability, crucial for improving hydrocarbon recovery and carbon dioxide storage.</a:t>
                      </a:r>
                      <a:endParaRPr lang="en-IN" sz="1700" dirty="0"/>
                    </a:p>
                  </a:txBody>
                  <a:tcPr marL="109728" marR="109728" marT="54864" marB="54864"/>
                </a:tc>
                <a:extLst>
                  <a:ext uri="{0D108BD9-81ED-4DB2-BD59-A6C34878D82A}">
                    <a16:rowId xmlns:a16="http://schemas.microsoft.com/office/drawing/2014/main" val="2248916952"/>
                  </a:ext>
                </a:extLst>
              </a:tr>
              <a:tr h="1884697">
                <a:tc>
                  <a:txBody>
                    <a:bodyPr/>
                    <a:lstStyle/>
                    <a:p>
                      <a:r>
                        <a:rPr lang="en-US" sz="2200" dirty="0"/>
                        <a:t>7.</a:t>
                      </a:r>
                      <a:endParaRPr lang="en-IN" sz="2200" dirty="0"/>
                    </a:p>
                  </a:txBody>
                  <a:tcPr marL="109728" marR="109728" marT="54864" marB="54864"/>
                </a:tc>
                <a:tc>
                  <a:txBody>
                    <a:bodyPr/>
                    <a:lstStyle/>
                    <a:p>
                      <a:r>
                        <a:rPr lang="en-IN" sz="1700" dirty="0"/>
                        <a:t>Automated Dimension Measurement System</a:t>
                      </a:r>
                    </a:p>
                  </a:txBody>
                  <a:tcPr marL="109728" marR="109728" marT="54864" marB="54864"/>
                </a:tc>
                <a:tc>
                  <a:txBody>
                    <a:bodyPr/>
                    <a:lstStyle/>
                    <a:p>
                      <a:r>
                        <a:rPr lang="en-IN" sz="1700" dirty="0"/>
                        <a:t>Shubham </a:t>
                      </a:r>
                      <a:r>
                        <a:rPr lang="en-IN" sz="1700" dirty="0" err="1"/>
                        <a:t>Kakirde</a:t>
                      </a:r>
                      <a:r>
                        <a:rPr lang="en-IN" sz="1700" dirty="0"/>
                        <a:t>, Shubham Jain, Swaraj </a:t>
                      </a:r>
                      <a:r>
                        <a:rPr lang="en-IN" sz="1700" dirty="0" err="1"/>
                        <a:t>Kaondal</a:t>
                      </a:r>
                      <a:r>
                        <a:rPr lang="en-IN" sz="1700" dirty="0"/>
                        <a:t>, Reena </a:t>
                      </a:r>
                      <a:r>
                        <a:rPr lang="en-IN" sz="1700" dirty="0" err="1"/>
                        <a:t>Sonkusare</a:t>
                      </a:r>
                      <a:r>
                        <a:rPr lang="en-IN" sz="1700" dirty="0"/>
                        <a:t>, Rita Das</a:t>
                      </a:r>
                    </a:p>
                  </a:txBody>
                  <a:tcPr marL="109728" marR="109728" marT="54864" marB="54864"/>
                </a:tc>
                <a:tc>
                  <a:txBody>
                    <a:bodyPr/>
                    <a:lstStyle/>
                    <a:p>
                      <a:r>
                        <a:rPr lang="en-US" sz="1700" dirty="0"/>
                        <a:t>Efficient warehouse management is crucial for modern supply chains, especially with the rise of e-shopping. Many warehouses still use manual labor for tasks like measuring object dimensions, which is slow and inefficient. In a post-Covid world, automated, contactless systems are becoming more important for safety and efficiency. A proposed solution involves using a single line laser and camera module to quickly and accurately measure object dimensions using 3D reconstruction. This method balances accuracy, speed, and power consumption, making it well-suited for industrial applications.</a:t>
                      </a:r>
                      <a:endParaRPr lang="en-IN" sz="1700" dirty="0"/>
                    </a:p>
                  </a:txBody>
                  <a:tcPr marL="109728" marR="109728" marT="54864" marB="54864"/>
                </a:tc>
                <a:extLst>
                  <a:ext uri="{0D108BD9-81ED-4DB2-BD59-A6C34878D82A}">
                    <a16:rowId xmlns:a16="http://schemas.microsoft.com/office/drawing/2014/main" val="4174588208"/>
                  </a:ext>
                </a:extLst>
              </a:tr>
            </a:tbl>
          </a:graphicData>
        </a:graphic>
      </p:graphicFrame>
      <p:sp>
        <p:nvSpPr>
          <p:cNvPr id="3" name="Rectangle 2">
            <a:extLst>
              <a:ext uri="{FF2B5EF4-FFF2-40B4-BE49-F238E27FC236}">
                <a16:creationId xmlns:a16="http://schemas.microsoft.com/office/drawing/2014/main" id="{E18BADCA-47D2-7112-8E31-A1A0E7EC48D8}"/>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840955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D09B63DF-6019-D468-25DC-4F63A9491BC3}"/>
              </a:ext>
            </a:extLst>
          </p:cNvPr>
          <p:cNvGraphicFramePr>
            <a:graphicFrameLocks noGrp="1"/>
          </p:cNvGraphicFramePr>
          <p:nvPr>
            <p:extLst>
              <p:ext uri="{D42A27DB-BD31-4B8C-83A1-F6EECF244321}">
                <p14:modId xmlns:p14="http://schemas.microsoft.com/office/powerpoint/2010/main" val="2329002612"/>
              </p:ext>
            </p:extLst>
          </p:nvPr>
        </p:nvGraphicFramePr>
        <p:xfrm>
          <a:off x="392606" y="704850"/>
          <a:ext cx="13904420" cy="6705852"/>
        </p:xfrm>
        <a:graphic>
          <a:graphicData uri="http://schemas.openxmlformats.org/drawingml/2006/table">
            <a:tbl>
              <a:tblPr firstRow="1" bandRow="1">
                <a:tableStyleId>{5C22544A-7EE6-4342-B048-85BDC9FD1C3A}</a:tableStyleId>
              </a:tblPr>
              <a:tblGrid>
                <a:gridCol w="647219">
                  <a:extLst>
                    <a:ext uri="{9D8B030D-6E8A-4147-A177-3AD203B41FA5}">
                      <a16:colId xmlns:a16="http://schemas.microsoft.com/office/drawing/2014/main" val="919008255"/>
                    </a:ext>
                  </a:extLst>
                </a:gridCol>
                <a:gridCol w="2479091">
                  <a:extLst>
                    <a:ext uri="{9D8B030D-6E8A-4147-A177-3AD203B41FA5}">
                      <a16:colId xmlns:a16="http://schemas.microsoft.com/office/drawing/2014/main" val="654974855"/>
                    </a:ext>
                  </a:extLst>
                </a:gridCol>
                <a:gridCol w="2109711">
                  <a:extLst>
                    <a:ext uri="{9D8B030D-6E8A-4147-A177-3AD203B41FA5}">
                      <a16:colId xmlns:a16="http://schemas.microsoft.com/office/drawing/2014/main" val="3503851372"/>
                    </a:ext>
                  </a:extLst>
                </a:gridCol>
                <a:gridCol w="8668399">
                  <a:extLst>
                    <a:ext uri="{9D8B030D-6E8A-4147-A177-3AD203B41FA5}">
                      <a16:colId xmlns:a16="http://schemas.microsoft.com/office/drawing/2014/main" val="2735887913"/>
                    </a:ext>
                  </a:extLst>
                </a:gridCol>
              </a:tblGrid>
              <a:tr h="2235284">
                <a:tc>
                  <a:txBody>
                    <a:bodyPr/>
                    <a:lstStyle/>
                    <a:p>
                      <a:r>
                        <a:rPr lang="en-US" sz="2200" dirty="0"/>
                        <a:t>8.</a:t>
                      </a:r>
                      <a:endParaRPr lang="en-IN" sz="2200" dirty="0"/>
                    </a:p>
                  </a:txBody>
                  <a:tcPr marL="109728" marR="109728" marT="54864" marB="54864"/>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700" b="0" i="0" kern="1200" dirty="0">
                          <a:solidFill>
                            <a:schemeClr val="lt1"/>
                          </a:solidFill>
                          <a:effectLst/>
                          <a:latin typeface="+mn-lt"/>
                          <a:ea typeface="+mn-ea"/>
                          <a:cs typeface="+mn-cs"/>
                        </a:rPr>
                        <a:t>Research in automated measurement of project performance indicators</a:t>
                      </a:r>
                    </a:p>
                    <a:p>
                      <a:endParaRPr lang="en-IN" sz="2200" dirty="0"/>
                    </a:p>
                  </a:txBody>
                  <a:tcPr marL="109728" marR="109728" marT="54864" marB="54864"/>
                </a:tc>
                <a:tc>
                  <a:txBody>
                    <a:bodyPr/>
                    <a:lstStyle/>
                    <a:p>
                      <a:r>
                        <a:rPr lang="en-US" sz="1700" b="0" dirty="0" err="1"/>
                        <a:t>Ronie</a:t>
                      </a:r>
                      <a:r>
                        <a:rPr lang="en-US" sz="1700" b="0" dirty="0"/>
                        <a:t> Navon</a:t>
                      </a:r>
                      <a:endParaRPr lang="en-IN" sz="1700" b="0" dirty="0"/>
                    </a:p>
                  </a:txBody>
                  <a:tcPr marL="109728" marR="109728" marT="54864" marB="54864"/>
                </a:tc>
                <a:tc>
                  <a:txBody>
                    <a:bodyPr/>
                    <a:lstStyle/>
                    <a:p>
                      <a:r>
                        <a:rPr lang="en-US" sz="1700" b="0" dirty="0"/>
                        <a:t>Recent research in Construction Automation (CA) has shifted towards Automated Project Performance Control (APPC), which uses Automated Data Collection (ADC) technologies to monitor project performance indicators in real-time, such as cost, schedule, and productivity. Traditional manual data collection methods are labor-intensive, error-prone, and slow, limiting real-time control. Technologies like barcodes, RFID, GPS, video, and LADAR are being explored to automate data collection, enabling more accurate and efficient project control. These innovations aim to improve construction management by providing real-time feedback, helping address deviations more effectively.</a:t>
                      </a:r>
                      <a:endParaRPr lang="en-IN" sz="1700" b="0" dirty="0"/>
                    </a:p>
                  </a:txBody>
                  <a:tcPr marL="109728" marR="109728" marT="54864" marB="54864"/>
                </a:tc>
                <a:extLst>
                  <a:ext uri="{0D108BD9-81ED-4DB2-BD59-A6C34878D82A}">
                    <a16:rowId xmlns:a16="http://schemas.microsoft.com/office/drawing/2014/main" val="1605414121"/>
                  </a:ext>
                </a:extLst>
              </a:tr>
              <a:tr h="2235284">
                <a:tc>
                  <a:txBody>
                    <a:bodyPr/>
                    <a:lstStyle/>
                    <a:p>
                      <a:r>
                        <a:rPr lang="en-US" sz="2200" dirty="0"/>
                        <a:t>9.</a:t>
                      </a:r>
                      <a:endParaRPr lang="en-IN" sz="2200" dirty="0"/>
                    </a:p>
                  </a:txBody>
                  <a:tcPr marL="109728" marR="109728" marT="54864" marB="54864"/>
                </a:tc>
                <a:tc>
                  <a:txBody>
                    <a:bodyPr/>
                    <a:lstStyle/>
                    <a:p>
                      <a:r>
                        <a:rPr lang="en-US" sz="1700" dirty="0"/>
                        <a:t>Camera based automatic system for tool measurement and recognition</a:t>
                      </a:r>
                      <a:endParaRPr lang="en-IN" sz="1700" dirty="0"/>
                    </a:p>
                  </a:txBody>
                  <a:tcPr marL="109728" marR="109728" marT="54864" marB="54864"/>
                </a:tc>
                <a:tc>
                  <a:txBody>
                    <a:bodyPr/>
                    <a:lstStyle/>
                    <a:p>
                      <a:r>
                        <a:rPr lang="en-US" sz="1700" dirty="0"/>
                        <a:t>A</a:t>
                      </a:r>
                      <a:r>
                        <a:rPr lang="en-IN" sz="1700" dirty="0"/>
                        <a:t>dam </a:t>
                      </a:r>
                      <a:r>
                        <a:rPr lang="en-IN" sz="1700" dirty="0" err="1"/>
                        <a:t>Mrozinski</a:t>
                      </a:r>
                      <a:r>
                        <a:rPr lang="en-IN" sz="1700" dirty="0"/>
                        <a:t>, Adam </a:t>
                      </a:r>
                      <a:r>
                        <a:rPr lang="en-IN" sz="1700" dirty="0" err="1"/>
                        <a:t>Klodowski</a:t>
                      </a:r>
                      <a:endParaRPr lang="en-IN" sz="1700" dirty="0"/>
                    </a:p>
                  </a:txBody>
                  <a:tcPr marL="109728" marR="109728" marT="54864" marB="54864"/>
                </a:tc>
                <a:tc>
                  <a:txBody>
                    <a:bodyPr/>
                    <a:lstStyle/>
                    <a:p>
                      <a:r>
                        <a:rPr lang="en-US" sz="1700" dirty="0"/>
                        <a:t>Recent advancements in video capture technology have led to the development of automated video-based systems for monitoring and analyzing construction tools and equipment. These systems utilize high-quality video cameras to collect data in real-time, allowing for efficient analysis of operational metrics. By integrating image processing algorithms with user-friendly software, these systems enhance the identification and performance assessment of tools. The paper highlights the benefits of utilizing such technologies, emphasizing their practical implications in improving monitoring processes and overall operational efficiency in construction environments.</a:t>
                      </a:r>
                      <a:endParaRPr lang="en-IN" sz="1700" dirty="0"/>
                    </a:p>
                  </a:txBody>
                  <a:tcPr marL="109728" marR="109728" marT="54864" marB="54864"/>
                </a:tc>
                <a:extLst>
                  <a:ext uri="{0D108BD9-81ED-4DB2-BD59-A6C34878D82A}">
                    <a16:rowId xmlns:a16="http://schemas.microsoft.com/office/drawing/2014/main" val="1854767154"/>
                  </a:ext>
                </a:extLst>
              </a:tr>
              <a:tr h="2235284">
                <a:tc>
                  <a:txBody>
                    <a:bodyPr/>
                    <a:lstStyle/>
                    <a:p>
                      <a:r>
                        <a:rPr lang="en-US" sz="2200" dirty="0"/>
                        <a:t>10.</a:t>
                      </a:r>
                      <a:endParaRPr lang="en-IN" sz="2200" dirty="0"/>
                    </a:p>
                  </a:txBody>
                  <a:tcPr marL="109728" marR="109728" marT="54864" marB="54864"/>
                </a:tc>
                <a:tc>
                  <a:txBody>
                    <a:bodyPr/>
                    <a:lstStyle/>
                    <a:p>
                      <a:r>
                        <a:rPr lang="en-US" sz="1700" dirty="0"/>
                        <a:t>Automatic measurements of garment sizes using computer vision deep learning models and point cloud data</a:t>
                      </a:r>
                      <a:endParaRPr lang="en-IN" sz="1700" dirty="0"/>
                    </a:p>
                  </a:txBody>
                  <a:tcPr marL="109728" marR="109728" marT="54864" marB="54864"/>
                </a:tc>
                <a:tc>
                  <a:txBody>
                    <a:bodyPr/>
                    <a:lstStyle/>
                    <a:p>
                      <a:r>
                        <a:rPr lang="en-IN" sz="1700" dirty="0" err="1"/>
                        <a:t>Seounggeun</a:t>
                      </a:r>
                      <a:r>
                        <a:rPr lang="en-IN" sz="1700" dirty="0"/>
                        <a:t> Kim  , </a:t>
                      </a:r>
                      <a:r>
                        <a:rPr lang="en-IN" sz="1700" dirty="0" err="1"/>
                        <a:t>Haejun</a:t>
                      </a:r>
                      <a:r>
                        <a:rPr lang="en-IN" sz="1700" dirty="0"/>
                        <a:t> Moon  , </a:t>
                      </a:r>
                      <a:r>
                        <a:rPr lang="en-IN" sz="1700" dirty="0" err="1"/>
                        <a:t>Jaehoon</a:t>
                      </a:r>
                      <a:r>
                        <a:rPr lang="en-IN" sz="1700" dirty="0"/>
                        <a:t> Oh , </a:t>
                      </a:r>
                      <a:r>
                        <a:rPr lang="en-IN" sz="1700" dirty="0" err="1"/>
                        <a:t>Yonghak</a:t>
                      </a:r>
                      <a:r>
                        <a:rPr lang="en-IN" sz="1700" dirty="0"/>
                        <a:t> Lee ,</a:t>
                      </a:r>
                    </a:p>
                    <a:p>
                      <a:r>
                        <a:rPr lang="en-IN" sz="1700" dirty="0"/>
                        <a:t> Hyun Kwon, and </a:t>
                      </a:r>
                      <a:r>
                        <a:rPr lang="en-IN" sz="1700" dirty="0" err="1"/>
                        <a:t>Sunghwan</a:t>
                      </a:r>
                      <a:r>
                        <a:rPr lang="en-IN" sz="1700" dirty="0"/>
                        <a:t> Kim</a:t>
                      </a:r>
                    </a:p>
                  </a:txBody>
                  <a:tcPr marL="109728" marR="109728" marT="54864" marB="54864"/>
                </a:tc>
                <a:tc>
                  <a:txBody>
                    <a:bodyPr/>
                    <a:lstStyle/>
                    <a:p>
                      <a:r>
                        <a:rPr lang="en-US" sz="1700" dirty="0"/>
                        <a:t>This paper proposes an automated garment size measurement method that combines deep learning models with LiDAR point cloud data. By using a mobile device equipped with both a camera and a LiDAR sensor, the approach captures 2D images and 3D spatial information simultaneously, enabling accurate distance calculations for clothing size measurements. The method shows high precision, with average relative errors of 1.59% and 2.08% in various environments. This innovative technique addresses the limitations of traditional methods, streamlining the sizing process in the fashion industry while minimizing labor costs and reducing sizing discrepancies for consumers.</a:t>
                      </a:r>
                      <a:endParaRPr lang="en-IN" sz="1700" dirty="0"/>
                    </a:p>
                  </a:txBody>
                  <a:tcPr marL="109728" marR="109728" marT="54864" marB="54864"/>
                </a:tc>
                <a:extLst>
                  <a:ext uri="{0D108BD9-81ED-4DB2-BD59-A6C34878D82A}">
                    <a16:rowId xmlns:a16="http://schemas.microsoft.com/office/drawing/2014/main" val="2764672587"/>
                  </a:ext>
                </a:extLst>
              </a:tr>
            </a:tbl>
          </a:graphicData>
        </a:graphic>
      </p:graphicFrame>
      <p:sp>
        <p:nvSpPr>
          <p:cNvPr id="3" name="Rectangle 2">
            <a:extLst>
              <a:ext uri="{FF2B5EF4-FFF2-40B4-BE49-F238E27FC236}">
                <a16:creationId xmlns:a16="http://schemas.microsoft.com/office/drawing/2014/main" id="{5D635733-9FA5-5CB8-96C6-82FE494A6A90}"/>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47849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350437" y="2256234"/>
            <a:ext cx="7415927" cy="1371600"/>
          </a:xfrm>
          <a:prstGeom prst="rect">
            <a:avLst/>
          </a:prstGeom>
          <a:noFill/>
          <a:ln/>
        </p:spPr>
        <p:txBody>
          <a:bodyPr wrap="square" lIns="0" tIns="0" rIns="0" bIns="0" rtlCol="0" anchor="t"/>
          <a:lstStyle/>
          <a:p>
            <a:pPr marL="0" indent="0">
              <a:lnSpc>
                <a:spcPts val="5400"/>
              </a:lnSpc>
              <a:buNone/>
            </a:pPr>
            <a:r>
              <a:rPr lang="en-US" sz="4300" dirty="0">
                <a:solidFill>
                  <a:srgbClr val="C6BFEE"/>
                </a:solidFill>
                <a:latin typeface="Prompt Medium" pitchFamily="34" charset="0"/>
                <a:ea typeface="Prompt Medium" pitchFamily="34" charset="-122"/>
                <a:cs typeface="Prompt Medium" pitchFamily="34" charset="-120"/>
              </a:rPr>
              <a:t>Automated Defect Detection Technique</a:t>
            </a:r>
            <a:endParaRPr lang="en-US" sz="4300" dirty="0"/>
          </a:p>
        </p:txBody>
      </p:sp>
      <p:sp>
        <p:nvSpPr>
          <p:cNvPr id="4" name="Text 1"/>
          <p:cNvSpPr/>
          <p:nvPr/>
        </p:nvSpPr>
        <p:spPr>
          <a:xfrm>
            <a:off x="6350437" y="3998119"/>
            <a:ext cx="7415927" cy="1975247"/>
          </a:xfrm>
          <a:prstGeom prst="rect">
            <a:avLst/>
          </a:prstGeom>
          <a:noFill/>
          <a:ln/>
        </p:spPr>
        <p:txBody>
          <a:bodyPr wrap="square" lIns="0" tIns="0" rIns="0" bIns="0" rtlCol="0" anchor="t"/>
          <a:lstStyle/>
          <a:p>
            <a:pPr marL="514350" indent="-514350">
              <a:buAutoNum type="arabicPeriod"/>
            </a:pPr>
            <a:r>
              <a:rPr lang="en-IN" sz="2800" dirty="0">
                <a:solidFill>
                  <a:schemeClr val="bg2"/>
                </a:solidFill>
              </a:rPr>
              <a:t>Machine Vision Systems</a:t>
            </a:r>
          </a:p>
          <a:p>
            <a:pPr marL="514350" indent="-514350">
              <a:buAutoNum type="arabicPeriod"/>
            </a:pPr>
            <a:r>
              <a:rPr lang="en-IN" sz="2800" dirty="0">
                <a:solidFill>
                  <a:schemeClr val="bg2"/>
                </a:solidFill>
              </a:rPr>
              <a:t>Non-Destructive Testing (NDT)</a:t>
            </a:r>
          </a:p>
          <a:p>
            <a:pPr marL="514350" indent="-514350">
              <a:buAutoNum type="arabicPeriod"/>
            </a:pPr>
            <a:r>
              <a:rPr lang="en-IN" sz="2800" dirty="0">
                <a:solidFill>
                  <a:schemeClr val="bg2"/>
                </a:solidFill>
              </a:rPr>
              <a:t>Ultrasonic Testing (UT)</a:t>
            </a:r>
          </a:p>
          <a:p>
            <a:pPr marL="514350" indent="-514350">
              <a:buAutoNum type="arabicPeriod"/>
            </a:pPr>
            <a:r>
              <a:rPr lang="en-IN" sz="2800" dirty="0">
                <a:solidFill>
                  <a:schemeClr val="bg2"/>
                </a:solidFill>
              </a:rPr>
              <a:t>Vision Measurement Machine</a:t>
            </a:r>
          </a:p>
        </p:txBody>
      </p:sp>
      <p:sp>
        <p:nvSpPr>
          <p:cNvPr id="7" name="Rectangle 6">
            <a:extLst>
              <a:ext uri="{FF2B5EF4-FFF2-40B4-BE49-F238E27FC236}">
                <a16:creationId xmlns:a16="http://schemas.microsoft.com/office/drawing/2014/main" id="{CDD035FA-311B-3531-3522-62C58A3B826D}"/>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74A6FDB-56A0-BF66-F946-B8143AA1B80B}"/>
              </a:ext>
            </a:extLst>
          </p:cNvPr>
          <p:cNvSpPr/>
          <p:nvPr/>
        </p:nvSpPr>
        <p:spPr>
          <a:xfrm>
            <a:off x="894517" y="315674"/>
            <a:ext cx="7415927" cy="710486"/>
          </a:xfrm>
          <a:prstGeom prst="rect">
            <a:avLst/>
          </a:prstGeom>
          <a:noFill/>
          <a:ln/>
        </p:spPr>
        <p:txBody>
          <a:bodyPr wrap="square" lIns="0" tIns="0" rIns="0" bIns="0" rtlCol="0" anchor="t"/>
          <a:lstStyle/>
          <a:p>
            <a:pPr marL="514350" indent="-514350">
              <a:buAutoNum type="arabicPeriod"/>
            </a:pPr>
            <a:r>
              <a:rPr lang="en-IN" sz="4400" b="1" dirty="0">
                <a:solidFill>
                  <a:schemeClr val="bg2"/>
                </a:solidFill>
              </a:rPr>
              <a:t>Machine Vision Systems:</a:t>
            </a:r>
          </a:p>
        </p:txBody>
      </p:sp>
      <p:sp>
        <p:nvSpPr>
          <p:cNvPr id="3" name="Text 1">
            <a:extLst>
              <a:ext uri="{FF2B5EF4-FFF2-40B4-BE49-F238E27FC236}">
                <a16:creationId xmlns:a16="http://schemas.microsoft.com/office/drawing/2014/main" id="{C449D6DE-92FE-CA90-76D5-1F75AD3618F9}"/>
              </a:ext>
            </a:extLst>
          </p:cNvPr>
          <p:cNvSpPr/>
          <p:nvPr/>
        </p:nvSpPr>
        <p:spPr>
          <a:xfrm>
            <a:off x="721578" y="1966119"/>
            <a:ext cx="13187243" cy="2219801"/>
          </a:xfrm>
          <a:prstGeom prst="rect">
            <a:avLst/>
          </a:prstGeom>
          <a:noFill/>
          <a:ln/>
        </p:spPr>
        <p:txBody>
          <a:bodyPr wrap="square" lIns="0" tIns="0" rIns="0" bIns="0" rtlCol="0" anchor="t"/>
          <a:lstStyle/>
          <a:p>
            <a:pPr marL="342900" indent="-342900">
              <a:buFont typeface="Arial" panose="020B0604020202020204" pitchFamily="34" charset="0"/>
              <a:buChar char="•"/>
            </a:pPr>
            <a:r>
              <a:rPr lang="en-US" sz="2000" b="1" dirty="0">
                <a:solidFill>
                  <a:schemeClr val="bg2"/>
                </a:solidFill>
              </a:rPr>
              <a:t>Accuracy: </a:t>
            </a:r>
            <a:r>
              <a:rPr lang="en-US" dirty="0">
                <a:solidFill>
                  <a:schemeClr val="bg2"/>
                </a:solidFill>
              </a:rPr>
              <a:t>Consistently captures and processes visual data with high precision, reducing human error.</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b="1" dirty="0">
                <a:solidFill>
                  <a:schemeClr val="bg2"/>
                </a:solidFill>
              </a:rPr>
              <a:t>Speed: </a:t>
            </a:r>
            <a:r>
              <a:rPr lang="en-US" dirty="0">
                <a:solidFill>
                  <a:schemeClr val="bg2"/>
                </a:solidFill>
              </a:rPr>
              <a:t>Performs inspections and measurements faster than human operators.</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b="1" dirty="0">
                <a:solidFill>
                  <a:schemeClr val="bg2"/>
                </a:solidFill>
              </a:rPr>
              <a:t>Non-contact Measurement: </a:t>
            </a:r>
            <a:r>
              <a:rPr lang="en-US" dirty="0">
                <a:solidFill>
                  <a:schemeClr val="bg2"/>
                </a:solidFill>
              </a:rPr>
              <a:t>Allows measurements without physical contact, preventing damage to delicate components.</a:t>
            </a:r>
          </a:p>
          <a:p>
            <a:pPr marL="342900" indent="-342900">
              <a:buFont typeface="Arial" panose="020B0604020202020204" pitchFamily="34" charset="0"/>
              <a:buChar char="•"/>
            </a:pPr>
            <a:endParaRPr lang="en-US" sz="2000" dirty="0">
              <a:solidFill>
                <a:schemeClr val="bg2"/>
              </a:solidFill>
            </a:endParaRPr>
          </a:p>
          <a:p>
            <a:pPr marL="342900" indent="-342900">
              <a:buFont typeface="Arial" panose="020B0604020202020204" pitchFamily="34" charset="0"/>
              <a:buChar char="•"/>
            </a:pPr>
            <a:r>
              <a:rPr lang="en-US" sz="2000" b="1" dirty="0">
                <a:solidFill>
                  <a:schemeClr val="bg2"/>
                </a:solidFill>
              </a:rPr>
              <a:t>Automation: </a:t>
            </a:r>
            <a:r>
              <a:rPr lang="en-US" dirty="0">
                <a:solidFill>
                  <a:schemeClr val="bg2"/>
                </a:solidFill>
              </a:rPr>
              <a:t>Integrates easily into automated production lines, increasing productivity.</a:t>
            </a:r>
            <a:endParaRPr lang="en-IN" dirty="0">
              <a:solidFill>
                <a:schemeClr val="bg2"/>
              </a:solidFill>
            </a:endParaRPr>
          </a:p>
        </p:txBody>
      </p:sp>
      <p:sp>
        <p:nvSpPr>
          <p:cNvPr id="4" name="Text 0">
            <a:extLst>
              <a:ext uri="{FF2B5EF4-FFF2-40B4-BE49-F238E27FC236}">
                <a16:creationId xmlns:a16="http://schemas.microsoft.com/office/drawing/2014/main" id="{F32A2204-993A-BBA9-6E65-FF11E4E36E04}"/>
              </a:ext>
            </a:extLst>
          </p:cNvPr>
          <p:cNvSpPr/>
          <p:nvPr/>
        </p:nvSpPr>
        <p:spPr>
          <a:xfrm>
            <a:off x="721578" y="1140896"/>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Advantages :</a:t>
            </a:r>
            <a:endParaRPr lang="en-US" sz="3200" b="1" dirty="0">
              <a:solidFill>
                <a:schemeClr val="bg2"/>
              </a:solidFill>
            </a:endParaRPr>
          </a:p>
        </p:txBody>
      </p:sp>
      <p:sp>
        <p:nvSpPr>
          <p:cNvPr id="5" name="Text 0">
            <a:extLst>
              <a:ext uri="{FF2B5EF4-FFF2-40B4-BE49-F238E27FC236}">
                <a16:creationId xmlns:a16="http://schemas.microsoft.com/office/drawing/2014/main" id="{304A5C81-ED43-3957-735B-9E69EC3BBE66}"/>
              </a:ext>
            </a:extLst>
          </p:cNvPr>
          <p:cNvSpPr/>
          <p:nvPr/>
        </p:nvSpPr>
        <p:spPr>
          <a:xfrm>
            <a:off x="721577" y="4300656"/>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Disadvantages :</a:t>
            </a:r>
            <a:endParaRPr lang="en-US" sz="3200" b="1" dirty="0">
              <a:solidFill>
                <a:schemeClr val="bg2"/>
              </a:solidFill>
            </a:endParaRPr>
          </a:p>
        </p:txBody>
      </p:sp>
      <p:sp>
        <p:nvSpPr>
          <p:cNvPr id="6" name="Text 1">
            <a:extLst>
              <a:ext uri="{FF2B5EF4-FFF2-40B4-BE49-F238E27FC236}">
                <a16:creationId xmlns:a16="http://schemas.microsoft.com/office/drawing/2014/main" id="{A6CE6D4D-2CCA-D66D-B118-DDAEEB24FD54}"/>
              </a:ext>
            </a:extLst>
          </p:cNvPr>
          <p:cNvSpPr/>
          <p:nvPr/>
        </p:nvSpPr>
        <p:spPr>
          <a:xfrm>
            <a:off x="721578" y="5268119"/>
            <a:ext cx="13187243" cy="2279530"/>
          </a:xfrm>
          <a:prstGeom prst="rect">
            <a:avLst/>
          </a:prstGeom>
          <a:noFill/>
          <a:ln/>
        </p:spPr>
        <p:txBody>
          <a:bodyPr wrap="square" lIns="0" tIns="0" rIns="0" bIns="0" rtlCol="0" anchor="t"/>
          <a:lstStyle/>
          <a:p>
            <a:pPr marL="342900" indent="-342900">
              <a:buFont typeface="Arial" panose="020B0604020202020204" pitchFamily="34" charset="0"/>
              <a:buChar char="•"/>
            </a:pPr>
            <a:r>
              <a:rPr lang="en-US" sz="2000" b="1" dirty="0">
                <a:solidFill>
                  <a:schemeClr val="bg2"/>
                </a:solidFill>
              </a:rPr>
              <a:t>Initial Cost: </a:t>
            </a:r>
            <a:r>
              <a:rPr lang="en-US" dirty="0">
                <a:solidFill>
                  <a:schemeClr val="bg2"/>
                </a:solidFill>
              </a:rPr>
              <a:t>High setup cost due to advanced hardware and software.</a:t>
            </a:r>
          </a:p>
          <a:p>
            <a:pPr marL="342900" indent="-342900">
              <a:buFont typeface="Arial" panose="020B0604020202020204" pitchFamily="34" charset="0"/>
              <a:buChar char="•"/>
            </a:pPr>
            <a:endParaRPr lang="en-US" dirty="0">
              <a:solidFill>
                <a:schemeClr val="bg2"/>
              </a:solidFill>
            </a:endParaRPr>
          </a:p>
          <a:p>
            <a:pPr marL="342900" indent="-342900">
              <a:buFont typeface="Arial" panose="020B0604020202020204" pitchFamily="34" charset="0"/>
              <a:buChar char="•"/>
            </a:pPr>
            <a:r>
              <a:rPr lang="en-US" sz="2000" b="1" dirty="0">
                <a:solidFill>
                  <a:schemeClr val="bg2"/>
                </a:solidFill>
              </a:rPr>
              <a:t>Complex Setup: </a:t>
            </a:r>
            <a:r>
              <a:rPr lang="en-US" dirty="0">
                <a:solidFill>
                  <a:schemeClr val="bg2"/>
                </a:solidFill>
              </a:rPr>
              <a:t>Requires specialized expertise for configuration and maintenance.</a:t>
            </a:r>
          </a:p>
          <a:p>
            <a:pPr marL="342900" indent="-342900">
              <a:buFont typeface="Arial" panose="020B0604020202020204" pitchFamily="34" charset="0"/>
              <a:buChar char="•"/>
            </a:pPr>
            <a:endParaRPr lang="en-US" dirty="0">
              <a:solidFill>
                <a:schemeClr val="bg2"/>
              </a:solidFill>
            </a:endParaRPr>
          </a:p>
          <a:p>
            <a:pPr marL="342900" indent="-342900">
              <a:buFont typeface="Arial" panose="020B0604020202020204" pitchFamily="34" charset="0"/>
              <a:buChar char="•"/>
            </a:pPr>
            <a:r>
              <a:rPr lang="en-US" sz="2000" b="1" dirty="0">
                <a:solidFill>
                  <a:schemeClr val="bg2"/>
                </a:solidFill>
              </a:rPr>
              <a:t>Environmental Sensitivity: </a:t>
            </a:r>
            <a:r>
              <a:rPr lang="en-US" dirty="0">
                <a:solidFill>
                  <a:schemeClr val="bg2"/>
                </a:solidFill>
              </a:rPr>
              <a:t>Performance can be affected by lighting conditions, reflections, and other environmental factors.</a:t>
            </a:r>
          </a:p>
          <a:p>
            <a:pPr marL="342900" indent="-342900">
              <a:buFont typeface="Arial" panose="020B0604020202020204" pitchFamily="34" charset="0"/>
              <a:buChar char="•"/>
            </a:pPr>
            <a:endParaRPr lang="en-US" dirty="0">
              <a:solidFill>
                <a:schemeClr val="bg2"/>
              </a:solidFill>
            </a:endParaRPr>
          </a:p>
          <a:p>
            <a:pPr marL="342900" indent="-342900">
              <a:buFont typeface="Arial" panose="020B0604020202020204" pitchFamily="34" charset="0"/>
              <a:buChar char="•"/>
            </a:pPr>
            <a:r>
              <a:rPr lang="en-US" sz="2000" b="1" dirty="0">
                <a:solidFill>
                  <a:schemeClr val="bg2"/>
                </a:solidFill>
              </a:rPr>
              <a:t>Limited Flexibility: </a:t>
            </a:r>
            <a:r>
              <a:rPr lang="en-US" dirty="0">
                <a:solidFill>
                  <a:schemeClr val="bg2"/>
                </a:solidFill>
              </a:rPr>
              <a:t>May require adjustments or retraining when products or environments change significantly.</a:t>
            </a:r>
            <a:endParaRPr lang="en-IN" dirty="0">
              <a:solidFill>
                <a:schemeClr val="bg2"/>
              </a:solidFill>
            </a:endParaRPr>
          </a:p>
        </p:txBody>
      </p:sp>
      <p:sp>
        <p:nvSpPr>
          <p:cNvPr id="7" name="Rectangle 6">
            <a:extLst>
              <a:ext uri="{FF2B5EF4-FFF2-40B4-BE49-F238E27FC236}">
                <a16:creationId xmlns:a16="http://schemas.microsoft.com/office/drawing/2014/main" id="{C388A458-0CFC-1126-2F09-40EF7721510D}"/>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969832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74A6FDB-56A0-BF66-F946-B8143AA1B80B}"/>
              </a:ext>
            </a:extLst>
          </p:cNvPr>
          <p:cNvSpPr/>
          <p:nvPr/>
        </p:nvSpPr>
        <p:spPr>
          <a:xfrm>
            <a:off x="863601" y="326708"/>
            <a:ext cx="8636000" cy="710486"/>
          </a:xfrm>
          <a:prstGeom prst="rect">
            <a:avLst/>
          </a:prstGeom>
          <a:noFill/>
          <a:ln/>
        </p:spPr>
        <p:txBody>
          <a:bodyPr wrap="square" lIns="0" tIns="0" rIns="0" bIns="0" rtlCol="0" anchor="t"/>
          <a:lstStyle/>
          <a:p>
            <a:r>
              <a:rPr lang="en-IN" sz="4400" b="1" dirty="0">
                <a:solidFill>
                  <a:schemeClr val="bg2"/>
                </a:solidFill>
              </a:rPr>
              <a:t>2.Non-Destructive Testing (NDT):</a:t>
            </a:r>
          </a:p>
        </p:txBody>
      </p:sp>
      <p:sp>
        <p:nvSpPr>
          <p:cNvPr id="3" name="Text 1">
            <a:extLst>
              <a:ext uri="{FF2B5EF4-FFF2-40B4-BE49-F238E27FC236}">
                <a16:creationId xmlns:a16="http://schemas.microsoft.com/office/drawing/2014/main" id="{C449D6DE-92FE-CA90-76D5-1F75AD3618F9}"/>
              </a:ext>
            </a:extLst>
          </p:cNvPr>
          <p:cNvSpPr/>
          <p:nvPr/>
        </p:nvSpPr>
        <p:spPr>
          <a:xfrm>
            <a:off x="721578" y="1966119"/>
            <a:ext cx="13187243" cy="2219801"/>
          </a:xfrm>
          <a:prstGeom prst="rect">
            <a:avLst/>
          </a:prstGeom>
          <a:noFill/>
          <a:ln/>
        </p:spPr>
        <p:txBody>
          <a:bodyPr wrap="square" lIns="0" tIns="0" rIns="0" bIns="0" rtlCol="0" anchor="t"/>
          <a:lstStyle/>
          <a:p>
            <a:pPr marL="342900" indent="-342900">
              <a:buFont typeface="Arial" panose="020B0604020202020204" pitchFamily="34" charset="0"/>
              <a:buChar char="•"/>
            </a:pPr>
            <a:endParaRPr lang="en-IN" dirty="0">
              <a:solidFill>
                <a:schemeClr val="bg2"/>
              </a:solidFill>
            </a:endParaRPr>
          </a:p>
        </p:txBody>
      </p:sp>
      <p:sp>
        <p:nvSpPr>
          <p:cNvPr id="4" name="Text 0">
            <a:extLst>
              <a:ext uri="{FF2B5EF4-FFF2-40B4-BE49-F238E27FC236}">
                <a16:creationId xmlns:a16="http://schemas.microsoft.com/office/drawing/2014/main" id="{F32A2204-993A-BBA9-6E65-FF11E4E36E04}"/>
              </a:ext>
            </a:extLst>
          </p:cNvPr>
          <p:cNvSpPr/>
          <p:nvPr/>
        </p:nvSpPr>
        <p:spPr>
          <a:xfrm>
            <a:off x="721576" y="941851"/>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Advantages :</a:t>
            </a:r>
            <a:endParaRPr lang="en-US" sz="3200" b="1" dirty="0">
              <a:solidFill>
                <a:schemeClr val="bg2"/>
              </a:solidFill>
            </a:endParaRPr>
          </a:p>
        </p:txBody>
      </p:sp>
      <p:sp>
        <p:nvSpPr>
          <p:cNvPr id="5" name="Text 0">
            <a:extLst>
              <a:ext uri="{FF2B5EF4-FFF2-40B4-BE49-F238E27FC236}">
                <a16:creationId xmlns:a16="http://schemas.microsoft.com/office/drawing/2014/main" id="{304A5C81-ED43-3957-735B-9E69EC3BBE66}"/>
              </a:ext>
            </a:extLst>
          </p:cNvPr>
          <p:cNvSpPr/>
          <p:nvPr/>
        </p:nvSpPr>
        <p:spPr>
          <a:xfrm>
            <a:off x="721578" y="4655899"/>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Disadvantages :</a:t>
            </a:r>
            <a:endParaRPr lang="en-US" sz="3200" b="1" dirty="0">
              <a:solidFill>
                <a:schemeClr val="bg2"/>
              </a:solidFill>
            </a:endParaRPr>
          </a:p>
        </p:txBody>
      </p:sp>
      <p:sp>
        <p:nvSpPr>
          <p:cNvPr id="9" name="Rectangle 3">
            <a:extLst>
              <a:ext uri="{FF2B5EF4-FFF2-40B4-BE49-F238E27FC236}">
                <a16:creationId xmlns:a16="http://schemas.microsoft.com/office/drawing/2014/main" id="{99DC4A60-39B5-EA65-90B6-17C325257A7A}"/>
              </a:ext>
            </a:extLst>
          </p:cNvPr>
          <p:cNvSpPr>
            <a:spLocks noChangeArrowheads="1"/>
          </p:cNvSpPr>
          <p:nvPr/>
        </p:nvSpPr>
        <p:spPr bwMode="auto">
          <a:xfrm>
            <a:off x="660998" y="1706219"/>
            <a:ext cx="13613802"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Preservation of Material: </a:t>
            </a:r>
            <a:r>
              <a:rPr kumimoji="0" lang="en-US" altLang="en-US" i="0" u="none" strike="noStrike" cap="none" normalizeH="0" baseline="0" dirty="0">
                <a:ln>
                  <a:noFill/>
                </a:ln>
                <a:solidFill>
                  <a:schemeClr val="bg2"/>
                </a:solidFill>
                <a:effectLst/>
                <a:latin typeface="Arial" panose="020B0604020202020204" pitchFamily="34" charset="0"/>
              </a:rPr>
              <a:t>Tests are conducted without causing any damage to the tested components, allowing their</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2"/>
                </a:solidFill>
                <a:latin typeface="Arial" panose="020B0604020202020204" pitchFamily="34" charset="0"/>
              </a:rPr>
              <a:t>                                                   </a:t>
            </a:r>
            <a:r>
              <a:rPr kumimoji="0" lang="en-US" altLang="en-US" i="0" u="none" strike="noStrike" cap="none" normalizeH="0" baseline="0" dirty="0">
                <a:ln>
                  <a:noFill/>
                </a:ln>
                <a:solidFill>
                  <a:schemeClr val="bg2"/>
                </a:solidFill>
                <a:effectLst/>
                <a:latin typeface="Arial" panose="020B0604020202020204" pitchFamily="34" charset="0"/>
              </a:rPr>
              <a:t> continued use.</a:t>
            </a:r>
          </a:p>
          <a:p>
            <a:pPr marR="0" lvl="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Early Detection: </a:t>
            </a:r>
            <a:r>
              <a:rPr kumimoji="0" lang="en-US" altLang="en-US" i="0" u="none" strike="noStrike" cap="none" normalizeH="0" baseline="0" dirty="0">
                <a:ln>
                  <a:noFill/>
                </a:ln>
                <a:solidFill>
                  <a:schemeClr val="bg2"/>
                </a:solidFill>
                <a:effectLst/>
                <a:latin typeface="Arial" panose="020B0604020202020204" pitchFamily="34" charset="0"/>
              </a:rPr>
              <a:t>Identifies defects and flaws early in the production or operational stages, preventing failures.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Cost Efficiency: </a:t>
            </a:r>
            <a:r>
              <a:rPr kumimoji="0" lang="en-US" altLang="en-US" i="0" u="none" strike="noStrike" cap="none" normalizeH="0" baseline="0" dirty="0">
                <a:ln>
                  <a:noFill/>
                </a:ln>
                <a:solidFill>
                  <a:schemeClr val="bg2"/>
                </a:solidFill>
                <a:effectLst/>
                <a:latin typeface="Arial" panose="020B0604020202020204" pitchFamily="34" charset="0"/>
              </a:rPr>
              <a:t>Reduces repair and downtime costs by detecting issues early without interrupting operations.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Safety Enhancement: </a:t>
            </a:r>
            <a:r>
              <a:rPr kumimoji="0" lang="en-US" altLang="en-US" i="0" u="none" strike="noStrike" cap="none" normalizeH="0" baseline="0" dirty="0">
                <a:ln>
                  <a:noFill/>
                </a:ln>
                <a:solidFill>
                  <a:schemeClr val="bg2"/>
                </a:solidFill>
                <a:effectLst/>
                <a:latin typeface="Arial" panose="020B0604020202020204" pitchFamily="34" charset="0"/>
              </a:rPr>
              <a:t>Improves the safety of structures, machinery, and systems by ensuring integrity without destructive</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2"/>
                </a:solidFill>
                <a:latin typeface="Arial" panose="020B0604020202020204" pitchFamily="34" charset="0"/>
              </a:rPr>
              <a:t>                                             </a:t>
            </a:r>
            <a:r>
              <a:rPr kumimoji="0" lang="en-US" altLang="en-US" i="0" u="none" strike="noStrike" cap="none" normalizeH="0" baseline="0" dirty="0">
                <a:ln>
                  <a:noFill/>
                </a:ln>
                <a:solidFill>
                  <a:schemeClr val="bg2"/>
                </a:solidFill>
                <a:effectLst/>
                <a:latin typeface="Arial" panose="020B0604020202020204" pitchFamily="34" charset="0"/>
              </a:rPr>
              <a:t> processes. </a:t>
            </a:r>
          </a:p>
        </p:txBody>
      </p:sp>
      <p:sp>
        <p:nvSpPr>
          <p:cNvPr id="10" name="Rectangle 4">
            <a:extLst>
              <a:ext uri="{FF2B5EF4-FFF2-40B4-BE49-F238E27FC236}">
                <a16:creationId xmlns:a16="http://schemas.microsoft.com/office/drawing/2014/main" id="{727E31BE-CBEA-E00B-D67A-7DDCBFA1F671}"/>
              </a:ext>
            </a:extLst>
          </p:cNvPr>
          <p:cNvSpPr>
            <a:spLocks noChangeArrowheads="1"/>
          </p:cNvSpPr>
          <p:nvPr/>
        </p:nvSpPr>
        <p:spPr bwMode="auto">
          <a:xfrm>
            <a:off x="660998" y="5507718"/>
            <a:ext cx="13421303"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2"/>
                </a:solidFill>
                <a:effectLst/>
                <a:latin typeface="Arial" panose="020B0604020202020204" pitchFamily="34" charset="0"/>
              </a:rPr>
              <a:t>Complex Interpretation: </a:t>
            </a:r>
            <a:r>
              <a:rPr kumimoji="0" lang="en-US" altLang="en-US" i="0" u="none" strike="noStrike" cap="none" normalizeH="0" baseline="0" dirty="0">
                <a:ln>
                  <a:noFill/>
                </a:ln>
                <a:solidFill>
                  <a:schemeClr val="bg2"/>
                </a:solidFill>
                <a:effectLst/>
                <a:latin typeface="Arial" panose="020B0604020202020204" pitchFamily="34" charset="0"/>
              </a:rPr>
              <a:t>Requires specialized knowledge and expertise to interpret results accurately.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2"/>
              </a:solidFill>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2"/>
                </a:solidFill>
                <a:effectLst/>
                <a:latin typeface="Arial" panose="020B0604020202020204" pitchFamily="34" charset="0"/>
              </a:rPr>
              <a:t>Initial Equipment Cost: </a:t>
            </a:r>
            <a:r>
              <a:rPr kumimoji="0" lang="en-US" altLang="en-US" i="0" u="none" strike="noStrike" cap="none" normalizeH="0" baseline="0" dirty="0">
                <a:ln>
                  <a:noFill/>
                </a:ln>
                <a:solidFill>
                  <a:schemeClr val="bg2"/>
                </a:solidFill>
                <a:effectLst/>
                <a:latin typeface="Arial" panose="020B0604020202020204" pitchFamily="34" charset="0"/>
              </a:rPr>
              <a:t>High cost of advanced NDT equipment and training.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2"/>
                </a:solidFill>
                <a:effectLst/>
                <a:latin typeface="Arial" panose="020B0604020202020204" pitchFamily="34" charset="0"/>
              </a:rPr>
              <a:t>Surface Limitations: </a:t>
            </a:r>
            <a:r>
              <a:rPr kumimoji="0" lang="en-US" altLang="en-US" i="0" u="none" strike="noStrike" cap="none" normalizeH="0" baseline="0" dirty="0">
                <a:ln>
                  <a:noFill/>
                </a:ln>
                <a:solidFill>
                  <a:schemeClr val="bg2"/>
                </a:solidFill>
                <a:effectLst/>
                <a:latin typeface="Arial" panose="020B0604020202020204" pitchFamily="34" charset="0"/>
              </a:rPr>
              <a:t>Some NDT methods may be limited to detecting surface or near-surface defects, missing internal issues.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i="0" u="none" strike="noStrike" cap="none" normalizeH="0" baseline="0" dirty="0">
              <a:ln>
                <a:noFill/>
              </a:ln>
              <a:solidFill>
                <a:schemeClr val="bg2"/>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bg2"/>
                </a:solidFill>
                <a:effectLst/>
                <a:latin typeface="Arial" panose="020B0604020202020204" pitchFamily="34" charset="0"/>
              </a:rPr>
              <a:t>Time-Consuming Setup: </a:t>
            </a:r>
            <a:r>
              <a:rPr kumimoji="0" lang="en-US" altLang="en-US" i="0" u="none" strike="noStrike" cap="none" normalizeH="0" baseline="0" dirty="0">
                <a:ln>
                  <a:noFill/>
                </a:ln>
                <a:solidFill>
                  <a:schemeClr val="bg2"/>
                </a:solidFill>
                <a:effectLst/>
                <a:latin typeface="Arial" panose="020B0604020202020204" pitchFamily="34" charset="0"/>
              </a:rPr>
              <a:t>Proper preparation and calibration can be time-consuming depending on the method used. </a:t>
            </a:r>
          </a:p>
        </p:txBody>
      </p:sp>
      <p:sp>
        <p:nvSpPr>
          <p:cNvPr id="11" name="Rectangle 10">
            <a:extLst>
              <a:ext uri="{FF2B5EF4-FFF2-40B4-BE49-F238E27FC236}">
                <a16:creationId xmlns:a16="http://schemas.microsoft.com/office/drawing/2014/main" id="{134B3E2B-8238-B310-F5BE-8F9EE982C070}"/>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95207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274A6FDB-56A0-BF66-F946-B8143AA1B80B}"/>
              </a:ext>
            </a:extLst>
          </p:cNvPr>
          <p:cNvSpPr/>
          <p:nvPr/>
        </p:nvSpPr>
        <p:spPr>
          <a:xfrm>
            <a:off x="863601" y="326708"/>
            <a:ext cx="8636000" cy="710486"/>
          </a:xfrm>
          <a:prstGeom prst="rect">
            <a:avLst/>
          </a:prstGeom>
          <a:noFill/>
          <a:ln/>
        </p:spPr>
        <p:txBody>
          <a:bodyPr wrap="square" lIns="0" tIns="0" rIns="0" bIns="0" rtlCol="0" anchor="t"/>
          <a:lstStyle/>
          <a:p>
            <a:r>
              <a:rPr lang="en-IN" sz="4400" b="1" dirty="0">
                <a:solidFill>
                  <a:schemeClr val="bg2"/>
                </a:solidFill>
              </a:rPr>
              <a:t>3.Ultrasonic Testing (UT):</a:t>
            </a:r>
          </a:p>
        </p:txBody>
      </p:sp>
      <p:sp>
        <p:nvSpPr>
          <p:cNvPr id="3" name="Text 1">
            <a:extLst>
              <a:ext uri="{FF2B5EF4-FFF2-40B4-BE49-F238E27FC236}">
                <a16:creationId xmlns:a16="http://schemas.microsoft.com/office/drawing/2014/main" id="{C449D6DE-92FE-CA90-76D5-1F75AD3618F9}"/>
              </a:ext>
            </a:extLst>
          </p:cNvPr>
          <p:cNvSpPr/>
          <p:nvPr/>
        </p:nvSpPr>
        <p:spPr>
          <a:xfrm>
            <a:off x="721578" y="1966119"/>
            <a:ext cx="13187243" cy="2219801"/>
          </a:xfrm>
          <a:prstGeom prst="rect">
            <a:avLst/>
          </a:prstGeom>
          <a:noFill/>
          <a:ln/>
        </p:spPr>
        <p:txBody>
          <a:bodyPr wrap="square" lIns="0" tIns="0" rIns="0" bIns="0" rtlCol="0" anchor="t"/>
          <a:lstStyle/>
          <a:p>
            <a:pPr marL="342900" indent="-342900">
              <a:buFont typeface="Arial" panose="020B0604020202020204" pitchFamily="34" charset="0"/>
              <a:buChar char="•"/>
            </a:pPr>
            <a:endParaRPr lang="en-IN" dirty="0">
              <a:solidFill>
                <a:schemeClr val="bg2"/>
              </a:solidFill>
            </a:endParaRPr>
          </a:p>
        </p:txBody>
      </p:sp>
      <p:sp>
        <p:nvSpPr>
          <p:cNvPr id="4" name="Text 0">
            <a:extLst>
              <a:ext uri="{FF2B5EF4-FFF2-40B4-BE49-F238E27FC236}">
                <a16:creationId xmlns:a16="http://schemas.microsoft.com/office/drawing/2014/main" id="{F32A2204-993A-BBA9-6E65-FF11E4E36E04}"/>
              </a:ext>
            </a:extLst>
          </p:cNvPr>
          <p:cNvSpPr/>
          <p:nvPr/>
        </p:nvSpPr>
        <p:spPr>
          <a:xfrm>
            <a:off x="721576" y="941851"/>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Advantages :</a:t>
            </a:r>
            <a:endParaRPr lang="en-US" sz="3200" b="1" dirty="0">
              <a:solidFill>
                <a:schemeClr val="bg2"/>
              </a:solidFill>
            </a:endParaRPr>
          </a:p>
        </p:txBody>
      </p:sp>
      <p:sp>
        <p:nvSpPr>
          <p:cNvPr id="5" name="Text 0">
            <a:extLst>
              <a:ext uri="{FF2B5EF4-FFF2-40B4-BE49-F238E27FC236}">
                <a16:creationId xmlns:a16="http://schemas.microsoft.com/office/drawing/2014/main" id="{304A5C81-ED43-3957-735B-9E69EC3BBE66}"/>
              </a:ext>
            </a:extLst>
          </p:cNvPr>
          <p:cNvSpPr/>
          <p:nvPr/>
        </p:nvSpPr>
        <p:spPr>
          <a:xfrm>
            <a:off x="721575" y="4116969"/>
            <a:ext cx="7415927" cy="710486"/>
          </a:xfrm>
          <a:prstGeom prst="rect">
            <a:avLst/>
          </a:prstGeom>
          <a:noFill/>
          <a:ln/>
        </p:spPr>
        <p:txBody>
          <a:bodyPr wrap="square" lIns="0" tIns="0" rIns="0" bIns="0" rtlCol="0" anchor="t"/>
          <a:lstStyle/>
          <a:p>
            <a:pPr marL="0" indent="0">
              <a:lnSpc>
                <a:spcPts val="2700"/>
              </a:lnSpc>
              <a:buNone/>
            </a:pPr>
            <a:endParaRPr lang="en-US" sz="3200" b="1" dirty="0">
              <a:solidFill>
                <a:schemeClr val="bg2"/>
              </a:solidFill>
              <a:latin typeface="Prompt Medium" pitchFamily="34" charset="0"/>
              <a:ea typeface="Prompt Medium" pitchFamily="34" charset="-122"/>
              <a:cs typeface="Prompt Medium" pitchFamily="34" charset="-120"/>
            </a:endParaRPr>
          </a:p>
          <a:p>
            <a:pPr marL="0" indent="0">
              <a:lnSpc>
                <a:spcPts val="2700"/>
              </a:lnSpc>
              <a:buNone/>
            </a:pPr>
            <a:r>
              <a:rPr lang="en-US" sz="3200" b="1" dirty="0">
                <a:solidFill>
                  <a:schemeClr val="bg2"/>
                </a:solidFill>
                <a:latin typeface="Prompt Medium" pitchFamily="34" charset="0"/>
                <a:ea typeface="Prompt Medium" pitchFamily="34" charset="-122"/>
                <a:cs typeface="Prompt Medium" pitchFamily="34" charset="-120"/>
              </a:rPr>
              <a:t>Disadvantages :</a:t>
            </a:r>
            <a:endParaRPr lang="en-US" sz="3200" b="1" dirty="0">
              <a:solidFill>
                <a:schemeClr val="bg2"/>
              </a:solidFill>
            </a:endParaRPr>
          </a:p>
        </p:txBody>
      </p:sp>
      <p:sp>
        <p:nvSpPr>
          <p:cNvPr id="6" name="Rectangle 1">
            <a:extLst>
              <a:ext uri="{FF2B5EF4-FFF2-40B4-BE49-F238E27FC236}">
                <a16:creationId xmlns:a16="http://schemas.microsoft.com/office/drawing/2014/main" id="{5E05CA38-301B-C049-39F0-5DB32695FFC1}"/>
              </a:ext>
            </a:extLst>
          </p:cNvPr>
          <p:cNvSpPr>
            <a:spLocks noChangeArrowheads="1"/>
          </p:cNvSpPr>
          <p:nvPr/>
        </p:nvSpPr>
        <p:spPr bwMode="auto">
          <a:xfrm>
            <a:off x="660998" y="1770910"/>
            <a:ext cx="13179249" cy="2154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High Accuracy:</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b="0" i="0" u="none" strike="noStrike" cap="none" normalizeH="0" baseline="0" dirty="0">
                <a:ln>
                  <a:noFill/>
                </a:ln>
                <a:solidFill>
                  <a:schemeClr val="bg2"/>
                </a:solidFill>
                <a:effectLst/>
                <a:latin typeface="Arial" panose="020B0604020202020204" pitchFamily="34" charset="0"/>
              </a:rPr>
              <a:t>Provides precise measurements of flaw size and location, enhancing reliability in inspections.</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Non-Destructive:</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b="0" i="0" u="none" strike="noStrike" cap="none" normalizeH="0" baseline="0" dirty="0">
                <a:ln>
                  <a:noFill/>
                </a:ln>
                <a:solidFill>
                  <a:schemeClr val="bg2"/>
                </a:solidFill>
                <a:effectLst/>
                <a:latin typeface="Arial" panose="020B0604020202020204" pitchFamily="34" charset="0"/>
              </a:rPr>
              <a:t>Allows the inspection of materials without causing any damage to the object being tested.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Immediate Results:</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b="0" i="0" u="none" strike="noStrike" cap="none" normalizeH="0" baseline="0" dirty="0">
                <a:ln>
                  <a:noFill/>
                </a:ln>
                <a:solidFill>
                  <a:schemeClr val="bg2"/>
                </a:solidFill>
                <a:effectLst/>
                <a:latin typeface="Arial" panose="020B0604020202020204" pitchFamily="34" charset="0"/>
              </a:rPr>
              <a:t>Delivers real-time feedback, enabling quick analysis and decisions. </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Deep Penetration:</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b="0" i="0" u="none" strike="noStrike" cap="none" normalizeH="0" baseline="0" dirty="0">
                <a:ln>
                  <a:noFill/>
                </a:ln>
                <a:solidFill>
                  <a:schemeClr val="bg2"/>
                </a:solidFill>
                <a:effectLst/>
                <a:latin typeface="Arial" panose="020B0604020202020204" pitchFamily="34" charset="0"/>
              </a:rPr>
              <a:t>Can detect internal defects deep within a material, making it highly effective for thick or dense objects.</a:t>
            </a:r>
          </a:p>
        </p:txBody>
      </p:sp>
      <p:sp>
        <p:nvSpPr>
          <p:cNvPr id="7" name="Rectangle 2">
            <a:extLst>
              <a:ext uri="{FF2B5EF4-FFF2-40B4-BE49-F238E27FC236}">
                <a16:creationId xmlns:a16="http://schemas.microsoft.com/office/drawing/2014/main" id="{0F0CA429-5BF7-3D63-19FD-1FA1A84983BC}"/>
              </a:ext>
            </a:extLst>
          </p:cNvPr>
          <p:cNvSpPr>
            <a:spLocks noChangeArrowheads="1"/>
          </p:cNvSpPr>
          <p:nvPr/>
        </p:nvSpPr>
        <p:spPr bwMode="auto">
          <a:xfrm>
            <a:off x="660998" y="5063621"/>
            <a:ext cx="12821920" cy="2708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Requires Skilled Technicians:</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Accurate interpretation of results requires trained and experienced personnel.</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Surface Requirements:</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The surface must be well-prepared (clean and smooth) for accurate results, and coupling</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bg2"/>
                </a:solidFill>
                <a:effectLst/>
                <a:latin typeface="Arial" panose="020B0604020202020204" pitchFamily="34" charset="0"/>
              </a:rPr>
              <a:t>                                                  agents are often needed.</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High Equipment Cost:</a:t>
            </a:r>
            <a:r>
              <a:rPr kumimoji="0" lang="en-US" altLang="en-US" sz="2000" b="0" i="0" u="none" strike="noStrike" cap="none" normalizeH="0" baseline="0" dirty="0">
                <a:ln>
                  <a:noFill/>
                </a:ln>
                <a:solidFill>
                  <a:schemeClr val="bg2"/>
                </a:solidFill>
                <a:effectLst/>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Advanced ultrasonic testing equipment can be expensive to acquire and maintain.</a:t>
            </a:r>
          </a:p>
          <a:p>
            <a:pPr marR="0" lvl="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bg2"/>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000" b="1" i="0" u="none" strike="noStrike" cap="none" normalizeH="0" baseline="0" dirty="0">
                <a:ln>
                  <a:noFill/>
                </a:ln>
                <a:solidFill>
                  <a:schemeClr val="bg2"/>
                </a:solidFill>
                <a:effectLst/>
                <a:latin typeface="Arial" panose="020B0604020202020204" pitchFamily="34" charset="0"/>
              </a:rPr>
              <a:t>Limited for Complex Shapes: </a:t>
            </a:r>
            <a:r>
              <a:rPr kumimoji="0" lang="en-US" altLang="en-US" sz="1800" b="0" i="0" u="none" strike="noStrike" cap="none" normalizeH="0" baseline="0" dirty="0">
                <a:ln>
                  <a:noFill/>
                </a:ln>
                <a:solidFill>
                  <a:schemeClr val="bg2"/>
                </a:solidFill>
                <a:effectLst/>
                <a:latin typeface="Arial" panose="020B0604020202020204" pitchFamily="34" charset="0"/>
              </a:rPr>
              <a:t>May struggle with irregularly shaped or highly attenuative materials, reducing its</a:t>
            </a:r>
          </a:p>
          <a:p>
            <a:pPr marR="0" lvl="0" algn="l" defTabSz="914400" rtl="0" eaLnBrk="0" fontAlgn="base" latinLnBrk="0" hangingPunct="0">
              <a:lnSpc>
                <a:spcPct val="100000"/>
              </a:lnSpc>
              <a:spcBef>
                <a:spcPct val="0"/>
              </a:spcBef>
              <a:spcAft>
                <a:spcPct val="0"/>
              </a:spcAft>
              <a:buClrTx/>
              <a:buSzTx/>
              <a:tabLst/>
            </a:pPr>
            <a:r>
              <a:rPr lang="en-US" altLang="en-US" dirty="0">
                <a:solidFill>
                  <a:schemeClr val="bg2"/>
                </a:solidFill>
                <a:latin typeface="Arial" panose="020B0604020202020204" pitchFamily="34" charset="0"/>
              </a:rPr>
              <a:t>                                                              </a:t>
            </a:r>
            <a:r>
              <a:rPr kumimoji="0" lang="en-US" altLang="en-US" sz="1800" b="0" i="0" u="none" strike="noStrike" cap="none" normalizeH="0" baseline="0" dirty="0">
                <a:ln>
                  <a:noFill/>
                </a:ln>
                <a:solidFill>
                  <a:schemeClr val="bg2"/>
                </a:solidFill>
                <a:effectLst/>
                <a:latin typeface="Arial" panose="020B0604020202020204" pitchFamily="34" charset="0"/>
              </a:rPr>
              <a:t>effectiveness in certain applications. </a:t>
            </a:r>
          </a:p>
        </p:txBody>
      </p:sp>
      <p:sp>
        <p:nvSpPr>
          <p:cNvPr id="8" name="Rectangle 7">
            <a:extLst>
              <a:ext uri="{FF2B5EF4-FFF2-40B4-BE49-F238E27FC236}">
                <a16:creationId xmlns:a16="http://schemas.microsoft.com/office/drawing/2014/main" id="{2DB53665-67DC-21C8-D81E-4B3C49D6408D}"/>
              </a:ext>
            </a:extLst>
          </p:cNvPr>
          <p:cNvSpPr/>
          <p:nvPr/>
        </p:nvSpPr>
        <p:spPr>
          <a:xfrm>
            <a:off x="12792075" y="7734300"/>
            <a:ext cx="1771650" cy="400050"/>
          </a:xfrm>
          <a:prstGeom prst="rect">
            <a:avLst/>
          </a:prstGeom>
          <a:solidFill>
            <a:schemeClr val="tx1">
              <a:lumMod val="95000"/>
              <a:lumOff val="5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9215672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TotalTime>
  <Words>3416</Words>
  <Application>Microsoft Office PowerPoint</Application>
  <PresentationFormat>Custom</PresentationFormat>
  <Paragraphs>269</Paragraphs>
  <Slides>18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Prompt Medium</vt:lpstr>
      <vt:lpstr>Mukta Light</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Virendra Pardeshi</cp:lastModifiedBy>
  <cp:revision>3</cp:revision>
  <dcterms:created xsi:type="dcterms:W3CDTF">2024-10-08T15:32:47Z</dcterms:created>
  <dcterms:modified xsi:type="dcterms:W3CDTF">2024-10-09T02:04:38Z</dcterms:modified>
</cp:coreProperties>
</file>