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21/02/2023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21/02/2023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21/02/2023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irlinequality.com/airline-reviews/british-airway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967087"/>
            <a:ext cx="9144000" cy="2387600"/>
          </a:xfrm>
        </p:spPr>
        <p:txBody>
          <a:bodyPr/>
          <a:lstStyle/>
          <a:p>
            <a:r>
              <a:rPr lang="en-GB" dirty="0"/>
              <a:t>British Airways Review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524000" y="4033359"/>
            <a:ext cx="9144000" cy="1996506"/>
          </a:xfrm>
        </p:spPr>
        <p:txBody>
          <a:bodyPr>
            <a:noAutofit/>
          </a:bodyPr>
          <a:lstStyle/>
          <a:p>
            <a:pPr marL="285750" indent="-285750" algn="l">
              <a:buFont typeface="Arial" panose="020B0604020202020204" pitchFamily="34" charset="0"/>
              <a:buChar char="•"/>
            </a:pPr>
            <a:r>
              <a:rPr lang="en-GB" sz="1700" dirty="0"/>
              <a:t>The Collected data shows many factors which are in play when a passenger is reviewing the airlines experience, like comfort, service, etc.</a:t>
            </a:r>
          </a:p>
          <a:p>
            <a:pPr marL="285750" indent="-285750" algn="l">
              <a:buFont typeface="Arial" panose="020B0604020202020204" pitchFamily="34" charset="0"/>
              <a:buChar char="•"/>
            </a:pPr>
            <a:r>
              <a:rPr lang="en-GB" sz="1700" dirty="0"/>
              <a:t>An effort has been done to analyse these reviews and get a quick look on which factors effect the passenger experience and in what way. </a:t>
            </a:r>
          </a:p>
          <a:p>
            <a:pPr marL="285750" indent="-285750" algn="l">
              <a:buFont typeface="Arial" panose="020B0604020202020204" pitchFamily="34" charset="0"/>
              <a:buChar char="•"/>
            </a:pPr>
            <a:r>
              <a:rPr lang="en-GB" sz="1700" dirty="0"/>
              <a:t>Data has been scraped from Skytrax’s British Airlines Review page.</a:t>
            </a:r>
          </a:p>
          <a:p>
            <a:pPr marL="285750" indent="-285750" algn="l">
              <a:buFont typeface="Arial" panose="020B0604020202020204" pitchFamily="34" charset="0"/>
              <a:buChar char="•"/>
            </a:pPr>
            <a:r>
              <a:rPr lang="en-GB" sz="1700" dirty="0"/>
              <a:t>Link to page: </a:t>
            </a:r>
            <a:r>
              <a:rPr lang="en-GB" sz="1700" dirty="0">
                <a:hlinkClick r:id="rId2"/>
              </a:rPr>
              <a:t>https://www.airlinequality.com/airline-reviews/british-airways/</a:t>
            </a:r>
            <a:endParaRPr lang="en-GB" sz="1700"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6" name="Freeform: Shape 2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372331" y="302180"/>
            <a:ext cx="3949034" cy="2682559"/>
          </a:xfrm>
        </p:spPr>
        <p:txBody>
          <a:bodyPr anchor="t">
            <a:noAutofit/>
          </a:bodyPr>
          <a:lstStyle/>
          <a:p>
            <a:r>
              <a:rPr lang="en-GB" sz="1500" dirty="0">
                <a:solidFill>
                  <a:schemeClr val="bg1"/>
                </a:solidFill>
              </a:rPr>
              <a:t>The base for positive and negative is considered to be the recommendation.</a:t>
            </a:r>
            <a:br>
              <a:rPr lang="en-GB" sz="1500" dirty="0">
                <a:solidFill>
                  <a:schemeClr val="bg1"/>
                </a:solidFill>
              </a:rPr>
            </a:br>
            <a:br>
              <a:rPr lang="en-GB" sz="1500" dirty="0">
                <a:solidFill>
                  <a:schemeClr val="bg1"/>
                </a:solidFill>
              </a:rPr>
            </a:br>
            <a:r>
              <a:rPr lang="en-GB" sz="1500" dirty="0">
                <a:solidFill>
                  <a:schemeClr val="bg1"/>
                </a:solidFill>
              </a:rPr>
              <a:t>If the passenger has recommended the flight then its counted as positive and if not then its counted as negative. </a:t>
            </a:r>
            <a:br>
              <a:rPr lang="en-GB" sz="1500" dirty="0">
                <a:solidFill>
                  <a:schemeClr val="bg1"/>
                </a:solidFill>
              </a:rPr>
            </a:br>
            <a:br>
              <a:rPr lang="en-GB" sz="1500" dirty="0">
                <a:solidFill>
                  <a:schemeClr val="bg1"/>
                </a:solidFill>
              </a:rPr>
            </a:br>
            <a:r>
              <a:rPr lang="en-GB" sz="1500" dirty="0">
                <a:solidFill>
                  <a:schemeClr val="bg1"/>
                </a:solidFill>
              </a:rPr>
              <a:t>Below is a graph showing positive and negative sentiments counts for 3375 reviews.</a:t>
            </a:r>
            <a:br>
              <a:rPr lang="en-GB" sz="1500" dirty="0">
                <a:solidFill>
                  <a:schemeClr val="bg1"/>
                </a:solidFill>
              </a:rPr>
            </a:br>
            <a:br>
              <a:rPr lang="en-GB" sz="1500" dirty="0">
                <a:solidFill>
                  <a:schemeClr val="bg1"/>
                </a:solidFill>
              </a:rPr>
            </a:br>
            <a:r>
              <a:rPr lang="en-GB" sz="1500" dirty="0">
                <a:solidFill>
                  <a:schemeClr val="bg1"/>
                </a:solidFill>
              </a:rPr>
              <a:t>On the right side, different graphs show how different factors affect passenger sentiments.</a:t>
            </a:r>
          </a:p>
        </p:txBody>
      </p:sp>
      <p:pic>
        <p:nvPicPr>
          <p:cNvPr id="10" name="Content Placeholder 9">
            <a:extLst>
              <a:ext uri="{FF2B5EF4-FFF2-40B4-BE49-F238E27FC236}">
                <a16:creationId xmlns:a16="http://schemas.microsoft.com/office/drawing/2014/main" id="{A09EC1E2-41F2-269A-2E75-8A36342EDEB2}"/>
              </a:ext>
            </a:extLst>
          </p:cNvPr>
          <p:cNvPicPr>
            <a:picLocks noGrp="1" noChangeAspect="1"/>
          </p:cNvPicPr>
          <p:nvPr>
            <p:ph idx="1"/>
          </p:nvPr>
        </p:nvPicPr>
        <p:blipFill>
          <a:blip r:embed="rId2"/>
          <a:stretch>
            <a:fillRect/>
          </a:stretch>
        </p:blipFill>
        <p:spPr>
          <a:xfrm>
            <a:off x="372331" y="3429000"/>
            <a:ext cx="3949035" cy="2887265"/>
          </a:xfrm>
        </p:spPr>
      </p:pic>
      <p:pic>
        <p:nvPicPr>
          <p:cNvPr id="14" name="Picture 13">
            <a:extLst>
              <a:ext uri="{FF2B5EF4-FFF2-40B4-BE49-F238E27FC236}">
                <a16:creationId xmlns:a16="http://schemas.microsoft.com/office/drawing/2014/main" id="{0C0EA3F2-45DC-7F59-682F-26644E9C7023}"/>
              </a:ext>
            </a:extLst>
          </p:cNvPr>
          <p:cNvPicPr>
            <a:picLocks noChangeAspect="1"/>
          </p:cNvPicPr>
          <p:nvPr/>
        </p:nvPicPr>
        <p:blipFill>
          <a:blip r:embed="rId3"/>
          <a:stretch>
            <a:fillRect/>
          </a:stretch>
        </p:blipFill>
        <p:spPr>
          <a:xfrm>
            <a:off x="5943483" y="139075"/>
            <a:ext cx="4465898" cy="3289925"/>
          </a:xfrm>
          <a:prstGeom prst="rect">
            <a:avLst/>
          </a:prstGeom>
        </p:spPr>
      </p:pic>
      <p:pic>
        <p:nvPicPr>
          <p:cNvPr id="22" name="Picture 21">
            <a:extLst>
              <a:ext uri="{FF2B5EF4-FFF2-40B4-BE49-F238E27FC236}">
                <a16:creationId xmlns:a16="http://schemas.microsoft.com/office/drawing/2014/main" id="{5B1BEF1C-7444-1017-D16B-5C1477855DBF}"/>
              </a:ext>
            </a:extLst>
          </p:cNvPr>
          <p:cNvPicPr>
            <a:picLocks noChangeAspect="1"/>
          </p:cNvPicPr>
          <p:nvPr/>
        </p:nvPicPr>
        <p:blipFill>
          <a:blip r:embed="rId4"/>
          <a:stretch>
            <a:fillRect/>
          </a:stretch>
        </p:blipFill>
        <p:spPr>
          <a:xfrm>
            <a:off x="5943483" y="3429000"/>
            <a:ext cx="4465897" cy="3232725"/>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7C4C898-F321-2055-0629-2856FA0A4229}"/>
              </a:ext>
            </a:extLst>
          </p:cNvPr>
          <p:cNvPicPr>
            <a:picLocks noChangeAspect="1"/>
          </p:cNvPicPr>
          <p:nvPr/>
        </p:nvPicPr>
        <p:blipFill>
          <a:blip r:embed="rId2"/>
          <a:stretch>
            <a:fillRect/>
          </a:stretch>
        </p:blipFill>
        <p:spPr>
          <a:xfrm>
            <a:off x="643467" y="742829"/>
            <a:ext cx="3278292" cy="2425936"/>
          </a:xfrm>
          <a:prstGeom prst="rect">
            <a:avLst/>
          </a:prstGeom>
        </p:spPr>
      </p:pic>
      <p:pic>
        <p:nvPicPr>
          <p:cNvPr id="8" name="Picture 7">
            <a:extLst>
              <a:ext uri="{FF2B5EF4-FFF2-40B4-BE49-F238E27FC236}">
                <a16:creationId xmlns:a16="http://schemas.microsoft.com/office/drawing/2014/main" id="{5F133A8D-2D42-C200-2222-2B4E40005F41}"/>
              </a:ext>
            </a:extLst>
          </p:cNvPr>
          <p:cNvPicPr>
            <a:picLocks noChangeAspect="1"/>
          </p:cNvPicPr>
          <p:nvPr/>
        </p:nvPicPr>
        <p:blipFill>
          <a:blip r:embed="rId3"/>
          <a:stretch>
            <a:fillRect/>
          </a:stretch>
        </p:blipFill>
        <p:spPr>
          <a:xfrm>
            <a:off x="643465" y="3713144"/>
            <a:ext cx="3355878" cy="2491739"/>
          </a:xfrm>
          <a:prstGeom prst="rect">
            <a:avLst/>
          </a:prstGeom>
        </p:spPr>
      </p:pic>
      <p:pic>
        <p:nvPicPr>
          <p:cNvPr id="13" name="Picture 12">
            <a:extLst>
              <a:ext uri="{FF2B5EF4-FFF2-40B4-BE49-F238E27FC236}">
                <a16:creationId xmlns:a16="http://schemas.microsoft.com/office/drawing/2014/main" id="{06C8928B-A7A9-01C8-D68D-8C7783F1F287}"/>
              </a:ext>
            </a:extLst>
          </p:cNvPr>
          <p:cNvPicPr>
            <a:picLocks noChangeAspect="1"/>
          </p:cNvPicPr>
          <p:nvPr/>
        </p:nvPicPr>
        <p:blipFill>
          <a:blip r:embed="rId4"/>
          <a:stretch>
            <a:fillRect/>
          </a:stretch>
        </p:blipFill>
        <p:spPr>
          <a:xfrm>
            <a:off x="8308764" y="757082"/>
            <a:ext cx="3239769" cy="2397429"/>
          </a:xfrm>
          <a:prstGeom prst="rect">
            <a:avLst/>
          </a:prstGeom>
        </p:spPr>
      </p:pic>
      <p:pic>
        <p:nvPicPr>
          <p:cNvPr id="18" name="Picture 17">
            <a:extLst>
              <a:ext uri="{FF2B5EF4-FFF2-40B4-BE49-F238E27FC236}">
                <a16:creationId xmlns:a16="http://schemas.microsoft.com/office/drawing/2014/main" id="{53C1BA8C-F1F0-3550-431B-9CA41C33B85B}"/>
              </a:ext>
            </a:extLst>
          </p:cNvPr>
          <p:cNvPicPr>
            <a:picLocks noChangeAspect="1"/>
          </p:cNvPicPr>
          <p:nvPr/>
        </p:nvPicPr>
        <p:blipFill>
          <a:blip r:embed="rId5"/>
          <a:stretch>
            <a:fillRect/>
          </a:stretch>
        </p:blipFill>
        <p:spPr>
          <a:xfrm>
            <a:off x="4324742" y="1955796"/>
            <a:ext cx="3658623" cy="2698234"/>
          </a:xfrm>
          <a:prstGeom prst="rect">
            <a:avLst/>
          </a:prstGeom>
        </p:spPr>
      </p:pic>
      <p:pic>
        <p:nvPicPr>
          <p:cNvPr id="11" name="Picture 10">
            <a:extLst>
              <a:ext uri="{FF2B5EF4-FFF2-40B4-BE49-F238E27FC236}">
                <a16:creationId xmlns:a16="http://schemas.microsoft.com/office/drawing/2014/main" id="{ED964899-57A6-F719-F3EA-CFF048407A1F}"/>
              </a:ext>
            </a:extLst>
          </p:cNvPr>
          <p:cNvPicPr>
            <a:picLocks noChangeAspect="1"/>
          </p:cNvPicPr>
          <p:nvPr/>
        </p:nvPicPr>
        <p:blipFill>
          <a:blip r:embed="rId6"/>
          <a:stretch>
            <a:fillRect/>
          </a:stretch>
        </p:blipFill>
        <p:spPr>
          <a:xfrm>
            <a:off x="8308763" y="3713144"/>
            <a:ext cx="3239769" cy="2397429"/>
          </a:xfrm>
          <a:prstGeom prst="rect">
            <a:avLst/>
          </a:prstGeom>
        </p:spPr>
      </p:pic>
    </p:spTree>
    <p:extLst>
      <p:ext uri="{BB962C8B-B14F-4D97-AF65-F5344CB8AC3E}">
        <p14:creationId xmlns:p14="http://schemas.microsoft.com/office/powerpoint/2010/main" val="326383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1DCAB-FFD1-1932-CDB0-6016A807EF87}"/>
              </a:ext>
            </a:extLst>
          </p:cNvPr>
          <p:cNvPicPr>
            <a:picLocks noChangeAspect="1"/>
          </p:cNvPicPr>
          <p:nvPr/>
        </p:nvPicPr>
        <p:blipFill>
          <a:blip r:embed="rId2"/>
          <a:stretch>
            <a:fillRect/>
          </a:stretch>
        </p:blipFill>
        <p:spPr>
          <a:xfrm>
            <a:off x="1771110" y="2291885"/>
            <a:ext cx="8649780" cy="4204968"/>
          </a:xfrm>
          <a:prstGeom prst="rect">
            <a:avLst/>
          </a:prstGeom>
        </p:spPr>
      </p:pic>
      <p:sp>
        <p:nvSpPr>
          <p:cNvPr id="4" name="Subtitle 2">
            <a:extLst>
              <a:ext uri="{FF2B5EF4-FFF2-40B4-BE49-F238E27FC236}">
                <a16:creationId xmlns:a16="http://schemas.microsoft.com/office/drawing/2014/main" id="{00934513-7D0B-9737-B265-34B91DB0F1AF}"/>
              </a:ext>
            </a:extLst>
          </p:cNvPr>
          <p:cNvSpPr txBox="1">
            <a:spLocks/>
          </p:cNvSpPr>
          <p:nvPr/>
        </p:nvSpPr>
        <p:spPr>
          <a:xfrm>
            <a:off x="1669511" y="468123"/>
            <a:ext cx="8996218" cy="1222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GB" sz="1700" dirty="0"/>
              <a:t>Below is the correlation matrix for all the considered factor and the recommendation. The values in the table are between 0(least related) to 1(most related). </a:t>
            </a:r>
          </a:p>
          <a:p>
            <a:pPr marL="285750" indent="-285750"/>
            <a:r>
              <a:rPr lang="en-GB" sz="1700" dirty="0"/>
              <a:t>It is clear from this matrix that value for money is the most considered factor by any passenger for recommending or not recommending British airways. </a:t>
            </a:r>
          </a:p>
          <a:p>
            <a:pPr marL="285750" indent="-285750"/>
            <a:r>
              <a:rPr lang="en-GB" sz="1700" dirty="0"/>
              <a:t>We can also see from this matrix, the magnitude of effect these factors have on value for money. </a:t>
            </a:r>
          </a:p>
        </p:txBody>
      </p:sp>
    </p:spTree>
    <p:extLst>
      <p:ext uri="{BB962C8B-B14F-4D97-AF65-F5344CB8AC3E}">
        <p14:creationId xmlns:p14="http://schemas.microsoft.com/office/powerpoint/2010/main" val="2108505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230</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British Airways Review Analysis</vt:lpstr>
      <vt:lpstr>The base for positive and negative is considered to be the recommendation.  If the passenger has recommended the flight then its counted as positive and if not then its counted as negative.   Below is a graph showing positive and negative sentiments counts for 3375 reviews.  On the right side, different graphs show how different factors affect passenger sentiments.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Virendrasinh Chavda</cp:lastModifiedBy>
  <cp:revision>19</cp:revision>
  <dcterms:created xsi:type="dcterms:W3CDTF">2022-12-06T11:13:27Z</dcterms:created>
  <dcterms:modified xsi:type="dcterms:W3CDTF">2023-02-21T08:57:27Z</dcterms:modified>
</cp:coreProperties>
</file>