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91" r:id="rId3"/>
    <p:sldId id="294" r:id="rId4"/>
    <p:sldId id="295" r:id="rId5"/>
    <p:sldId id="287" r:id="rId6"/>
    <p:sldId id="292" r:id="rId7"/>
    <p:sldId id="293" r:id="rId8"/>
    <p:sldId id="296" r:id="rId9"/>
    <p:sldId id="297" r:id="rId10"/>
    <p:sldId id="298" r:id="rId11"/>
    <p:sldId id="288" r:id="rId12"/>
    <p:sldId id="260" r:id="rId13"/>
    <p:sldId id="303" r:id="rId14"/>
    <p:sldId id="261" r:id="rId15"/>
    <p:sldId id="263" r:id="rId16"/>
    <p:sldId id="264" r:id="rId17"/>
    <p:sldId id="299" r:id="rId18"/>
    <p:sldId id="300" r:id="rId19"/>
    <p:sldId id="302" r:id="rId20"/>
    <p:sldId id="301" r:id="rId21"/>
    <p:sldId id="265" r:id="rId22"/>
    <p:sldId id="279" r:id="rId23"/>
  </p:sldIdLst>
  <p:sldSz cx="9144000" cy="5143500" type="screen16x9"/>
  <p:notesSz cx="6858000" cy="9144000"/>
  <p:embeddedFontLst>
    <p:embeddedFont>
      <p:font typeface="Oswald" charset="0"/>
      <p:regular r:id="rId25"/>
      <p:bold r:id="rId26"/>
    </p:embeddedFont>
    <p:embeddedFont>
      <p:font typeface="Tinos"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E085F48-A5AA-4AA2-B08D-FF4DC75BB40A}">
  <a:tblStyle styleId="{4E085F48-A5AA-4AA2-B08D-FF4DC75BB40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195400" y="1915625"/>
            <a:ext cx="530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809500" y="1476000"/>
            <a:ext cx="6128100" cy="819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b="1" i="1"/>
            </a:lvl1pPr>
            <a:lvl2pPr marL="914400" lvl="1" indent="-381000" rtl="0">
              <a:spcBef>
                <a:spcPts val="0"/>
              </a:spcBef>
              <a:spcAft>
                <a:spcPts val="0"/>
              </a:spcAft>
              <a:buSzPts val="2400"/>
              <a:buChar char="◆"/>
              <a:defRPr b="1" i="1"/>
            </a:lvl2pPr>
            <a:lvl3pPr marL="1371600" lvl="2" indent="-381000" rtl="0">
              <a:spcBef>
                <a:spcPts val="0"/>
              </a:spcBef>
              <a:spcAft>
                <a:spcPts val="0"/>
              </a:spcAft>
              <a:buSzPts val="2400"/>
              <a:buChar char="◇"/>
              <a:defRPr b="1" i="1"/>
            </a:lvl3pPr>
            <a:lvl4pPr marL="1828800" lvl="3" indent="-342900" rtl="0">
              <a:spcBef>
                <a:spcPts val="0"/>
              </a:spcBef>
              <a:spcAft>
                <a:spcPts val="0"/>
              </a:spcAft>
              <a:buSzPts val="1800"/>
              <a:buChar char="⬥"/>
              <a:defRPr b="1" i="1"/>
            </a:lvl4pPr>
            <a:lvl5pPr marL="2286000" lvl="4" indent="-342900" rtl="0">
              <a:spcBef>
                <a:spcPts val="0"/>
              </a:spcBef>
              <a:spcAft>
                <a:spcPts val="0"/>
              </a:spcAft>
              <a:buSzPts val="1800"/>
              <a:buChar char="⬦"/>
              <a:defRPr b="1" i="1"/>
            </a:lvl5pPr>
            <a:lvl6pPr marL="2743200" lvl="5" indent="-342900" rtl="0">
              <a:spcBef>
                <a:spcPts val="0"/>
              </a:spcBef>
              <a:spcAft>
                <a:spcPts val="0"/>
              </a:spcAft>
              <a:buSzPts val="1800"/>
              <a:buChar char="⬦"/>
              <a:defRPr b="1" i="1"/>
            </a:lvl6pPr>
            <a:lvl7pPr marL="3200400" lvl="6" indent="-342900" rtl="0">
              <a:spcBef>
                <a:spcPts val="0"/>
              </a:spcBef>
              <a:spcAft>
                <a:spcPts val="0"/>
              </a:spcAft>
              <a:buSzPts val="1800"/>
              <a:buChar char="⬦"/>
              <a:defRPr b="1" i="1"/>
            </a:lvl7pPr>
            <a:lvl8pPr marL="3657600" lvl="7" indent="-342900" rtl="0">
              <a:spcBef>
                <a:spcPts val="0"/>
              </a:spcBef>
              <a:spcAft>
                <a:spcPts val="0"/>
              </a:spcAft>
              <a:buSzPts val="1800"/>
              <a:buChar char="⬦"/>
              <a:defRPr b="1" i="1"/>
            </a:lvl8pPr>
            <a:lvl9pPr marL="4114800" lvl="8" indent="-342900">
              <a:spcBef>
                <a:spcPts val="0"/>
              </a:spcBef>
              <a:spcAft>
                <a:spcPts val="0"/>
              </a:spcAft>
              <a:buSzPts val="1800"/>
              <a:buChar char="⬦"/>
              <a:defRPr b="1" i="1"/>
            </a:lvl9pPr>
          </a:lstStyle>
          <a:p>
            <a:endParaRPr/>
          </a:p>
        </p:txBody>
      </p:sp>
      <p:sp>
        <p:nvSpPr>
          <p:cNvPr id="18" name="Google Shape;18;p4"/>
          <p:cNvSpPr txBox="1"/>
          <p:nvPr/>
        </p:nvSpPr>
        <p:spPr>
          <a:xfrm>
            <a:off x="1705475" y="975394"/>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25212A"/>
                </a:solidFill>
                <a:latin typeface="Oswald"/>
                <a:ea typeface="Oswald"/>
                <a:cs typeface="Oswald"/>
                <a:sym typeface="Oswald"/>
              </a:rPr>
              <a:t>“</a:t>
            </a:r>
            <a:endParaRPr sz="9600" b="1">
              <a:solidFill>
                <a:srgbClr val="25212A"/>
              </a:solidFill>
              <a:latin typeface="Oswald"/>
              <a:ea typeface="Oswald"/>
              <a:cs typeface="Oswald"/>
              <a:sym typeface="Oswald"/>
            </a:endParaRPr>
          </a:p>
        </p:txBody>
      </p:sp>
      <p:sp>
        <p:nvSpPr>
          <p:cNvPr id="19" name="Google Shape;19;p4"/>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2" name="Google Shape;22;p5"/>
          <p:cNvSpPr txBox="1">
            <a:spLocks noGrp="1"/>
          </p:cNvSpPr>
          <p:nvPr>
            <p:ph type="body" idx="1"/>
          </p:nvPr>
        </p:nvSpPr>
        <p:spPr>
          <a:xfrm>
            <a:off x="1556175" y="1378821"/>
            <a:ext cx="6616800" cy="30423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23" name="Google Shape;23;p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24" name="Google Shape;24;p5"/>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7" name="Google Shape;27;p6"/>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8" name="Google Shape;28;p6"/>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9" name="Google Shape;29;p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30" name="Google Shape;30;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3" name="Google Shape;33;p7"/>
          <p:cNvSpPr txBox="1">
            <a:spLocks noGrp="1"/>
          </p:cNvSpPr>
          <p:nvPr>
            <p:ph type="body" idx="1"/>
          </p:nvPr>
        </p:nvSpPr>
        <p:spPr>
          <a:xfrm>
            <a:off x="1556175"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798226"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6040277"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37" name="Google Shape;37;p7"/>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44" name="Google Shape;44;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5" name="Google Shape;45;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right">
  <p:cSld name="CAPTION_ONLY_1">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6657400" y="838500"/>
            <a:ext cx="1497600" cy="3321300"/>
          </a:xfrm>
          <a:prstGeom prst="rect">
            <a:avLst/>
          </a:prstGeom>
        </p:spPr>
        <p:txBody>
          <a:bodyPr spcFirstLastPara="1" wrap="square" lIns="91425" tIns="91425" rIns="91425" bIns="91425" anchor="t" anchorCtr="0">
            <a:noAutofit/>
          </a:bodyPr>
          <a:lstStyle>
            <a:lvl1pPr marL="457200" lvl="0" indent="-228600" rtl="0">
              <a:spcBef>
                <a:spcPts val="360"/>
              </a:spcBef>
              <a:spcAft>
                <a:spcPts val="0"/>
              </a:spcAft>
              <a:buClr>
                <a:srgbClr val="666666"/>
              </a:buClr>
              <a:buSzPts val="1600"/>
              <a:buNone/>
              <a:defRPr sz="1600" i="1">
                <a:solidFill>
                  <a:srgbClr val="666666"/>
                </a:solidFill>
              </a:defRPr>
            </a:lvl1pPr>
          </a:lstStyle>
          <a:p>
            <a:endParaRPr/>
          </a:p>
        </p:txBody>
      </p:sp>
      <p:sp>
        <p:nvSpPr>
          <p:cNvPr id="48" name="Google Shape;48;p1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49" name="Google Shape;49;p10"/>
          <p:cNvCxnSpPr/>
          <p:nvPr/>
        </p:nvCxnSpPr>
        <p:spPr>
          <a:xfrm>
            <a:off x="6428800" y="990300"/>
            <a:ext cx="0" cy="31227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libro.png"/>
          <p:cNvPicPr preferRelativeResize="0"/>
          <p:nvPr/>
        </p:nvPicPr>
        <p:blipFill>
          <a:blip r:embed="rId11">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8" name="Google Shape;8;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ctrTitle"/>
          </p:nvPr>
        </p:nvSpPr>
        <p:spPr>
          <a:xfrm>
            <a:off x="2195400" y="1915625"/>
            <a:ext cx="53079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ONLINE FOOD ORDERING SYSTEM</a:t>
            </a:r>
            <a:br>
              <a:rPr lang="en-US" dirty="0" smtClean="0"/>
            </a:br>
            <a:r>
              <a:rPr lang="en-US" dirty="0" smtClean="0"/>
              <a:t>(OFOS)</a:t>
            </a:r>
            <a:endParaRPr/>
          </a:p>
        </p:txBody>
      </p:sp>
      <p:sp>
        <p:nvSpPr>
          <p:cNvPr id="3" name="TextBox 2"/>
          <p:cNvSpPr txBox="1"/>
          <p:nvPr/>
        </p:nvSpPr>
        <p:spPr>
          <a:xfrm>
            <a:off x="6553200" y="3943350"/>
            <a:ext cx="1752600" cy="553998"/>
          </a:xfrm>
          <a:prstGeom prst="rect">
            <a:avLst/>
          </a:prstGeom>
          <a:noFill/>
        </p:spPr>
        <p:txBody>
          <a:bodyPr wrap="square" rtlCol="0">
            <a:spAutoFit/>
          </a:bodyPr>
          <a:lstStyle/>
          <a:p>
            <a:r>
              <a:rPr lang="en-US" dirty="0" smtClean="0"/>
              <a:t> by :-</a:t>
            </a:r>
          </a:p>
          <a:p>
            <a:r>
              <a:rPr lang="en-US" dirty="0" smtClean="0"/>
              <a:t> </a:t>
            </a:r>
            <a:r>
              <a:rPr lang="en-US" sz="1600" dirty="0" smtClean="0"/>
              <a:t>TEAM-8</a:t>
            </a:r>
            <a:endParaRPr lang="en-US" sz="1600" dirty="0"/>
          </a:p>
        </p:txBody>
      </p:sp>
      <p:sp>
        <p:nvSpPr>
          <p:cNvPr id="4" name="Google Shape;103;p18"/>
          <p:cNvSpPr/>
          <p:nvPr/>
        </p:nvSpPr>
        <p:spPr>
          <a:xfrm>
            <a:off x="1447800" y="6667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 Order Module</a:t>
            </a:r>
            <a:endParaRPr lang="en-US" dirty="0"/>
          </a:p>
        </p:txBody>
      </p:sp>
      <p:sp>
        <p:nvSpPr>
          <p:cNvPr id="3" name="Text Placeholder 2"/>
          <p:cNvSpPr>
            <a:spLocks noGrp="1"/>
          </p:cNvSpPr>
          <p:nvPr>
            <p:ph type="body" idx="1"/>
          </p:nvPr>
        </p:nvSpPr>
        <p:spPr>
          <a:xfrm>
            <a:off x="1371600" y="819150"/>
            <a:ext cx="6616800" cy="3042300"/>
          </a:xfrm>
        </p:spPr>
        <p:txBody>
          <a:bodyPr/>
          <a:lstStyle/>
          <a:p>
            <a:endParaRPr lang="en-US" dirty="0" smtClean="0"/>
          </a:p>
          <a:p>
            <a:r>
              <a:rPr lang="en-US" dirty="0" smtClean="0"/>
              <a:t>Add food items to cart</a:t>
            </a:r>
          </a:p>
          <a:p>
            <a:r>
              <a:rPr lang="en-US" dirty="0" smtClean="0"/>
              <a:t>Submit cart to create orders</a:t>
            </a:r>
          </a:p>
          <a:p>
            <a:r>
              <a:rPr lang="en-US" dirty="0" smtClean="0"/>
              <a:t>Display order history</a:t>
            </a:r>
          </a:p>
          <a:p>
            <a:r>
              <a:rPr lang="en-US" dirty="0" smtClean="0"/>
              <a:t>Display order details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
        <p:nvSpPr>
          <p:cNvPr id="5" name="Google Shape;103;p18"/>
          <p:cNvSpPr/>
          <p:nvPr/>
        </p:nvSpPr>
        <p:spPr>
          <a:xfrm>
            <a:off x="130696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5" name="Text Placeholder 4"/>
          <p:cNvSpPr>
            <a:spLocks noGrp="1"/>
          </p:cNvSpPr>
          <p:nvPr>
            <p:ph type="body" idx="1"/>
          </p:nvPr>
        </p:nvSpPr>
        <p:spPr>
          <a:xfrm>
            <a:off x="1809500" y="1476000"/>
            <a:ext cx="6128100" cy="2391150"/>
          </a:xfrm>
        </p:spPr>
        <p:txBody>
          <a:bodyPr/>
          <a:lstStyle/>
          <a:p>
            <a:pPr>
              <a:buFont typeface="Wingdings" pitchFamily="2" charset="2"/>
              <a:buChar char="v"/>
            </a:pPr>
            <a:r>
              <a:rPr lang="en-US" dirty="0" smtClean="0"/>
              <a:t>Administrator can add , manage , modify , view food store details as well as food item details.</a:t>
            </a:r>
          </a:p>
          <a:p>
            <a:pPr>
              <a:buNone/>
            </a:pPr>
            <a:endParaRPr lang="en-US" dirty="0"/>
          </a:p>
        </p:txBody>
      </p:sp>
      <p:sp>
        <p:nvSpPr>
          <p:cNvPr id="4" name="TextBox 3"/>
          <p:cNvSpPr txBox="1"/>
          <p:nvPr/>
        </p:nvSpPr>
        <p:spPr>
          <a:xfrm>
            <a:off x="1524000" y="738485"/>
            <a:ext cx="5562600" cy="461665"/>
          </a:xfrm>
          <a:prstGeom prst="rect">
            <a:avLst/>
          </a:prstGeom>
          <a:noFill/>
        </p:spPr>
        <p:txBody>
          <a:bodyPr wrap="square" rtlCol="0">
            <a:spAutoFit/>
          </a:bodyPr>
          <a:lstStyle/>
          <a:p>
            <a:r>
              <a:rPr lang="en-US" sz="2400" b="1" i="1" dirty="0" smtClean="0"/>
              <a:t>ADMINISTRATOR</a:t>
            </a:r>
            <a:endParaRPr lang="en-US" sz="2400" b="1" i="1" dirty="0"/>
          </a:p>
        </p:txBody>
      </p:sp>
      <p:sp>
        <p:nvSpPr>
          <p:cNvPr id="6" name="Google Shape;103;p18"/>
          <p:cNvSpPr/>
          <p:nvPr/>
        </p:nvSpPr>
        <p:spPr>
          <a:xfrm>
            <a:off x="1306960" y="5143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5" name="Text Placeholder 4"/>
          <p:cNvSpPr>
            <a:spLocks noGrp="1"/>
          </p:cNvSpPr>
          <p:nvPr>
            <p:ph type="body" idx="1"/>
          </p:nvPr>
        </p:nvSpPr>
        <p:spPr>
          <a:xfrm>
            <a:off x="1809500" y="1476000"/>
            <a:ext cx="6128100" cy="2391150"/>
          </a:xfrm>
        </p:spPr>
        <p:txBody>
          <a:bodyPr/>
          <a:lstStyle/>
          <a:p>
            <a:pPr>
              <a:buFont typeface="Wingdings" pitchFamily="2" charset="2"/>
              <a:buChar char="v"/>
            </a:pPr>
            <a:r>
              <a:rPr lang="en-US" dirty="0" smtClean="0"/>
              <a:t>Customers are allowed to order their favorite food and make payments.</a:t>
            </a:r>
          </a:p>
          <a:p>
            <a:pPr>
              <a:buNone/>
            </a:pPr>
            <a:endParaRPr lang="en-US" dirty="0"/>
          </a:p>
        </p:txBody>
      </p:sp>
      <p:sp>
        <p:nvSpPr>
          <p:cNvPr id="6" name="Rectangle 5"/>
          <p:cNvSpPr/>
          <p:nvPr/>
        </p:nvSpPr>
        <p:spPr>
          <a:xfrm>
            <a:off x="1582193" y="738485"/>
            <a:ext cx="3142207" cy="461665"/>
          </a:xfrm>
          <a:prstGeom prst="rect">
            <a:avLst/>
          </a:prstGeom>
        </p:spPr>
        <p:txBody>
          <a:bodyPr wrap="none">
            <a:spAutoFit/>
          </a:bodyPr>
          <a:lstStyle/>
          <a:p>
            <a:r>
              <a:rPr lang="en-US" sz="2400" b="1" i="1" dirty="0" smtClean="0"/>
              <a:t>USER / CUSTOMER</a:t>
            </a:r>
            <a:endParaRPr lang="en-US" sz="2400" b="1" i="1" dirty="0"/>
          </a:p>
        </p:txBody>
      </p:sp>
      <p:sp>
        <p:nvSpPr>
          <p:cNvPr id="7" name="Google Shape;103;p18"/>
          <p:cNvSpPr/>
          <p:nvPr/>
        </p:nvSpPr>
        <p:spPr>
          <a:xfrm>
            <a:off x="12954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TECHNOLOGY USED</a:t>
            </a:r>
            <a:endParaRPr/>
          </a:p>
        </p:txBody>
      </p:sp>
      <p:sp>
        <p:nvSpPr>
          <p:cNvPr id="65" name="Google Shape;65;p1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7" name="Text Placeholder 6"/>
          <p:cNvSpPr>
            <a:spLocks noGrp="1"/>
          </p:cNvSpPr>
          <p:nvPr>
            <p:ph type="body" idx="2"/>
          </p:nvPr>
        </p:nvSpPr>
        <p:spPr>
          <a:xfrm>
            <a:off x="1371600" y="1479375"/>
            <a:ext cx="6801472" cy="2311575"/>
          </a:xfrm>
        </p:spPr>
        <p:txBody>
          <a:bodyPr/>
          <a:lstStyle/>
          <a:p>
            <a:pPr>
              <a:buFont typeface="Wingdings" pitchFamily="2" charset="2"/>
              <a:buChar char="v"/>
            </a:pPr>
            <a:r>
              <a:rPr lang="en-US" dirty="0" smtClean="0"/>
              <a:t>C# as LANGUAGE</a:t>
            </a:r>
          </a:p>
          <a:p>
            <a:pPr>
              <a:buFont typeface="Wingdings" pitchFamily="2" charset="2"/>
              <a:buChar char="v"/>
            </a:pPr>
            <a:r>
              <a:rPr lang="en-US" dirty="0" smtClean="0"/>
              <a:t>ASP.NET WEB API as HTTP FRAMEWORK</a:t>
            </a:r>
          </a:p>
          <a:p>
            <a:pPr>
              <a:buFont typeface="Wingdings" pitchFamily="2" charset="2"/>
              <a:buChar char="v"/>
            </a:pPr>
            <a:r>
              <a:rPr lang="en-US" dirty="0" smtClean="0"/>
              <a:t>ANGULAR as CLIENT SIDE FRAMEWORK</a:t>
            </a:r>
          </a:p>
          <a:p>
            <a:pPr>
              <a:buFont typeface="Wingdings" pitchFamily="2" charset="2"/>
              <a:buChar char="v"/>
            </a:pPr>
            <a:r>
              <a:rPr lang="en-US" dirty="0" smtClean="0"/>
              <a:t>BOOTSTRAP as UI FRAMEWORK</a:t>
            </a:r>
          </a:p>
          <a:p>
            <a:pPr>
              <a:buFont typeface="Wingdings" pitchFamily="2" charset="2"/>
              <a:buChar char="v"/>
            </a:pPr>
            <a:r>
              <a:rPr lang="en-US" dirty="0" smtClean="0"/>
              <a:t>ENTITY FRAMEWORK</a:t>
            </a:r>
          </a:p>
        </p:txBody>
      </p:sp>
      <p:sp>
        <p:nvSpPr>
          <p:cNvPr id="10"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ABOUT THE TECHNOLOGY USED</a:t>
            </a:r>
            <a:endParaRPr/>
          </a:p>
        </p:txBody>
      </p:sp>
      <p:sp>
        <p:nvSpPr>
          <p:cNvPr id="93" name="Google Shape;93;p17"/>
          <p:cNvSpPr txBox="1">
            <a:spLocks noGrp="1"/>
          </p:cNvSpPr>
          <p:nvPr>
            <p:ph type="body" idx="1"/>
          </p:nvPr>
        </p:nvSpPr>
        <p:spPr>
          <a:xfrm>
            <a:off x="1556175" y="1378821"/>
            <a:ext cx="6616800" cy="3021729"/>
          </a:xfrm>
          <a:prstGeom prst="rect">
            <a:avLst/>
          </a:prstGeom>
        </p:spPr>
        <p:txBody>
          <a:bodyPr spcFirstLastPara="1" wrap="square" lIns="91425" tIns="91425" rIns="91425" bIns="91425" anchor="t" anchorCtr="0">
            <a:noAutofit/>
          </a:bodyPr>
          <a:lstStyle/>
          <a:p>
            <a:pPr marL="457200" lvl="0" indent="-393700" algn="l" rtl="0">
              <a:spcBef>
                <a:spcPts val="600"/>
              </a:spcBef>
              <a:spcAft>
                <a:spcPts val="0"/>
              </a:spcAft>
              <a:buSzPts val="2600"/>
              <a:buChar char="◈"/>
            </a:pPr>
            <a:r>
              <a:rPr lang="en-US" dirty="0" smtClean="0"/>
              <a:t>MICROSOFT SQL SERVER MANAGEMENT 2014 as Database</a:t>
            </a:r>
          </a:p>
          <a:p>
            <a:pPr lvl="0">
              <a:buNone/>
            </a:pPr>
            <a:r>
              <a:rPr lang="en-US" dirty="0" smtClean="0"/>
              <a:t>    </a:t>
            </a:r>
            <a:r>
              <a:rPr lang="en-US" sz="1400" dirty="0" smtClean="0"/>
              <a:t>Microsoft </a:t>
            </a:r>
            <a:r>
              <a:rPr lang="en-US" sz="1400" dirty="0" smtClean="0"/>
              <a:t>SQL Server Management Studio Express (64-bit) is a free, easy-to-use graphical management tool for managing SQL Server 2005 Express Edition and SQL Server 2005 Express Edition with Advanced Services. SSMSE can also manage instances of the SQL Server Database Engine created by any edition of SQL Server </a:t>
            </a:r>
            <a:r>
              <a:rPr lang="en-US" sz="1400" dirty="0" smtClean="0"/>
              <a:t>2005.</a:t>
            </a:r>
            <a:endParaRPr lang="en-US" sz="1400" dirty="0" smtClean="0"/>
          </a:p>
          <a:p>
            <a:pPr marL="457200" lvl="0" indent="-393700" algn="l" rtl="0">
              <a:spcBef>
                <a:spcPts val="600"/>
              </a:spcBef>
              <a:spcAft>
                <a:spcPts val="0"/>
              </a:spcAft>
              <a:buSzPts val="2600"/>
              <a:buNone/>
            </a:pPr>
            <a:endParaRPr/>
          </a:p>
        </p:txBody>
      </p:sp>
      <p:sp>
        <p:nvSpPr>
          <p:cNvPr id="94" name="Google Shape;94;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5" name="Google Shape;103;p18"/>
          <p:cNvSpPr/>
          <p:nvPr/>
        </p:nvSpPr>
        <p:spPr>
          <a:xfrm>
            <a:off x="12954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9"/>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US" dirty="0" smtClean="0"/>
              <a:t>ABOUT THE TECHNOLOGY USED</a:t>
            </a:r>
            <a:endParaRPr/>
          </a:p>
        </p:txBody>
      </p:sp>
      <p:sp>
        <p:nvSpPr>
          <p:cNvPr id="113" name="Google Shape;113;p1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6" name="Text Placeholder 5"/>
          <p:cNvSpPr>
            <a:spLocks noGrp="1"/>
          </p:cNvSpPr>
          <p:nvPr>
            <p:ph type="body" idx="2"/>
          </p:nvPr>
        </p:nvSpPr>
        <p:spPr>
          <a:xfrm>
            <a:off x="1752600" y="1479375"/>
            <a:ext cx="6420472" cy="2768775"/>
          </a:xfrm>
        </p:spPr>
        <p:txBody>
          <a:bodyPr/>
          <a:lstStyle/>
          <a:p>
            <a:r>
              <a:rPr lang="en-US" dirty="0" smtClean="0"/>
              <a:t>MICROSOFT VISUAL STUDIO 2019 as IDE</a:t>
            </a:r>
          </a:p>
          <a:p>
            <a:pPr>
              <a:buNone/>
            </a:pPr>
            <a:endParaRPr lang="en-US" dirty="0" smtClean="0"/>
          </a:p>
          <a:p>
            <a:pPr>
              <a:buFont typeface="Arial" pitchFamily="34" charset="0"/>
              <a:buChar char="•"/>
            </a:pPr>
            <a:r>
              <a:rPr lang="en-US" sz="1400" dirty="0" smtClean="0"/>
              <a:t>Improved IntelliSense performance for C++ </a:t>
            </a:r>
            <a:r>
              <a:rPr lang="en-US" sz="1400" dirty="0" smtClean="0"/>
              <a:t>file</a:t>
            </a:r>
            <a:endParaRPr lang="en-US" sz="1400" dirty="0" smtClean="0"/>
          </a:p>
          <a:p>
            <a:pPr>
              <a:buFont typeface="Arial" pitchFamily="34" charset="0"/>
              <a:buChar char="•"/>
            </a:pPr>
            <a:r>
              <a:rPr lang="en-US" sz="1400" dirty="0" smtClean="0"/>
              <a:t>Local </a:t>
            </a:r>
            <a:r>
              <a:rPr lang="en-US" sz="1400" dirty="0" smtClean="0"/>
              <a:t>development with many common emulators</a:t>
            </a:r>
          </a:p>
          <a:p>
            <a:pPr>
              <a:buFont typeface="Arial" pitchFamily="34" charset="0"/>
              <a:buChar char="•"/>
            </a:pPr>
            <a:r>
              <a:rPr lang="en-US" sz="1400" dirty="0" smtClean="0"/>
              <a:t>Simplified test access in Solution Explorer</a:t>
            </a:r>
          </a:p>
          <a:p>
            <a:pPr>
              <a:buFont typeface="Arial" pitchFamily="34" charset="0"/>
              <a:buChar char="•"/>
            </a:pPr>
            <a:r>
              <a:rPr lang="en-US" sz="1400" dirty="0" err="1" smtClean="0"/>
              <a:t>Git</a:t>
            </a:r>
            <a:r>
              <a:rPr lang="en-US" sz="1400" dirty="0" smtClean="0"/>
              <a:t> management and repo creation in the IDE</a:t>
            </a:r>
          </a:p>
          <a:p>
            <a:pPr>
              <a:buFont typeface="Arial" pitchFamily="34" charset="0"/>
              <a:buChar char="•"/>
            </a:pPr>
            <a:r>
              <a:rPr lang="en-US" sz="1400" dirty="0" err="1" smtClean="0"/>
              <a:t>Kubernetes</a:t>
            </a:r>
            <a:r>
              <a:rPr lang="en-US" sz="1400" dirty="0" smtClean="0"/>
              <a:t> support now included in Microsoft Azure workload</a:t>
            </a:r>
          </a:p>
          <a:p>
            <a:pPr>
              <a:buNone/>
            </a:pPr>
            <a:endParaRPr lang="en-US" dirty="0" smtClean="0"/>
          </a:p>
        </p:txBody>
      </p:sp>
      <p:sp>
        <p:nvSpPr>
          <p:cNvPr id="7"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US" dirty="0" smtClean="0"/>
              <a:t>ABOUT THE TECHNOLOGY USED</a:t>
            </a:r>
            <a:endParaRPr/>
          </a:p>
        </p:txBody>
      </p:sp>
      <p:sp>
        <p:nvSpPr>
          <p:cNvPr id="122" name="Google Shape;122;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7" name="Text Placeholder 6"/>
          <p:cNvSpPr>
            <a:spLocks noGrp="1"/>
          </p:cNvSpPr>
          <p:nvPr>
            <p:ph type="body" idx="1"/>
          </p:nvPr>
        </p:nvSpPr>
        <p:spPr>
          <a:xfrm>
            <a:off x="1556174" y="1419658"/>
            <a:ext cx="6521025" cy="2599892"/>
          </a:xfrm>
        </p:spPr>
        <p:txBody>
          <a:bodyPr/>
          <a:lstStyle/>
          <a:p>
            <a:r>
              <a:rPr lang="en-US" sz="2200" dirty="0" smtClean="0"/>
              <a:t>MICROSOFT VISUAL </a:t>
            </a:r>
            <a:r>
              <a:rPr lang="en-US" sz="2200" dirty="0" smtClean="0"/>
              <a:t>CODE as Code Editor</a:t>
            </a:r>
          </a:p>
          <a:p>
            <a:pPr>
              <a:buNone/>
            </a:pPr>
            <a:endParaRPr lang="en-US" sz="2200" dirty="0" smtClean="0"/>
          </a:p>
          <a:p>
            <a:pPr>
              <a:buFont typeface="Arial" pitchFamily="34" charset="0"/>
              <a:buChar char="•"/>
            </a:pPr>
            <a:r>
              <a:rPr lang="en-US" dirty="0" smtClean="0"/>
              <a:t>It debugs </a:t>
            </a:r>
            <a:r>
              <a:rPr lang="en-US" dirty="0" smtClean="0"/>
              <a:t>code right from the editor</a:t>
            </a:r>
            <a:r>
              <a:rPr lang="en-US" dirty="0" smtClean="0"/>
              <a:t>. It launches </a:t>
            </a:r>
            <a:r>
              <a:rPr lang="en-US" dirty="0" smtClean="0"/>
              <a:t>or attach to your running apps and debug with break points, call stacks, and an interactive console</a:t>
            </a:r>
            <a:r>
              <a:rPr lang="en-US" dirty="0" smtClean="0"/>
              <a:t>.</a:t>
            </a:r>
          </a:p>
          <a:p>
            <a:pPr>
              <a:buFont typeface="Arial" pitchFamily="34" charset="0"/>
              <a:buChar char="•"/>
            </a:pPr>
            <a:r>
              <a:rPr lang="en-US" dirty="0" smtClean="0"/>
              <a:t>It made working </a:t>
            </a:r>
            <a:r>
              <a:rPr lang="en-US" dirty="0" smtClean="0"/>
              <a:t>with </a:t>
            </a:r>
            <a:r>
              <a:rPr lang="en-US" dirty="0" err="1" smtClean="0"/>
              <a:t>Git</a:t>
            </a:r>
            <a:r>
              <a:rPr lang="en-US" dirty="0" smtClean="0"/>
              <a:t> and other SCM providers </a:t>
            </a:r>
            <a:r>
              <a:rPr lang="en-US" dirty="0" smtClean="0"/>
              <a:t> </a:t>
            </a:r>
            <a:r>
              <a:rPr lang="en-US" dirty="0" smtClean="0"/>
              <a:t>easier. </a:t>
            </a:r>
            <a:r>
              <a:rPr lang="en-US" dirty="0" smtClean="0"/>
              <a:t>User can review </a:t>
            </a:r>
            <a:r>
              <a:rPr lang="en-US" dirty="0" err="1" smtClean="0"/>
              <a:t>diffs</a:t>
            </a:r>
            <a:r>
              <a:rPr lang="en-US" dirty="0" smtClean="0"/>
              <a:t>, stage files, and make commits right from the editor</a:t>
            </a:r>
            <a:r>
              <a:rPr lang="en-US" dirty="0" smtClean="0"/>
              <a:t>. User can push </a:t>
            </a:r>
            <a:r>
              <a:rPr lang="en-US" dirty="0" smtClean="0"/>
              <a:t>and pull from any hosted SCM </a:t>
            </a:r>
            <a:r>
              <a:rPr lang="en-US" dirty="0" smtClean="0"/>
              <a:t>service.</a:t>
            </a:r>
            <a:endParaRPr lang="en-US" dirty="0" smtClean="0"/>
          </a:p>
        </p:txBody>
      </p:sp>
      <p:sp>
        <p:nvSpPr>
          <p:cNvPr id="10" name="Google Shape;103;p18"/>
          <p:cNvSpPr/>
          <p:nvPr/>
        </p:nvSpPr>
        <p:spPr>
          <a:xfrm>
            <a:off x="1371600" y="6667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US" dirty="0" smtClean="0"/>
              <a:t>ABOUT THE TECHNOLOGY USED</a:t>
            </a:r>
            <a:endParaRPr/>
          </a:p>
        </p:txBody>
      </p:sp>
      <p:sp>
        <p:nvSpPr>
          <p:cNvPr id="122" name="Google Shape;122;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7" name="Text Placeholder 6"/>
          <p:cNvSpPr>
            <a:spLocks noGrp="1"/>
          </p:cNvSpPr>
          <p:nvPr>
            <p:ph type="body" idx="1"/>
          </p:nvPr>
        </p:nvSpPr>
        <p:spPr>
          <a:xfrm>
            <a:off x="1524000" y="971550"/>
            <a:ext cx="6172199" cy="1828800"/>
          </a:xfrm>
        </p:spPr>
        <p:txBody>
          <a:bodyPr/>
          <a:lstStyle/>
          <a:p>
            <a:pPr>
              <a:buNone/>
            </a:pPr>
            <a:endParaRPr lang="en-US" sz="2200" dirty="0" smtClean="0"/>
          </a:p>
          <a:p>
            <a:r>
              <a:rPr lang="en-US" sz="2200" dirty="0" smtClean="0"/>
              <a:t>ANGULAR as CLIENT SIDE FRAMEWORK</a:t>
            </a:r>
          </a:p>
          <a:p>
            <a:pPr>
              <a:buNone/>
            </a:pPr>
            <a:endParaRPr lang="en-US" sz="2200" dirty="0" smtClean="0"/>
          </a:p>
          <a:p>
            <a:pPr>
              <a:buFont typeface="Arial" pitchFamily="34" charset="0"/>
              <a:buChar char="•"/>
            </a:pPr>
            <a:r>
              <a:rPr lang="en-US" dirty="0" smtClean="0"/>
              <a:t>Angular </a:t>
            </a:r>
            <a:r>
              <a:rPr lang="en-US" dirty="0" smtClean="0"/>
              <a:t>puts </a:t>
            </a:r>
            <a:r>
              <a:rPr lang="en-US" dirty="0" smtClean="0"/>
              <a:t>USERS </a:t>
            </a:r>
            <a:r>
              <a:rPr lang="en-US" dirty="0" smtClean="0"/>
              <a:t>in control over scalability. Meet huge data requirements by building data models on </a:t>
            </a:r>
            <a:r>
              <a:rPr lang="en-US" dirty="0" err="1" smtClean="0"/>
              <a:t>RxJS</a:t>
            </a:r>
            <a:r>
              <a:rPr lang="en-US" dirty="0" smtClean="0"/>
              <a:t>, Immutable.js or another push-model</a:t>
            </a:r>
            <a:r>
              <a:rPr lang="en-US" dirty="0" smtClean="0"/>
              <a:t>.</a:t>
            </a:r>
          </a:p>
          <a:p>
            <a:pPr>
              <a:buFont typeface="Arial" pitchFamily="34" charset="0"/>
              <a:buChar char="•"/>
            </a:pPr>
            <a:r>
              <a:rPr lang="en-US" dirty="0" smtClean="0"/>
              <a:t>Users can build </a:t>
            </a:r>
            <a:r>
              <a:rPr lang="en-US" dirty="0" smtClean="0"/>
              <a:t>features quickly with simple, declarative templates</a:t>
            </a:r>
            <a:r>
              <a:rPr lang="en-US" dirty="0" smtClean="0"/>
              <a:t>.</a:t>
            </a:r>
          </a:p>
          <a:p>
            <a:pPr>
              <a:buFont typeface="Arial" pitchFamily="34" charset="0"/>
              <a:buChar char="•"/>
            </a:pPr>
            <a:r>
              <a:rPr lang="en-US" dirty="0" smtClean="0"/>
              <a:t>Users can extend </a:t>
            </a:r>
            <a:r>
              <a:rPr lang="en-US" dirty="0" smtClean="0"/>
              <a:t>the template language with your own components and use a wide array of existing components.</a:t>
            </a:r>
          </a:p>
        </p:txBody>
      </p:sp>
      <p:sp>
        <p:nvSpPr>
          <p:cNvPr id="5"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US" dirty="0" smtClean="0"/>
              <a:t>ABOUT THE TECHNOLOGY USED</a:t>
            </a:r>
            <a:endParaRPr/>
          </a:p>
        </p:txBody>
      </p:sp>
      <p:sp>
        <p:nvSpPr>
          <p:cNvPr id="122" name="Google Shape;122;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7" name="Text Placeholder 6"/>
          <p:cNvSpPr>
            <a:spLocks noGrp="1"/>
          </p:cNvSpPr>
          <p:nvPr>
            <p:ph type="body" idx="1"/>
          </p:nvPr>
        </p:nvSpPr>
        <p:spPr>
          <a:xfrm>
            <a:off x="1556174" y="1419658"/>
            <a:ext cx="6521025" cy="2599892"/>
          </a:xfrm>
        </p:spPr>
        <p:txBody>
          <a:bodyPr/>
          <a:lstStyle/>
          <a:p>
            <a:r>
              <a:rPr lang="en-US" sz="2200" dirty="0" smtClean="0"/>
              <a:t>WEB API as HTTP SERVER TECHNOLOGY</a:t>
            </a:r>
          </a:p>
          <a:p>
            <a:pPr>
              <a:buNone/>
            </a:pPr>
            <a:endParaRPr lang="en-US" sz="2200" dirty="0" smtClean="0"/>
          </a:p>
          <a:p>
            <a:pPr>
              <a:buFont typeface="Arial" pitchFamily="34" charset="0"/>
              <a:buChar char="•"/>
            </a:pPr>
            <a:r>
              <a:rPr lang="en-US" dirty="0" smtClean="0"/>
              <a:t>The ASP.NET </a:t>
            </a:r>
            <a:r>
              <a:rPr lang="en-US" b="1" dirty="0" smtClean="0"/>
              <a:t>Web API</a:t>
            </a:r>
            <a:r>
              <a:rPr lang="en-US" dirty="0" smtClean="0"/>
              <a:t> is an extensible framework for building HTTP based services that can be accessed in different applications on different platforms such as web, windows, </a:t>
            </a:r>
            <a:r>
              <a:rPr lang="en-US" dirty="0" smtClean="0"/>
              <a:t>mobile.</a:t>
            </a:r>
            <a:endParaRPr lang="en-US" dirty="0" smtClean="0"/>
          </a:p>
        </p:txBody>
      </p:sp>
      <p:sp>
        <p:nvSpPr>
          <p:cNvPr id="5"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US" dirty="0" smtClean="0"/>
              <a:t>ABOUT THE TECHNOLOGY USED</a:t>
            </a:r>
            <a:endParaRPr/>
          </a:p>
        </p:txBody>
      </p:sp>
      <p:sp>
        <p:nvSpPr>
          <p:cNvPr id="122" name="Google Shape;122;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7" name="Text Placeholder 6"/>
          <p:cNvSpPr>
            <a:spLocks noGrp="1"/>
          </p:cNvSpPr>
          <p:nvPr>
            <p:ph type="body" idx="1"/>
          </p:nvPr>
        </p:nvSpPr>
        <p:spPr>
          <a:xfrm>
            <a:off x="1556174" y="1419658"/>
            <a:ext cx="6521025" cy="2599892"/>
          </a:xfrm>
        </p:spPr>
        <p:txBody>
          <a:bodyPr/>
          <a:lstStyle/>
          <a:p>
            <a:r>
              <a:rPr lang="en-US" sz="2200" dirty="0" smtClean="0"/>
              <a:t>WEB API as HTTP SERVER TECHNOLOGY</a:t>
            </a:r>
          </a:p>
          <a:p>
            <a:pPr>
              <a:buNone/>
            </a:pPr>
            <a:endParaRPr lang="en-US" sz="2200" dirty="0" smtClean="0"/>
          </a:p>
          <a:p>
            <a:pPr>
              <a:buFont typeface="Arial" pitchFamily="34" charset="0"/>
              <a:buChar char="•"/>
            </a:pPr>
            <a:r>
              <a:rPr lang="en-US" dirty="0" smtClean="0"/>
              <a:t>The ASP.NET </a:t>
            </a:r>
            <a:r>
              <a:rPr lang="en-US" b="1" dirty="0" smtClean="0"/>
              <a:t>Web API</a:t>
            </a:r>
            <a:r>
              <a:rPr lang="en-US" dirty="0" smtClean="0"/>
              <a:t> is an extensible framework for building HTTP based services that can be accessed in different applications on different platforms such as web, windows, </a:t>
            </a:r>
            <a:r>
              <a:rPr lang="en-US" dirty="0" smtClean="0"/>
              <a:t>mobile.</a:t>
            </a:r>
            <a:endParaRPr lang="en-US" dirty="0" smtClean="0"/>
          </a:p>
        </p:txBody>
      </p:sp>
      <p:sp>
        <p:nvSpPr>
          <p:cNvPr id="5"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Text Placeholder 2"/>
          <p:cNvSpPr>
            <a:spLocks noGrp="1"/>
          </p:cNvSpPr>
          <p:nvPr>
            <p:ph type="body" idx="1"/>
          </p:nvPr>
        </p:nvSpPr>
        <p:spPr/>
        <p:txBody>
          <a:bodyPr/>
          <a:lstStyle/>
          <a:p>
            <a:pPr>
              <a:buNone/>
            </a:pPr>
            <a:r>
              <a:rPr lang="en-US" sz="1800" dirty="0" smtClean="0"/>
              <a:t>• Login / Sign In: Login screen would display asking user to enter ‘User Id’ &amp; ‘</a:t>
            </a:r>
            <a:r>
              <a:rPr lang="en-US" sz="1800" dirty="0" err="1" smtClean="0"/>
              <a:t>Passwd</a:t>
            </a:r>
            <a:r>
              <a:rPr lang="en-US" sz="1800" dirty="0" smtClean="0"/>
              <a:t>’. If the supplied user credentials are valid the </a:t>
            </a:r>
            <a:r>
              <a:rPr lang="en-US" sz="1800" dirty="0" err="1" smtClean="0"/>
              <a:t>HomePage</a:t>
            </a:r>
            <a:r>
              <a:rPr lang="en-US" sz="1800" dirty="0" smtClean="0"/>
              <a:t> would be displayed, else appropriate Login error message would be displayed .</a:t>
            </a:r>
          </a:p>
          <a:p>
            <a:pPr>
              <a:buNone/>
            </a:pPr>
            <a:r>
              <a:rPr lang="en-US" sz="1800" dirty="0" smtClean="0"/>
              <a:t>• First time users Register: First time new users/customers would use this screen to create their profile (</a:t>
            </a:r>
            <a:r>
              <a:rPr lang="en-US" sz="1800" dirty="0" err="1" smtClean="0"/>
              <a:t>userId</a:t>
            </a:r>
            <a:r>
              <a:rPr lang="en-US" sz="1800" dirty="0" smtClean="0"/>
              <a:t> and password). On click of ‘Submit’ button new user entry (user id &amp; password) would be saved into database table for further user authentication purpose.</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
        <p:nvSpPr>
          <p:cNvPr id="5"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US" dirty="0" smtClean="0"/>
              <a:t>ABOUT THE TECHNOLOGY USED</a:t>
            </a:r>
            <a:endParaRPr/>
          </a:p>
        </p:txBody>
      </p:sp>
      <p:sp>
        <p:nvSpPr>
          <p:cNvPr id="122" name="Google Shape;122;p2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7" name="Text Placeholder 6"/>
          <p:cNvSpPr>
            <a:spLocks noGrp="1"/>
          </p:cNvSpPr>
          <p:nvPr>
            <p:ph type="body" idx="1"/>
          </p:nvPr>
        </p:nvSpPr>
        <p:spPr>
          <a:xfrm>
            <a:off x="1371600" y="1352550"/>
            <a:ext cx="6521025" cy="2599892"/>
          </a:xfrm>
        </p:spPr>
        <p:txBody>
          <a:bodyPr/>
          <a:lstStyle/>
          <a:p>
            <a:r>
              <a:rPr lang="en-US" sz="2200" dirty="0" smtClean="0"/>
              <a:t>BOOTSTRAP as UI ENHANCEMENT TOOL</a:t>
            </a:r>
          </a:p>
          <a:p>
            <a:pPr>
              <a:buNone/>
            </a:pPr>
            <a:endParaRPr lang="en-US" sz="2200" dirty="0" smtClean="0"/>
          </a:p>
          <a:p>
            <a:pPr>
              <a:buFont typeface="Arial" pitchFamily="34" charset="0"/>
              <a:buChar char="•"/>
            </a:pPr>
            <a:r>
              <a:rPr lang="en-US" b="1" dirty="0" smtClean="0"/>
              <a:t>Bootstrap</a:t>
            </a:r>
            <a:r>
              <a:rPr lang="en-US" dirty="0" smtClean="0"/>
              <a:t> is a free collection of tools for creating a websites and web applications</a:t>
            </a:r>
            <a:r>
              <a:rPr lang="en-US" dirty="0" smtClean="0"/>
              <a:t>.</a:t>
            </a:r>
          </a:p>
          <a:p>
            <a:pPr>
              <a:buFont typeface="Arial" pitchFamily="34" charset="0"/>
              <a:buChar char="•"/>
            </a:pPr>
            <a:r>
              <a:rPr lang="en-US" dirty="0" smtClean="0"/>
              <a:t> </a:t>
            </a:r>
            <a:r>
              <a:rPr lang="en-US" dirty="0" smtClean="0"/>
              <a:t>It contains HTML and CSS-based design templates for typography, forms, buttons, navigation and other interface components, as well as optional JavaScript extensions.</a:t>
            </a:r>
            <a:r>
              <a:rPr lang="en-US" dirty="0" smtClean="0"/>
              <a:t>.</a:t>
            </a:r>
            <a:endParaRPr lang="en-US" dirty="0" smtClean="0"/>
          </a:p>
        </p:txBody>
      </p:sp>
      <p:sp>
        <p:nvSpPr>
          <p:cNvPr id="5"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1"/>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USE CASE DIAGRAM</a:t>
            </a:r>
            <a:endParaRPr/>
          </a:p>
        </p:txBody>
      </p:sp>
      <p:sp>
        <p:nvSpPr>
          <p:cNvPr id="130" name="Google Shape;130;p2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8"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pic>
        <p:nvPicPr>
          <p:cNvPr id="9" name="Picture 8" descr="Screenshot (630).png"/>
          <p:cNvPicPr>
            <a:picLocks noChangeAspect="1"/>
          </p:cNvPicPr>
          <p:nvPr/>
        </p:nvPicPr>
        <p:blipFill>
          <a:blip r:embed="rId3"/>
          <a:stretch>
            <a:fillRect/>
          </a:stretch>
        </p:blipFill>
        <p:spPr>
          <a:xfrm>
            <a:off x="2133600" y="1323154"/>
            <a:ext cx="5638800" cy="30011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
        <p:nvSpPr>
          <p:cNvPr id="257" name="Google Shape;257;p35"/>
          <p:cNvSpPr/>
          <p:nvPr/>
        </p:nvSpPr>
        <p:spPr>
          <a:xfrm>
            <a:off x="5051925" y="1082904"/>
            <a:ext cx="2956500" cy="2956500"/>
          </a:xfrm>
          <a:prstGeom prst="rect">
            <a:avLst/>
          </a:prstGeom>
          <a:solidFill>
            <a:srgbClr val="000000">
              <a:alpha val="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8" name="Google Shape;258;p35" descr="photo-1434030216411-0b793f4b4173.jpg"/>
          <p:cNvPicPr preferRelativeResize="0"/>
          <p:nvPr/>
        </p:nvPicPr>
        <p:blipFill>
          <a:blip r:embed="rId3">
            <a:alphaModFix/>
          </a:blip>
          <a:stretch>
            <a:fillRect/>
          </a:stretch>
        </p:blipFill>
        <p:spPr>
          <a:xfrm>
            <a:off x="5127700" y="1158825"/>
            <a:ext cx="2746650" cy="2746650"/>
          </a:xfrm>
          <a:prstGeom prst="rect">
            <a:avLst/>
          </a:prstGeom>
          <a:noFill/>
          <a:ln w="114300" cap="flat" cmpd="sng">
            <a:solidFill>
              <a:srgbClr val="FFFFFF"/>
            </a:solidFill>
            <a:prstDash val="solid"/>
            <a:miter lim="8000"/>
            <a:headEnd type="none" w="sm" len="sm"/>
            <a:tailEnd type="none" w="sm" len="sm"/>
          </a:ln>
        </p:spPr>
      </p:pic>
      <p:sp>
        <p:nvSpPr>
          <p:cNvPr id="259" name="Google Shape;259;p35"/>
          <p:cNvSpPr txBox="1">
            <a:spLocks noGrp="1"/>
          </p:cNvSpPr>
          <p:nvPr>
            <p:ph type="ctrTitle" idx="4294967295"/>
          </p:nvPr>
        </p:nvSpPr>
        <p:spPr>
          <a:xfrm>
            <a:off x="1600200" y="2114550"/>
            <a:ext cx="32343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a:p>
        </p:txBody>
      </p:sp>
      <p:sp>
        <p:nvSpPr>
          <p:cNvPr id="260" name="Google Shape;260;p35"/>
          <p:cNvSpPr txBox="1">
            <a:spLocks noGrp="1"/>
          </p:cNvSpPr>
          <p:nvPr>
            <p:ph type="subTitle" idx="4294967295"/>
          </p:nvPr>
        </p:nvSpPr>
        <p:spPr>
          <a:xfrm>
            <a:off x="1544700" y="2249575"/>
            <a:ext cx="3234300" cy="1680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smtClean="0"/>
              <a:t>\</a:t>
            </a:r>
            <a:endParaRPr sz="1800" b="1"/>
          </a:p>
        </p:txBody>
      </p:sp>
      <p:sp>
        <p:nvSpPr>
          <p:cNvPr id="7" name="Google Shape;103;p18"/>
          <p:cNvSpPr/>
          <p:nvPr/>
        </p:nvSpPr>
        <p:spPr>
          <a:xfrm>
            <a:off x="1447800" y="6667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Text Placeholder 2"/>
          <p:cNvSpPr>
            <a:spLocks noGrp="1"/>
          </p:cNvSpPr>
          <p:nvPr>
            <p:ph type="body" idx="1"/>
          </p:nvPr>
        </p:nvSpPr>
        <p:spPr/>
        <p:txBody>
          <a:bodyPr/>
          <a:lstStyle/>
          <a:p>
            <a:pPr>
              <a:buNone/>
            </a:pPr>
            <a:r>
              <a:rPr lang="en-US" sz="1800" dirty="0" smtClean="0"/>
              <a:t>• Home Page: On successful user authentication (validation of </a:t>
            </a:r>
            <a:r>
              <a:rPr lang="en-US" sz="1800" dirty="0" err="1" smtClean="0"/>
              <a:t>userid</a:t>
            </a:r>
            <a:r>
              <a:rPr lang="en-US" sz="1800" dirty="0" smtClean="0"/>
              <a:t>/password provided by the user in login screen) the homepage would be displayed. The Homepage would contain below sections/contents: </a:t>
            </a:r>
            <a:endParaRPr lang="en-US" sz="1800" dirty="0" smtClean="0"/>
          </a:p>
          <a:p>
            <a:pPr>
              <a:buNone/>
            </a:pPr>
            <a:r>
              <a:rPr lang="en-US" sz="1800" dirty="0" smtClean="0"/>
              <a:t> </a:t>
            </a:r>
            <a:r>
              <a:rPr lang="en-US" sz="1800" dirty="0" smtClean="0"/>
              <a:t>• Header section: The header section would be common across all the pages and would mainly have – </a:t>
            </a:r>
            <a:endParaRPr lang="en-US" sz="1800" dirty="0" smtClean="0"/>
          </a:p>
          <a:p>
            <a:pPr>
              <a:buNone/>
            </a:pPr>
            <a:r>
              <a:rPr lang="en-US" sz="1800" dirty="0" smtClean="0"/>
              <a:t>                   </a:t>
            </a:r>
            <a:r>
              <a:rPr lang="en-US" sz="1800" dirty="0" smtClean="0"/>
              <a:t>Sign In Link – On click it would take to Login page </a:t>
            </a:r>
          </a:p>
          <a:p>
            <a:pPr>
              <a:buNone/>
            </a:pPr>
            <a:r>
              <a:rPr lang="en-US" sz="1800" dirty="0" smtClean="0"/>
              <a:t>                   </a:t>
            </a:r>
            <a:r>
              <a:rPr lang="en-US" sz="1800" dirty="0" smtClean="0"/>
              <a:t>Search – Should search based on Food, Price, Rating</a:t>
            </a:r>
            <a:r>
              <a:rPr lang="en-US" sz="1800" dirty="0" smtClean="0"/>
              <a:t>,</a:t>
            </a:r>
            <a:r>
              <a:rPr lang="en-US" sz="1800" dirty="0" smtClean="0"/>
              <a:t> </a:t>
            </a:r>
          </a:p>
          <a:p>
            <a:pPr>
              <a:buNone/>
            </a:pPr>
            <a:r>
              <a:rPr lang="en-US" sz="1800" dirty="0" smtClean="0"/>
              <a:t> </a:t>
            </a:r>
            <a:r>
              <a:rPr lang="en-US" sz="1800" dirty="0" smtClean="0"/>
              <a:t>                    </a:t>
            </a:r>
            <a:r>
              <a:rPr lang="en-US" sz="1800" dirty="0" err="1" smtClean="0"/>
              <a:t>FoodStore</a:t>
            </a:r>
            <a:r>
              <a:rPr lang="en-US" sz="1800" dirty="0" smtClean="0"/>
              <a:t>, </a:t>
            </a:r>
            <a:r>
              <a:rPr lang="en-US" sz="1800" dirty="0" err="1" smtClean="0"/>
              <a:t>FoodType</a:t>
            </a:r>
            <a:r>
              <a:rPr lang="en-US" sz="1800" dirty="0" smtClean="0"/>
              <a:t>, etc.</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
        <p:nvSpPr>
          <p:cNvPr id="5"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Text Placeholder 2"/>
          <p:cNvSpPr>
            <a:spLocks noGrp="1"/>
          </p:cNvSpPr>
          <p:nvPr>
            <p:ph type="body" idx="1"/>
          </p:nvPr>
        </p:nvSpPr>
        <p:spPr/>
        <p:txBody>
          <a:bodyPr/>
          <a:lstStyle/>
          <a:p>
            <a:pPr>
              <a:buNone/>
            </a:pPr>
            <a:r>
              <a:rPr lang="en-US" sz="1800" dirty="0" smtClean="0"/>
              <a:t>• Main content section: It would display generic Welcome message giving overview of the site.</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
        <p:nvSpPr>
          <p:cNvPr id="5"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Modules</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graphicFrame>
        <p:nvGraphicFramePr>
          <p:cNvPr id="8" name="Table 7"/>
          <p:cNvGraphicFramePr>
            <a:graphicFrameLocks noGrp="1"/>
          </p:cNvGraphicFramePr>
          <p:nvPr/>
        </p:nvGraphicFramePr>
        <p:xfrm>
          <a:off x="1828800" y="2038350"/>
          <a:ext cx="6096000" cy="1854200"/>
        </p:xfrm>
        <a:graphic>
          <a:graphicData uri="http://schemas.openxmlformats.org/drawingml/2006/table">
            <a:tbl>
              <a:tblPr firstRow="1" bandRow="1">
                <a:tableStyleId>{4E085F48-A5AA-4AA2-B08D-FF4DC75BB40A}</a:tableStyleId>
              </a:tblPr>
              <a:tblGrid>
                <a:gridCol w="3048000"/>
                <a:gridCol w="3048000"/>
              </a:tblGrid>
              <a:tr h="370840">
                <a:tc>
                  <a:txBody>
                    <a:bodyPr/>
                    <a:lstStyle/>
                    <a:p>
                      <a:r>
                        <a:rPr lang="en-US" dirty="0" smtClean="0"/>
                        <a:t>CUSTOMER</a:t>
                      </a:r>
                      <a:endParaRPr lang="en-US" dirty="0"/>
                    </a:p>
                  </a:txBody>
                  <a:tcPr/>
                </a:tc>
                <a:tc>
                  <a:txBody>
                    <a:bodyPr/>
                    <a:lstStyle/>
                    <a:p>
                      <a:r>
                        <a:rPr lang="en-US" dirty="0" smtClean="0"/>
                        <a:t>MEHUL JAIN</a:t>
                      </a:r>
                      <a:endParaRPr lang="en-US" dirty="0"/>
                    </a:p>
                  </a:txBody>
                  <a:tcPr/>
                </a:tc>
              </a:tr>
              <a:tr h="370840">
                <a:tc>
                  <a:txBody>
                    <a:bodyPr/>
                    <a:lstStyle/>
                    <a:p>
                      <a:r>
                        <a:rPr lang="en-US" dirty="0" smtClean="0"/>
                        <a:t>FOOD_ITEMS</a:t>
                      </a:r>
                      <a:endParaRPr lang="en-US" dirty="0"/>
                    </a:p>
                  </a:txBody>
                  <a:tcPr/>
                </a:tc>
                <a:tc>
                  <a:txBody>
                    <a:bodyPr/>
                    <a:lstStyle/>
                    <a:p>
                      <a:r>
                        <a:rPr lang="en-US" dirty="0" smtClean="0"/>
                        <a:t>VIRENDRA</a:t>
                      </a:r>
                      <a:r>
                        <a:rPr lang="en-US" baseline="0" dirty="0" smtClean="0"/>
                        <a:t> SINGH JHALA</a:t>
                      </a:r>
                      <a:endParaRPr lang="en-US" dirty="0"/>
                    </a:p>
                  </a:txBody>
                  <a:tcPr/>
                </a:tc>
              </a:tr>
              <a:tr h="370840">
                <a:tc>
                  <a:txBody>
                    <a:bodyPr/>
                    <a:lstStyle/>
                    <a:p>
                      <a:r>
                        <a:rPr lang="en-US" dirty="0" smtClean="0"/>
                        <a:t>FOOD_STORES</a:t>
                      </a:r>
                      <a:endParaRPr lang="en-US" dirty="0"/>
                    </a:p>
                  </a:txBody>
                  <a:tcPr/>
                </a:tc>
                <a:tc>
                  <a:txBody>
                    <a:bodyPr/>
                    <a:lstStyle/>
                    <a:p>
                      <a:r>
                        <a:rPr lang="en-US" dirty="0" smtClean="0"/>
                        <a:t>KRITIKA</a:t>
                      </a:r>
                      <a:r>
                        <a:rPr lang="en-US" baseline="0" dirty="0" smtClean="0"/>
                        <a:t> ARORA</a:t>
                      </a:r>
                      <a:endParaRPr lang="en-US" dirty="0"/>
                    </a:p>
                  </a:txBody>
                  <a:tcPr/>
                </a:tc>
              </a:tr>
              <a:tr h="370840">
                <a:tc>
                  <a:txBody>
                    <a:bodyPr/>
                    <a:lstStyle/>
                    <a:p>
                      <a:r>
                        <a:rPr lang="en-US" dirty="0" smtClean="0"/>
                        <a:t>EMPLOYEE</a:t>
                      </a:r>
                      <a:endParaRPr lang="en-US" dirty="0"/>
                    </a:p>
                  </a:txBody>
                  <a:tcPr/>
                </a:tc>
                <a:tc>
                  <a:txBody>
                    <a:bodyPr/>
                    <a:lstStyle/>
                    <a:p>
                      <a:r>
                        <a:rPr lang="en-US" dirty="0" smtClean="0"/>
                        <a:t>SUBIN JACOB</a:t>
                      </a:r>
                      <a:endParaRPr lang="en-US" dirty="0"/>
                    </a:p>
                  </a:txBody>
                  <a:tcPr/>
                </a:tc>
              </a:tr>
              <a:tr h="370840">
                <a:tc>
                  <a:txBody>
                    <a:bodyPr/>
                    <a:lstStyle/>
                    <a:p>
                      <a:r>
                        <a:rPr lang="en-US" dirty="0" smtClean="0"/>
                        <a:t>ORDERS</a:t>
                      </a:r>
                      <a:endParaRPr lang="en-US" dirty="0"/>
                    </a:p>
                  </a:txBody>
                  <a:tcPr/>
                </a:tc>
                <a:tc>
                  <a:txBody>
                    <a:bodyPr/>
                    <a:lstStyle/>
                    <a:p>
                      <a:r>
                        <a:rPr lang="en-US" dirty="0" smtClean="0"/>
                        <a:t>PRATEEK JOSHI</a:t>
                      </a:r>
                      <a:endParaRPr lang="en-US" dirty="0"/>
                    </a:p>
                  </a:txBody>
                  <a:tcPr/>
                </a:tc>
              </a:tr>
            </a:tbl>
          </a:graphicData>
        </a:graphic>
      </p:graphicFrame>
      <p:graphicFrame>
        <p:nvGraphicFramePr>
          <p:cNvPr id="9" name="Table 8"/>
          <p:cNvGraphicFramePr>
            <a:graphicFrameLocks noGrp="1"/>
          </p:cNvGraphicFramePr>
          <p:nvPr/>
        </p:nvGraphicFramePr>
        <p:xfrm>
          <a:off x="1828800" y="1657350"/>
          <a:ext cx="6096000" cy="370840"/>
        </p:xfrm>
        <a:graphic>
          <a:graphicData uri="http://schemas.openxmlformats.org/drawingml/2006/table">
            <a:tbl>
              <a:tblPr firstRow="1" bandRow="1">
                <a:tableStyleId>{4E085F48-A5AA-4AA2-B08D-FF4DC75BB40A}</a:tableStyleId>
              </a:tblPr>
              <a:tblGrid>
                <a:gridCol w="3048000"/>
                <a:gridCol w="3048000"/>
              </a:tblGrid>
              <a:tr h="370840">
                <a:tc>
                  <a:txBody>
                    <a:bodyPr/>
                    <a:lstStyle/>
                    <a:p>
                      <a:r>
                        <a:rPr lang="en-US" b="1" dirty="0" smtClean="0"/>
                        <a:t>MODULES</a:t>
                      </a:r>
                      <a:endParaRPr lang="en-US" b="1" dirty="0"/>
                    </a:p>
                  </a:txBody>
                  <a:tcPr/>
                </a:tc>
                <a:tc>
                  <a:txBody>
                    <a:bodyPr/>
                    <a:lstStyle/>
                    <a:p>
                      <a:r>
                        <a:rPr lang="en-US" b="1" dirty="0" smtClean="0"/>
                        <a:t>Team member</a:t>
                      </a:r>
                      <a:r>
                        <a:rPr lang="en-US" b="1" baseline="0" dirty="0" smtClean="0"/>
                        <a:t> name</a:t>
                      </a:r>
                      <a:endParaRPr lang="en-US" b="1" dirty="0"/>
                    </a:p>
                  </a:txBody>
                  <a:tcPr/>
                </a:tc>
              </a:tr>
            </a:tbl>
          </a:graphicData>
        </a:graphic>
      </p:graphicFrame>
      <p:sp>
        <p:nvSpPr>
          <p:cNvPr id="10" name="Google Shape;103;p18"/>
          <p:cNvSpPr/>
          <p:nvPr/>
        </p:nvSpPr>
        <p:spPr>
          <a:xfrm>
            <a:off x="13716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Customers Module</a:t>
            </a:r>
            <a:endParaRPr lang="en-US" dirty="0"/>
          </a:p>
        </p:txBody>
      </p:sp>
      <p:sp>
        <p:nvSpPr>
          <p:cNvPr id="3" name="Text Placeholder 2"/>
          <p:cNvSpPr>
            <a:spLocks noGrp="1"/>
          </p:cNvSpPr>
          <p:nvPr>
            <p:ph type="body" idx="1"/>
          </p:nvPr>
        </p:nvSpPr>
        <p:spPr/>
        <p:txBody>
          <a:bodyPr/>
          <a:lstStyle/>
          <a:p>
            <a:r>
              <a:rPr lang="en-US" dirty="0" smtClean="0"/>
              <a:t>Registration</a:t>
            </a:r>
          </a:p>
          <a:p>
            <a:r>
              <a:rPr lang="en-US" dirty="0" smtClean="0"/>
              <a:t>Sign up / Log in</a:t>
            </a:r>
          </a:p>
          <a:p>
            <a:r>
              <a:rPr lang="en-US" dirty="0" smtClean="0"/>
              <a:t>Update Profile</a:t>
            </a:r>
          </a:p>
          <a:p>
            <a:pPr>
              <a:buNone/>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
        <p:nvSpPr>
          <p:cNvPr id="5" name="Google Shape;103;p18"/>
          <p:cNvSpPr/>
          <p:nvPr/>
        </p:nvSpPr>
        <p:spPr>
          <a:xfrm>
            <a:off x="130696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dirty="0" smtClean="0"/>
              <a:t>. </a:t>
            </a:r>
            <a:r>
              <a:rPr lang="en-US" dirty="0" err="1" smtClean="0"/>
              <a:t>Food_Items</a:t>
            </a:r>
            <a:r>
              <a:rPr lang="en-US" dirty="0" smtClean="0"/>
              <a:t> Module</a:t>
            </a:r>
            <a:endParaRPr lang="en-US" dirty="0"/>
          </a:p>
        </p:txBody>
      </p:sp>
      <p:sp>
        <p:nvSpPr>
          <p:cNvPr id="3" name="Text Placeholder 2"/>
          <p:cNvSpPr>
            <a:spLocks noGrp="1"/>
          </p:cNvSpPr>
          <p:nvPr>
            <p:ph type="body" idx="1"/>
          </p:nvPr>
        </p:nvSpPr>
        <p:spPr/>
        <p:txBody>
          <a:bodyPr/>
          <a:lstStyle/>
          <a:p>
            <a:r>
              <a:rPr lang="en-US" dirty="0" smtClean="0"/>
              <a:t>Food Items can be added.</a:t>
            </a:r>
          </a:p>
          <a:p>
            <a:r>
              <a:rPr lang="en-US" dirty="0" smtClean="0"/>
              <a:t>Food Items can be deleted.</a:t>
            </a:r>
          </a:p>
          <a:p>
            <a:r>
              <a:rPr lang="en-US" dirty="0" smtClean="0"/>
              <a:t>Food Items can be modified.</a:t>
            </a:r>
          </a:p>
          <a:p>
            <a:pPr>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
        <p:nvSpPr>
          <p:cNvPr id="5" name="Google Shape;103;p18"/>
          <p:cNvSpPr/>
          <p:nvPr/>
        </p:nvSpPr>
        <p:spPr>
          <a:xfrm>
            <a:off x="130696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Food_Stores</a:t>
            </a:r>
            <a:r>
              <a:rPr lang="en-US" dirty="0" smtClean="0"/>
              <a:t> Module</a:t>
            </a:r>
            <a:endParaRPr lang="en-US" dirty="0"/>
          </a:p>
        </p:txBody>
      </p:sp>
      <p:sp>
        <p:nvSpPr>
          <p:cNvPr id="3" name="Text Placeholder 2"/>
          <p:cNvSpPr>
            <a:spLocks noGrp="1"/>
          </p:cNvSpPr>
          <p:nvPr>
            <p:ph type="body" idx="1"/>
          </p:nvPr>
        </p:nvSpPr>
        <p:spPr/>
        <p:txBody>
          <a:bodyPr/>
          <a:lstStyle/>
          <a:p>
            <a:r>
              <a:rPr lang="en-US" dirty="0" smtClean="0"/>
              <a:t>Food Stores can be added.</a:t>
            </a:r>
          </a:p>
          <a:p>
            <a:r>
              <a:rPr lang="en-US" dirty="0" smtClean="0"/>
              <a:t>Food Stores can be deleted.</a:t>
            </a:r>
          </a:p>
          <a:p>
            <a:r>
              <a:rPr lang="en-US" dirty="0" smtClean="0"/>
              <a:t>Food Stores can be modified.</a:t>
            </a:r>
          </a:p>
          <a:p>
            <a:pPr>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5" name="Google Shape;103;p18"/>
          <p:cNvSpPr/>
          <p:nvPr/>
        </p:nvSpPr>
        <p:spPr>
          <a:xfrm>
            <a:off x="130696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dirty="0" smtClean="0"/>
              <a:t>. Employee Module</a:t>
            </a:r>
            <a:endParaRPr lang="en-US" dirty="0"/>
          </a:p>
        </p:txBody>
      </p:sp>
      <p:sp>
        <p:nvSpPr>
          <p:cNvPr id="3" name="Text Placeholder 2"/>
          <p:cNvSpPr>
            <a:spLocks noGrp="1"/>
          </p:cNvSpPr>
          <p:nvPr>
            <p:ph type="body" idx="1"/>
          </p:nvPr>
        </p:nvSpPr>
        <p:spPr>
          <a:xfrm>
            <a:off x="1371600" y="895350"/>
            <a:ext cx="6420375" cy="2535171"/>
          </a:xfrm>
        </p:spPr>
        <p:txBody>
          <a:bodyPr/>
          <a:lstStyle/>
          <a:p>
            <a:pPr>
              <a:buNone/>
            </a:pPr>
            <a:endParaRPr lang="en-US" dirty="0" smtClean="0"/>
          </a:p>
          <a:p>
            <a:r>
              <a:rPr lang="en-US" dirty="0" smtClean="0"/>
              <a:t>View </a:t>
            </a:r>
            <a:r>
              <a:rPr lang="en-US" dirty="0" smtClean="0"/>
              <a:t>Food Store/Food Item </a:t>
            </a:r>
            <a:r>
              <a:rPr lang="en-US" dirty="0" smtClean="0"/>
              <a:t>Details</a:t>
            </a:r>
          </a:p>
          <a:p>
            <a:r>
              <a:rPr lang="en-US" dirty="0" smtClean="0"/>
              <a:t>Add/Modify/Delete food items to </a:t>
            </a:r>
            <a:r>
              <a:rPr lang="en-US" dirty="0" smtClean="0"/>
              <a:t>cart</a:t>
            </a:r>
            <a:endParaRPr lang="en-US" dirty="0" smtClean="0"/>
          </a:p>
          <a:p>
            <a:r>
              <a:rPr lang="en-US" dirty="0" smtClean="0"/>
              <a:t> </a:t>
            </a:r>
            <a:r>
              <a:rPr lang="en-US" dirty="0" smtClean="0"/>
              <a:t>Make Payment for the order</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5" name="Google Shape;103;p18"/>
          <p:cNvSpPr/>
          <p:nvPr/>
        </p:nvSpPr>
        <p:spPr>
          <a:xfrm>
            <a:off x="1295400" y="59055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5212A">
              <a:alpha val="7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DD916B"/>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702</Words>
  <PresentationFormat>On-screen Show (16:9)</PresentationFormat>
  <Paragraphs>120</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Oswald</vt:lpstr>
      <vt:lpstr>Tinos</vt:lpstr>
      <vt:lpstr>Wingdings</vt:lpstr>
      <vt:lpstr>Quintus template</vt:lpstr>
      <vt:lpstr>ONLINE FOOD ORDERING SYSTEM (OFOS)</vt:lpstr>
      <vt:lpstr>Functional requirements</vt:lpstr>
      <vt:lpstr>Functional requirements</vt:lpstr>
      <vt:lpstr>Functional requirements</vt:lpstr>
      <vt:lpstr>Project Modules</vt:lpstr>
      <vt:lpstr>1. Customers Module</vt:lpstr>
      <vt:lpstr>2. Food_Items Module</vt:lpstr>
      <vt:lpstr>3. Food_Stores Module</vt:lpstr>
      <vt:lpstr>4. Employee Module</vt:lpstr>
      <vt:lpstr>5. Order Module</vt:lpstr>
      <vt:lpstr>Slide 11</vt:lpstr>
      <vt:lpstr>Slide 12</vt:lpstr>
      <vt:lpstr>TECHNOLOGY USED</vt:lpstr>
      <vt:lpstr>ABOUT THE TECHNOLOGY USED</vt:lpstr>
      <vt:lpstr>ABOUT THE TECHNOLOGY USED</vt:lpstr>
      <vt:lpstr>ABOUT THE TECHNOLOGY USED</vt:lpstr>
      <vt:lpstr>ABOUT THE TECHNOLOGY USED</vt:lpstr>
      <vt:lpstr>ABOUT THE TECHNOLOGY USED</vt:lpstr>
      <vt:lpstr>ABOUT THE TECHNOLOGY USED</vt:lpstr>
      <vt:lpstr>ABOUT THE TECHNOLOGY USED</vt:lpstr>
      <vt:lpstr>USE CASE DIAGRAM</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 (OFOS)</dc:title>
  <dc:creator>Kritika Arora</dc:creator>
  <cp:lastModifiedBy>Kritika Arora</cp:lastModifiedBy>
  <cp:revision>2</cp:revision>
  <dcterms:modified xsi:type="dcterms:W3CDTF">2020-05-20T13:06:20Z</dcterms:modified>
</cp:coreProperties>
</file>