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9" r:id="rId4"/>
    <p:sldId id="258"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30"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8/9/2024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8/9/2024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8/9/2024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8/9/2024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8/9/2024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8/9/2024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57201"/>
            <a:ext cx="9220200" cy="384819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74" y="3523013"/>
            <a:ext cx="9032174" cy="3334987"/>
          </a:xfrm>
          <a:prstGeom prst="rect">
            <a:avLst/>
          </a:prstGeom>
        </p:spPr>
      </p:pic>
    </p:spTree>
    <p:extLst>
      <p:ext uri="{BB962C8B-B14F-4D97-AF65-F5344CB8AC3E}">
        <p14:creationId xmlns:p14="http://schemas.microsoft.com/office/powerpoint/2010/main" val="1227137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Github</a:t>
            </a:r>
            <a:r>
              <a:rPr lang="en-US" dirty="0"/>
              <a:t> :-https://github.com/VirendraR2107 </a:t>
            </a:r>
          </a:p>
        </p:txBody>
      </p:sp>
      <p:sp>
        <p:nvSpPr>
          <p:cNvPr id="9" name="Text Placeholder 8"/>
          <p:cNvSpPr>
            <a:spLocks noGrp="1"/>
          </p:cNvSpPr>
          <p:nvPr>
            <p:ph type="body" idx="2"/>
          </p:nvPr>
        </p:nvSpPr>
        <p:spPr/>
        <p:txBody>
          <a:bodyPr/>
          <a:lstStyle/>
          <a:p>
            <a:r>
              <a:rPr lang="en-US" dirty="0" smtClean="0"/>
              <a:t>Thank You</a:t>
            </a:r>
            <a:endParaRPr lang="en-US" dirty="0"/>
          </a:p>
        </p:txBody>
      </p:sp>
      <p:sp>
        <p:nvSpPr>
          <p:cNvPr id="8" name="Content Placeholder 7"/>
          <p:cNvSpPr>
            <a:spLocks noGrp="1"/>
          </p:cNvSpPr>
          <p:nvPr>
            <p:ph sz="half" idx="1"/>
          </p:nvPr>
        </p:nvSpPr>
        <p:spPr/>
        <p:txBody>
          <a:bodyPr>
            <a:noAutofit/>
          </a:bodyPr>
          <a:lstStyle/>
          <a:p>
            <a:r>
              <a:rPr lang="en-US" sz="2400" dirty="0"/>
              <a:t>The aim of this project is to gain practical experience in working with cloud platforms, including data management and computational resources. Cloud computing is becoming increasingly essential due to rapidly changing technological landscapes. I will also be working on machine learning projects to enhance my data science skills, which will be valuable for my future career.</a:t>
            </a:r>
          </a:p>
        </p:txBody>
      </p:sp>
    </p:spTree>
    <p:extLst>
      <p:ext uri="{BB962C8B-B14F-4D97-AF65-F5344CB8AC3E}">
        <p14:creationId xmlns:p14="http://schemas.microsoft.com/office/powerpoint/2010/main" val="1923715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762000"/>
            <a:ext cx="7772400" cy="1829761"/>
          </a:xfrm>
        </p:spPr>
        <p:txBody>
          <a:bodyPr/>
          <a:lstStyle/>
          <a:p>
            <a:r>
              <a:rPr lang="en-US" dirty="0" smtClean="0"/>
              <a:t>Data Analysis Using Aws-EC2</a:t>
            </a:r>
            <a:endParaRPr lang="en-US" dirty="0"/>
          </a:p>
        </p:txBody>
      </p:sp>
      <p:sp>
        <p:nvSpPr>
          <p:cNvPr id="3" name="Subtitle 2"/>
          <p:cNvSpPr>
            <a:spLocks noGrp="1"/>
          </p:cNvSpPr>
          <p:nvPr>
            <p:ph type="subTitle" idx="1"/>
          </p:nvPr>
        </p:nvSpPr>
        <p:spPr>
          <a:xfrm>
            <a:off x="990600" y="2667000"/>
            <a:ext cx="7772400" cy="1199704"/>
          </a:xfrm>
        </p:spPr>
        <p:txBody>
          <a:bodyPr>
            <a:normAutofit fontScale="47500" lnSpcReduction="20000"/>
          </a:bodyPr>
          <a:lstStyle/>
          <a:p>
            <a:r>
              <a:rPr lang="en-US" dirty="0"/>
              <a:t>This Python data analysis project involves setting up a cloud-based environment on AWS. To manage access, an IAM user will be created with appropriate permissions for EC2 and S3. This user will be used to connect to a remote </a:t>
            </a:r>
            <a:r>
              <a:rPr lang="en-US" dirty="0" err="1"/>
              <a:t>Gitbash</a:t>
            </a:r>
            <a:r>
              <a:rPr lang="en-US" dirty="0"/>
              <a:t> instance via SSH for code development. While direct SSH connections without an IAM user are possible, a hybrid approach is preferred for better security and management. The project will leverage an EC2 instance for computational tasks and potentially utilize S3 for data storage based on project requirements.</a:t>
            </a:r>
          </a:p>
        </p:txBody>
      </p:sp>
      <p:sp>
        <p:nvSpPr>
          <p:cNvPr id="4" name="TextBox 3"/>
          <p:cNvSpPr txBox="1"/>
          <p:nvPr/>
        </p:nvSpPr>
        <p:spPr>
          <a:xfrm>
            <a:off x="5791200" y="4648200"/>
            <a:ext cx="3048000" cy="369332"/>
          </a:xfrm>
          <a:prstGeom prst="rect">
            <a:avLst/>
          </a:prstGeom>
          <a:noFill/>
        </p:spPr>
        <p:txBody>
          <a:bodyPr wrap="square" rtlCol="0">
            <a:spAutoFit/>
          </a:bodyPr>
          <a:lstStyle/>
          <a:p>
            <a:r>
              <a:rPr lang="en-US" dirty="0" err="1" smtClean="0"/>
              <a:t>Virendra</a:t>
            </a:r>
            <a:r>
              <a:rPr lang="en-US" dirty="0" smtClean="0"/>
              <a:t> </a:t>
            </a:r>
            <a:r>
              <a:rPr lang="en-US" dirty="0" err="1" smtClean="0"/>
              <a:t>Raikwar</a:t>
            </a:r>
            <a:endParaRPr lang="en-US" dirty="0"/>
          </a:p>
        </p:txBody>
      </p:sp>
    </p:spTree>
    <p:extLst>
      <p:ext uri="{BB962C8B-B14F-4D97-AF65-F5344CB8AC3E}">
        <p14:creationId xmlns:p14="http://schemas.microsoft.com/office/powerpoint/2010/main" val="2657840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000" dirty="0" smtClean="0"/>
              <a:t>Creating </a:t>
            </a:r>
            <a:r>
              <a:rPr lang="en-US" sz="2000" dirty="0"/>
              <a:t>an IAM user with restricted permissions based on specific use </a:t>
            </a:r>
            <a:r>
              <a:rPr lang="en-US" sz="2000" dirty="0" smtClean="0"/>
              <a:t>cases</a:t>
            </a:r>
            <a:r>
              <a:rPr lang="en-US" sz="2000" dirty="0"/>
              <a:t>.</a:t>
            </a:r>
          </a:p>
        </p:txBody>
      </p:sp>
      <p:sp>
        <p:nvSpPr>
          <p:cNvPr id="3" name="Text Placeholder 2"/>
          <p:cNvSpPr>
            <a:spLocks noGrp="1"/>
          </p:cNvSpPr>
          <p:nvPr>
            <p:ph type="body" idx="1"/>
          </p:nvPr>
        </p:nvSpPr>
        <p:spPr/>
        <p:txBody>
          <a:bodyPr/>
          <a:lstStyle/>
          <a:p>
            <a:r>
              <a:rPr lang="en-US" dirty="0" smtClean="0"/>
              <a:t>Aws Console Dashboard</a:t>
            </a:r>
            <a:endParaRPr lang="en-US" dirty="0"/>
          </a:p>
        </p:txBody>
      </p:sp>
      <p:sp>
        <p:nvSpPr>
          <p:cNvPr id="4" name="Text Placeholder 3"/>
          <p:cNvSpPr>
            <a:spLocks noGrp="1"/>
          </p:cNvSpPr>
          <p:nvPr>
            <p:ph type="body" sz="half" idx="3"/>
          </p:nvPr>
        </p:nvSpPr>
        <p:spPr/>
        <p:txBody>
          <a:bodyPr/>
          <a:lstStyle/>
          <a:p>
            <a:r>
              <a:rPr lang="en-US" dirty="0" smtClean="0"/>
              <a:t>Creating I AM user</a:t>
            </a:r>
            <a:endParaRPr lang="en-US" dirty="0"/>
          </a:p>
        </p:txBody>
      </p:sp>
      <p:pic>
        <p:nvPicPr>
          <p:cNvPr id="1026" name="Picture 2"/>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35814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029200" y="1524000"/>
            <a:ext cx="36576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1127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a:r>
              <a:rPr lang="en-US" sz="2000" dirty="0"/>
              <a:t>After creating an EC2 instance, download the key pair for SSH connection, and then connect to it using </a:t>
            </a:r>
            <a:r>
              <a:rPr lang="en-US" sz="2000" dirty="0" err="1"/>
              <a:t>Git</a:t>
            </a:r>
            <a:r>
              <a:rPr lang="en-US" sz="2000" dirty="0"/>
              <a:t> Bash.</a:t>
            </a:r>
            <a:br>
              <a:rPr lang="en-US" sz="2000" dirty="0"/>
            </a:br>
            <a:endParaRPr lang="en-US" sz="2000" dirty="0"/>
          </a:p>
        </p:txBody>
      </p:sp>
      <p:sp>
        <p:nvSpPr>
          <p:cNvPr id="4" name="Text Placeholder 3"/>
          <p:cNvSpPr>
            <a:spLocks noGrp="1"/>
          </p:cNvSpPr>
          <p:nvPr>
            <p:ph type="body" idx="1"/>
          </p:nvPr>
        </p:nvSpPr>
        <p:spPr/>
        <p:txBody>
          <a:bodyPr/>
          <a:lstStyle/>
          <a:p>
            <a:r>
              <a:rPr lang="en-US" dirty="0" smtClean="0"/>
              <a:t>Launching Ec2 instance</a:t>
            </a:r>
            <a:endParaRPr lang="en-US" dirty="0"/>
          </a:p>
        </p:txBody>
      </p:sp>
      <p:sp>
        <p:nvSpPr>
          <p:cNvPr id="6" name="Text Placeholder 5"/>
          <p:cNvSpPr>
            <a:spLocks noGrp="1"/>
          </p:cNvSpPr>
          <p:nvPr>
            <p:ph type="body" sz="half" idx="3"/>
          </p:nvPr>
        </p:nvSpPr>
        <p:spPr/>
        <p:txBody>
          <a:bodyPr/>
          <a:lstStyle/>
          <a:p>
            <a:r>
              <a:rPr lang="en-US" dirty="0" err="1" smtClean="0"/>
              <a:t>Ssh</a:t>
            </a:r>
            <a:r>
              <a:rPr lang="en-US" dirty="0" smtClean="0"/>
              <a:t> Connection</a:t>
            </a:r>
            <a:endParaRPr lang="en-US" dirty="0"/>
          </a:p>
        </p:txBody>
      </p:sp>
      <p:pic>
        <p:nvPicPr>
          <p:cNvPr id="1026" name="Picture 2"/>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4040188"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45025" y="1828800"/>
            <a:ext cx="4041775"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519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a:t>After establishing an SSH connection to the server, install and start </a:t>
            </a:r>
            <a:r>
              <a:rPr lang="en-US" sz="2000" dirty="0" err="1"/>
              <a:t>Jupyter</a:t>
            </a:r>
            <a:r>
              <a:rPr lang="en-US" sz="2000" dirty="0"/>
              <a:t> Notebook. Create a new notebook for data analysis.</a:t>
            </a:r>
          </a:p>
        </p:txBody>
      </p:sp>
      <p:sp>
        <p:nvSpPr>
          <p:cNvPr id="3" name="Text Placeholder 2"/>
          <p:cNvSpPr>
            <a:spLocks noGrp="1"/>
          </p:cNvSpPr>
          <p:nvPr>
            <p:ph type="body" idx="1"/>
          </p:nvPr>
        </p:nvSpPr>
        <p:spPr/>
        <p:txBody>
          <a:bodyPr/>
          <a:lstStyle/>
          <a:p>
            <a:r>
              <a:rPr lang="en-US" dirty="0" smtClean="0"/>
              <a:t>Creating </a:t>
            </a:r>
            <a:r>
              <a:rPr lang="en-US" dirty="0" err="1" smtClean="0"/>
              <a:t>Jupyter</a:t>
            </a:r>
            <a:r>
              <a:rPr lang="en-US" dirty="0" smtClean="0"/>
              <a:t> Server</a:t>
            </a:r>
            <a:endParaRPr lang="en-US" dirty="0"/>
          </a:p>
        </p:txBody>
      </p:sp>
      <p:sp>
        <p:nvSpPr>
          <p:cNvPr id="4" name="Text Placeholder 3"/>
          <p:cNvSpPr>
            <a:spLocks noGrp="1"/>
          </p:cNvSpPr>
          <p:nvPr>
            <p:ph type="body" sz="half" idx="3"/>
          </p:nvPr>
        </p:nvSpPr>
        <p:spPr/>
        <p:txBody>
          <a:bodyPr/>
          <a:lstStyle/>
          <a:p>
            <a:r>
              <a:rPr lang="en-US" dirty="0" smtClean="0"/>
              <a:t>Opening Notebook</a:t>
            </a:r>
            <a:endParaRPr lang="en-US" dirty="0"/>
          </a:p>
        </p:txBody>
      </p:sp>
      <p:pic>
        <p:nvPicPr>
          <p:cNvPr id="2050" name="Picture 2"/>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bwMode="auto">
          <a:xfrm>
            <a:off x="515144" y="1529556"/>
            <a:ext cx="3924300" cy="37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45025" y="1676400"/>
            <a:ext cx="4041775"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7756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US" sz="2000" dirty="0" smtClean="0"/>
              <a:t>Reading </a:t>
            </a:r>
            <a:r>
              <a:rPr lang="en-US" sz="2000" dirty="0" err="1" smtClean="0"/>
              <a:t>GlobalSuperstore</a:t>
            </a:r>
            <a:r>
              <a:rPr lang="en-US" sz="2000" dirty="0" smtClean="0"/>
              <a:t> Data</a:t>
            </a:r>
            <a:endParaRPr lang="en-US" sz="2000"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229600" cy="4343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4828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lnSpcReduction="10000"/>
          </a:bodyPr>
          <a:lstStyle/>
          <a:p>
            <a:r>
              <a:rPr lang="en-US" dirty="0" smtClean="0"/>
              <a:t>Sub Category Wise Shipping Cost Sum</a:t>
            </a:r>
            <a:endParaRPr lang="en-US" dirty="0"/>
          </a:p>
        </p:txBody>
      </p:sp>
      <p:sp>
        <p:nvSpPr>
          <p:cNvPr id="7" name="Text Placeholder 6"/>
          <p:cNvSpPr>
            <a:spLocks noGrp="1"/>
          </p:cNvSpPr>
          <p:nvPr>
            <p:ph type="body" sz="half" idx="3"/>
          </p:nvPr>
        </p:nvSpPr>
        <p:spPr/>
        <p:txBody>
          <a:bodyPr>
            <a:normAutofit lnSpcReduction="10000"/>
          </a:bodyPr>
          <a:lstStyle/>
          <a:p>
            <a:r>
              <a:rPr lang="en-US" dirty="0" smtClean="0"/>
              <a:t>Segment wise Sales-Percentage Distribution</a:t>
            </a:r>
            <a:endParaRPr lang="en-US" dirty="0"/>
          </a:p>
        </p:txBody>
      </p:sp>
      <p:pic>
        <p:nvPicPr>
          <p:cNvPr id="4098" name="Picture 2"/>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4040188"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45025" y="1752600"/>
            <a:ext cx="4346575" cy="3289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762000" y="381000"/>
            <a:ext cx="7848600" cy="1200329"/>
          </a:xfrm>
          <a:prstGeom prst="rect">
            <a:avLst/>
          </a:prstGeom>
          <a:noFill/>
        </p:spPr>
        <p:txBody>
          <a:bodyPr wrap="square" rtlCol="0">
            <a:spAutoFit/>
          </a:bodyPr>
          <a:lstStyle/>
          <a:p>
            <a:r>
              <a:rPr lang="en-US" dirty="0"/>
              <a:t>Here we can clearly see that the shipping cost is lowest for the furnishing subcategory and highest for phones. On the other hand, customer segments share approximately equal percentages across all three segments.</a:t>
            </a:r>
          </a:p>
        </p:txBody>
      </p:sp>
    </p:spTree>
    <p:extLst>
      <p:ext uri="{BB962C8B-B14F-4D97-AF65-F5344CB8AC3E}">
        <p14:creationId xmlns:p14="http://schemas.microsoft.com/office/powerpoint/2010/main" val="1177806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a:t>The chart shows that the technology category generates the highest profit compared to the other two. Profit percentage distribution is also highest for technology.</a:t>
            </a:r>
          </a:p>
        </p:txBody>
      </p:sp>
      <p:sp>
        <p:nvSpPr>
          <p:cNvPr id="3" name="Text Placeholder 2"/>
          <p:cNvSpPr>
            <a:spLocks noGrp="1"/>
          </p:cNvSpPr>
          <p:nvPr>
            <p:ph type="body" idx="1"/>
          </p:nvPr>
        </p:nvSpPr>
        <p:spPr/>
        <p:txBody>
          <a:bodyPr/>
          <a:lstStyle/>
          <a:p>
            <a:pPr algn="ctr"/>
            <a:r>
              <a:rPr lang="en-US" dirty="0" smtClean="0"/>
              <a:t>Sum of Profit</a:t>
            </a:r>
            <a:endParaRPr lang="en-US" dirty="0"/>
          </a:p>
        </p:txBody>
      </p:sp>
      <p:sp>
        <p:nvSpPr>
          <p:cNvPr id="4" name="Text Placeholder 3"/>
          <p:cNvSpPr>
            <a:spLocks noGrp="1"/>
          </p:cNvSpPr>
          <p:nvPr>
            <p:ph type="body" sz="half" idx="3"/>
          </p:nvPr>
        </p:nvSpPr>
        <p:spPr/>
        <p:txBody>
          <a:bodyPr/>
          <a:lstStyle/>
          <a:p>
            <a:r>
              <a:rPr lang="en-US" dirty="0" smtClean="0"/>
              <a:t>Percentage Distribution</a:t>
            </a:r>
            <a:endParaRPr lang="en-US" dirty="0"/>
          </a:p>
        </p:txBody>
      </p:sp>
      <p:pic>
        <p:nvPicPr>
          <p:cNvPr id="5122" name="Picture 2"/>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4040188"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45025" y="1742823"/>
            <a:ext cx="4041775" cy="3345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8651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p>
            <a:r>
              <a:rPr lang="en-US" sz="2000" dirty="0"/>
              <a:t>The charts illustrate the relationship between profit and both shipping mode and sales amount.</a:t>
            </a:r>
          </a:p>
        </p:txBody>
      </p:sp>
      <p:sp>
        <p:nvSpPr>
          <p:cNvPr id="11" name="Text Placeholder 10"/>
          <p:cNvSpPr>
            <a:spLocks noGrp="1"/>
          </p:cNvSpPr>
          <p:nvPr>
            <p:ph type="body" idx="1"/>
          </p:nvPr>
        </p:nvSpPr>
        <p:spPr/>
        <p:txBody>
          <a:bodyPr>
            <a:normAutofit lnSpcReduction="10000"/>
          </a:bodyPr>
          <a:lstStyle/>
          <a:p>
            <a:r>
              <a:rPr lang="en-US" dirty="0" smtClean="0"/>
              <a:t>Ship Mode Vs Sales &amp; Profit</a:t>
            </a:r>
            <a:endParaRPr lang="en-US" dirty="0"/>
          </a:p>
        </p:txBody>
      </p:sp>
      <p:sp>
        <p:nvSpPr>
          <p:cNvPr id="13" name="Text Placeholder 12"/>
          <p:cNvSpPr>
            <a:spLocks noGrp="1"/>
          </p:cNvSpPr>
          <p:nvPr>
            <p:ph type="body" sz="half" idx="3"/>
          </p:nvPr>
        </p:nvSpPr>
        <p:spPr/>
        <p:txBody>
          <a:bodyPr>
            <a:normAutofit lnSpcReduction="10000"/>
          </a:bodyPr>
          <a:lstStyle/>
          <a:p>
            <a:r>
              <a:rPr lang="en-US" dirty="0" smtClean="0"/>
              <a:t>Sales and Ship mode vs Profit</a:t>
            </a:r>
            <a:endParaRPr lang="en-US" dirty="0"/>
          </a:p>
        </p:txBody>
      </p:sp>
      <p:pic>
        <p:nvPicPr>
          <p:cNvPr id="6147" name="Picture 3"/>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bwMode="auto">
          <a:xfrm>
            <a:off x="381000" y="1524000"/>
            <a:ext cx="4116388"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45025" y="1524000"/>
            <a:ext cx="4041775"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8945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297</TotalTime>
  <Words>351</Words>
  <Application>Microsoft Office PowerPoint</Application>
  <PresentationFormat>On-screen Show (4:3)</PresentationFormat>
  <Paragraphs>25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PowerPoint Presentation</vt:lpstr>
      <vt:lpstr>Data Analysis Using Aws-EC2</vt:lpstr>
      <vt:lpstr>Creating an IAM user with restricted permissions based on specific use cases.</vt:lpstr>
      <vt:lpstr>After creating an EC2 instance, download the key pair for SSH connection, and then connect to it using Git Bash. </vt:lpstr>
      <vt:lpstr>After establishing an SSH connection to the server, install and start Jupyter Notebook. Create a new notebook for data analysis.</vt:lpstr>
      <vt:lpstr>Reading GlobalSuperstore Data</vt:lpstr>
      <vt:lpstr>PowerPoint Presentation</vt:lpstr>
      <vt:lpstr>The chart shows that the technology category generates the highest profit compared to the other two. Profit percentage distribution is also highest for technology.</vt:lpstr>
      <vt:lpstr>The charts illustrate the relationship between profit and both shipping mode and sales amount.</vt:lpstr>
      <vt:lpstr>Github :-https://github.com/VirendraR2107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Pcc</dc:creator>
  <cp:lastModifiedBy>Pcc</cp:lastModifiedBy>
  <cp:revision>16</cp:revision>
  <dcterms:created xsi:type="dcterms:W3CDTF">2006-08-16T00:00:00Z</dcterms:created>
  <dcterms:modified xsi:type="dcterms:W3CDTF">2024-08-09T17:07:23Z</dcterms:modified>
</cp:coreProperties>
</file>