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ru" initials="V" lastIdx="1" clrIdx="0">
    <p:extLst>
      <p:ext uri="{19B8F6BF-5375-455C-9EA6-DF929625EA0E}">
        <p15:presenceInfo xmlns:p15="http://schemas.microsoft.com/office/powerpoint/2012/main" userId="Vir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autoAdjust="0"/>
    <p:restoredTop sz="94651" autoAdjust="0"/>
  </p:normalViewPr>
  <p:slideViewPr>
    <p:cSldViewPr snapToGrid="0">
      <p:cViewPr varScale="1">
        <p:scale>
          <a:sx n="85" d="100"/>
          <a:sy n="85" d="100"/>
        </p:scale>
        <p:origin x="744"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28690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28518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8356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91711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18436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034074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497861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660354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212830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84647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722149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99027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61709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174722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79116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93591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7DEBC-032C-4F54-9D99-0B1037E4F17A}" type="datetimeFigureOut">
              <a:rPr lang="en-IN" smtClean="0"/>
              <a:t>07-10-2020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6A32DB-7FBC-41BF-AC86-C6C7040AD5A2}" type="slidenum">
              <a:rPr lang="en-IN" smtClean="0"/>
              <a:t>‹#›</a:t>
            </a:fld>
            <a:endParaRPr lang="en-IN"/>
          </a:p>
        </p:txBody>
      </p:sp>
    </p:spTree>
    <p:extLst>
      <p:ext uri="{BB962C8B-B14F-4D97-AF65-F5344CB8AC3E}">
        <p14:creationId xmlns:p14="http://schemas.microsoft.com/office/powerpoint/2010/main" val="397264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50000"/>
                <a:lumOff val="50000"/>
              </a:schemeClr>
            </a:gs>
            <a:gs pos="74000">
              <a:schemeClr val="bg1"/>
            </a:gs>
            <a:gs pos="83000">
              <a:schemeClr val="bg1"/>
            </a:gs>
            <a:gs pos="100000">
              <a:schemeClr val="bg1"/>
            </a:gs>
          </a:gsLst>
          <a:path path="circle">
            <a:fillToRect l="100000" t="10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10/7/2020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6A32DB-7FBC-41BF-AC86-C6C7040AD5A2}" type="slidenum">
              <a:rPr lang="en-IN" smtClean="0"/>
              <a:t>‹#›</a:t>
            </a:fld>
            <a:endParaRPr lang="en-IN"/>
          </a:p>
        </p:txBody>
      </p:sp>
    </p:spTree>
    <p:extLst>
      <p:ext uri="{BB962C8B-B14F-4D97-AF65-F5344CB8AC3E}">
        <p14:creationId xmlns:p14="http://schemas.microsoft.com/office/powerpoint/2010/main" val="3533736388"/>
      </p:ext>
    </p:extLst>
  </p:cSld>
  <p:clrMap bg1="dk1" tx1="lt1" bg2="dk2" tx2="lt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Lst>
  <p:transition>
    <p:fade thruBlk="1"/>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96B7-BE87-405C-BEB0-79F2D6B468F5}"/>
              </a:ext>
            </a:extLst>
          </p:cNvPr>
          <p:cNvSpPr>
            <a:spLocks noGrp="1"/>
          </p:cNvSpPr>
          <p:nvPr>
            <p:ph type="title"/>
          </p:nvPr>
        </p:nvSpPr>
        <p:spPr>
          <a:xfrm>
            <a:off x="1544445" y="437924"/>
            <a:ext cx="4343400" cy="1456660"/>
          </a:xfrm>
        </p:spPr>
        <p:txBody>
          <a:bodyPr>
            <a:normAutofit fontScale="90000"/>
          </a:bodyPr>
          <a:lstStyle/>
          <a:p>
            <a:pPr algn="l"/>
            <a:r>
              <a:rPr lang="en-IN" sz="4000" dirty="0"/>
              <a:t>TITANIC SURVIVOR PREDICTION</a:t>
            </a:r>
          </a:p>
        </p:txBody>
      </p:sp>
      <p:pic>
        <p:nvPicPr>
          <p:cNvPr id="10" name="Picture Placeholder 9">
            <a:extLst>
              <a:ext uri="{FF2B5EF4-FFF2-40B4-BE49-F238E27FC236}">
                <a16:creationId xmlns:a16="http://schemas.microsoft.com/office/drawing/2014/main" id="{63118FB0-0CF2-4644-91B9-F0893B319C8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7555" r="27555"/>
          <a:stretch>
            <a:fillRect/>
          </a:stretch>
        </p:blipFill>
        <p:spPr>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4658E6F2-5D72-4BBA-98DB-D1ADC52AC3E8}"/>
              </a:ext>
            </a:extLst>
          </p:cNvPr>
          <p:cNvSpPr>
            <a:spLocks noGrp="1"/>
          </p:cNvSpPr>
          <p:nvPr>
            <p:ph type="body" sz="half" idx="2"/>
          </p:nvPr>
        </p:nvSpPr>
        <p:spPr>
          <a:xfrm>
            <a:off x="1544445" y="2680145"/>
            <a:ext cx="3932237" cy="2646286"/>
          </a:xfrm>
        </p:spPr>
        <p:txBody>
          <a:bodyPr/>
          <a:lstStyle/>
          <a:p>
            <a:pPr algn="l"/>
            <a:r>
              <a:rPr lang="en-IN" dirty="0"/>
              <a:t>Presented By:</a:t>
            </a:r>
          </a:p>
          <a:p>
            <a:pPr algn="l"/>
            <a:r>
              <a:rPr lang="en-IN" dirty="0"/>
              <a:t>Virendra Verma</a:t>
            </a:r>
          </a:p>
        </p:txBody>
      </p:sp>
    </p:spTree>
    <p:extLst>
      <p:ext uri="{BB962C8B-B14F-4D97-AF65-F5344CB8AC3E}">
        <p14:creationId xmlns:p14="http://schemas.microsoft.com/office/powerpoint/2010/main" val="139310026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Checking Max, Min, Mean, Mode</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38A6E76-BCAF-4013-B908-C459D04107F1}"/>
              </a:ext>
            </a:extLst>
          </p:cNvPr>
          <p:cNvSpPr txBox="1"/>
          <p:nvPr/>
        </p:nvSpPr>
        <p:spPr>
          <a:xfrm>
            <a:off x="1616439" y="2005701"/>
            <a:ext cx="7329905" cy="369332"/>
          </a:xfrm>
          <a:prstGeom prst="rect">
            <a:avLst/>
          </a:prstGeom>
          <a:noFill/>
        </p:spPr>
        <p:txBody>
          <a:bodyPr wrap="square" rtlCol="0">
            <a:spAutoFit/>
          </a:bodyPr>
          <a:lstStyle/>
          <a:p>
            <a:r>
              <a:rPr lang="en-IN" dirty="0"/>
              <a:t>For Fare:</a:t>
            </a:r>
          </a:p>
        </p:txBody>
      </p:sp>
      <p:pic>
        <p:nvPicPr>
          <p:cNvPr id="8" name="Picture 7">
            <a:extLst>
              <a:ext uri="{FF2B5EF4-FFF2-40B4-BE49-F238E27FC236}">
                <a16:creationId xmlns:a16="http://schemas.microsoft.com/office/drawing/2014/main" id="{F89F3B13-B22B-4F54-9FF1-8B888E97D8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138" y="1993231"/>
            <a:ext cx="5033856" cy="369332"/>
          </a:xfrm>
          <a:prstGeom prst="rect">
            <a:avLst/>
          </a:prstGeom>
        </p:spPr>
      </p:pic>
      <p:pic>
        <p:nvPicPr>
          <p:cNvPr id="11" name="Picture 10">
            <a:extLst>
              <a:ext uri="{FF2B5EF4-FFF2-40B4-BE49-F238E27FC236}">
                <a16:creationId xmlns:a16="http://schemas.microsoft.com/office/drawing/2014/main" id="{A84A404D-682A-4A22-BB27-8AAB807FB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138" y="2476804"/>
            <a:ext cx="2904042" cy="1238691"/>
          </a:xfrm>
          <a:prstGeom prst="rect">
            <a:avLst/>
          </a:prstGeom>
        </p:spPr>
      </p:pic>
      <p:sp>
        <p:nvSpPr>
          <p:cNvPr id="15" name="TextBox 14">
            <a:extLst>
              <a:ext uri="{FF2B5EF4-FFF2-40B4-BE49-F238E27FC236}">
                <a16:creationId xmlns:a16="http://schemas.microsoft.com/office/drawing/2014/main" id="{7FE06B0D-B032-4996-B04F-E75E22792EFC}"/>
              </a:ext>
            </a:extLst>
          </p:cNvPr>
          <p:cNvSpPr txBox="1"/>
          <p:nvPr/>
        </p:nvSpPr>
        <p:spPr>
          <a:xfrm>
            <a:off x="1616438" y="3971384"/>
            <a:ext cx="7329905" cy="369332"/>
          </a:xfrm>
          <a:prstGeom prst="rect">
            <a:avLst/>
          </a:prstGeom>
          <a:noFill/>
        </p:spPr>
        <p:txBody>
          <a:bodyPr wrap="square" rtlCol="0">
            <a:spAutoFit/>
          </a:bodyPr>
          <a:lstStyle/>
          <a:p>
            <a:r>
              <a:rPr lang="en-IN" dirty="0"/>
              <a:t>For Age:</a:t>
            </a:r>
          </a:p>
        </p:txBody>
      </p:sp>
      <p:pic>
        <p:nvPicPr>
          <p:cNvPr id="16" name="Picture 15">
            <a:extLst>
              <a:ext uri="{FF2B5EF4-FFF2-40B4-BE49-F238E27FC236}">
                <a16:creationId xmlns:a16="http://schemas.microsoft.com/office/drawing/2014/main" id="{0ED6A239-7665-426E-A57C-DFCFA2488A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138" y="3975541"/>
            <a:ext cx="5235560" cy="348071"/>
          </a:xfrm>
          <a:prstGeom prst="rect">
            <a:avLst/>
          </a:prstGeom>
        </p:spPr>
      </p:pic>
      <p:pic>
        <p:nvPicPr>
          <p:cNvPr id="18" name="Picture 17">
            <a:extLst>
              <a:ext uri="{FF2B5EF4-FFF2-40B4-BE49-F238E27FC236}">
                <a16:creationId xmlns:a16="http://schemas.microsoft.com/office/drawing/2014/main" id="{DA5F893E-EC10-4984-A09C-5F2EF26C87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138" y="4447063"/>
            <a:ext cx="2913532" cy="1246585"/>
          </a:xfrm>
          <a:prstGeom prst="rect">
            <a:avLst/>
          </a:prstGeom>
        </p:spPr>
      </p:pic>
    </p:spTree>
    <p:extLst>
      <p:ext uri="{BB962C8B-B14F-4D97-AF65-F5344CB8AC3E}">
        <p14:creationId xmlns:p14="http://schemas.microsoft.com/office/powerpoint/2010/main" val="127701145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5168429" y="2629204"/>
            <a:ext cx="6466721" cy="3381848"/>
          </a:xfrm>
        </p:spPr>
        <p:txBody>
          <a:bodyPr anchor="t">
            <a:normAutofit/>
          </a:bodyPr>
          <a:lstStyle/>
          <a:p>
            <a:pPr lvl="1">
              <a:buClr>
                <a:schemeClr val="tx1"/>
              </a:buClr>
            </a:pPr>
            <a:r>
              <a:rPr lang="en-IN" sz="2400" dirty="0"/>
              <a:t>From this data we get that there are 177 null values in age column and 2 null in embarked column.</a:t>
            </a:r>
            <a:r>
              <a:rPr lang="en-US" sz="2400" dirty="0"/>
              <a:t> The data of the cabin is not useful thus, we will exclude that.</a:t>
            </a: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33C23F3-96F2-404A-BA51-AD3C92354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5448" y="2053762"/>
            <a:ext cx="3273972" cy="423042"/>
          </a:xfrm>
          <a:prstGeom prst="rect">
            <a:avLst/>
          </a:prstGeom>
        </p:spPr>
      </p:pic>
      <p:pic>
        <p:nvPicPr>
          <p:cNvPr id="10" name="Picture 9">
            <a:extLst>
              <a:ext uri="{FF2B5EF4-FFF2-40B4-BE49-F238E27FC236}">
                <a16:creationId xmlns:a16="http://schemas.microsoft.com/office/drawing/2014/main" id="{4F0AE0CB-8038-400C-9D48-F63F7066E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5448" y="2537334"/>
            <a:ext cx="2330402" cy="3533681"/>
          </a:xfrm>
          <a:prstGeom prst="rect">
            <a:avLst/>
          </a:prstGeom>
        </p:spPr>
      </p:pic>
      <p:sp>
        <p:nvSpPr>
          <p:cNvPr id="17" name="Text Placeholder 5">
            <a:extLst>
              <a:ext uri="{FF2B5EF4-FFF2-40B4-BE49-F238E27FC236}">
                <a16:creationId xmlns:a16="http://schemas.microsoft.com/office/drawing/2014/main" id="{FA1512E2-CC6B-463D-9B01-01EA54C041E9}"/>
              </a:ext>
            </a:extLst>
          </p:cNvPr>
          <p:cNvSpPr txBox="1">
            <a:spLocks/>
          </p:cNvSpPr>
          <p:nvPr/>
        </p:nvSpPr>
        <p:spPr>
          <a:xfrm>
            <a:off x="1291509" y="1607443"/>
            <a:ext cx="9913781" cy="53818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lvl="1">
              <a:buClr>
                <a:schemeClr val="tx1"/>
              </a:buClr>
            </a:pPr>
            <a:r>
              <a:rPr lang="en-IN" sz="2400"/>
              <a:t>Checking for null values</a:t>
            </a:r>
          </a:p>
          <a:p>
            <a:pPr lvl="1">
              <a:buClr>
                <a:schemeClr val="tx1"/>
              </a:buClr>
            </a:pPr>
            <a:endParaRPr lang="en-IN" sz="2400" dirty="0"/>
          </a:p>
        </p:txBody>
      </p:sp>
    </p:spTree>
    <p:extLst>
      <p:ext uri="{BB962C8B-B14F-4D97-AF65-F5344CB8AC3E}">
        <p14:creationId xmlns:p14="http://schemas.microsoft.com/office/powerpoint/2010/main" val="159224347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2"/>
            <a:ext cx="9913781" cy="1973958"/>
          </a:xfrm>
        </p:spPr>
        <p:txBody>
          <a:bodyPr anchor="t">
            <a:normAutofit/>
          </a:bodyPr>
          <a:lstStyle/>
          <a:p>
            <a:pPr lvl="1">
              <a:buClr>
                <a:schemeClr val="tx1"/>
              </a:buClr>
            </a:pPr>
            <a:r>
              <a:rPr lang="en-US" sz="2400" dirty="0"/>
              <a:t>The Survived column is dependent upon the Age and Embarked column. They contain some null values, to remove the null value we are filling mean in Age column and S in Embarked column because the occurrence of S is more in the Embarked column. We are filling this to utilize the whole data given in the dataset.</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097DBD0A-A49E-4F17-BFD5-FD87F9B74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3664847"/>
            <a:ext cx="7280397" cy="1002374"/>
          </a:xfrm>
          <a:prstGeom prst="rect">
            <a:avLst/>
          </a:prstGeom>
        </p:spPr>
      </p:pic>
    </p:spTree>
    <p:extLst>
      <p:ext uri="{BB962C8B-B14F-4D97-AF65-F5344CB8AC3E}">
        <p14:creationId xmlns:p14="http://schemas.microsoft.com/office/powerpoint/2010/main" val="414082866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SPLITING DATA FOR TESTING AND TRAINING</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2"/>
            <a:ext cx="9913781" cy="1243185"/>
          </a:xfrm>
        </p:spPr>
        <p:txBody>
          <a:bodyPr anchor="t">
            <a:normAutofit/>
          </a:bodyPr>
          <a:lstStyle/>
          <a:p>
            <a:pPr lvl="1">
              <a:buClr>
                <a:schemeClr val="tx1"/>
              </a:buClr>
            </a:pPr>
            <a:r>
              <a:rPr lang="en-US" sz="2400" dirty="0"/>
              <a:t>From the data visualization, there are four main columns where the output depends upon. Age, Sex, P-class, Embarked. These features are stored in the X list and survived is stored in y.</a:t>
            </a: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A1CD9F02-D61E-4229-BCBB-724549152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2858443"/>
            <a:ext cx="8686088" cy="2942750"/>
          </a:xfrm>
          <a:prstGeom prst="rect">
            <a:avLst/>
          </a:prstGeom>
        </p:spPr>
      </p:pic>
    </p:spTree>
    <p:extLst>
      <p:ext uri="{BB962C8B-B14F-4D97-AF65-F5344CB8AC3E}">
        <p14:creationId xmlns:p14="http://schemas.microsoft.com/office/powerpoint/2010/main" val="131825229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Decision Tree</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3EDAC0B0-9703-4CCC-9634-9449FD076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046" y="1475535"/>
            <a:ext cx="8034443" cy="4546733"/>
          </a:xfrm>
          <a:prstGeom prst="rect">
            <a:avLst/>
          </a:prstGeom>
        </p:spPr>
      </p:pic>
    </p:spTree>
    <p:extLst>
      <p:ext uri="{BB962C8B-B14F-4D97-AF65-F5344CB8AC3E}">
        <p14:creationId xmlns:p14="http://schemas.microsoft.com/office/powerpoint/2010/main" val="191540141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Random Forest Classifier</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23FFDD8-FD45-4061-94E4-95DC21BE9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939" y="1485762"/>
            <a:ext cx="7376904" cy="4708971"/>
          </a:xfrm>
          <a:prstGeom prst="rect">
            <a:avLst/>
          </a:prstGeom>
        </p:spPr>
      </p:pic>
    </p:spTree>
    <p:extLst>
      <p:ext uri="{BB962C8B-B14F-4D97-AF65-F5344CB8AC3E}">
        <p14:creationId xmlns:p14="http://schemas.microsoft.com/office/powerpoint/2010/main" val="243235101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GaussianNB</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9BF7125-1F8C-4E5D-9D2F-A9D9BFF5C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707" y="1494147"/>
            <a:ext cx="6747429" cy="4794227"/>
          </a:xfrm>
          <a:prstGeom prst="rect">
            <a:avLst/>
          </a:prstGeom>
        </p:spPr>
      </p:pic>
    </p:spTree>
    <p:extLst>
      <p:ext uri="{BB962C8B-B14F-4D97-AF65-F5344CB8AC3E}">
        <p14:creationId xmlns:p14="http://schemas.microsoft.com/office/powerpoint/2010/main" val="255483009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KNeighborsClassifier</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7910A997-1F02-472C-A0B2-0B95894C9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782" y="1516444"/>
            <a:ext cx="6424680" cy="4613315"/>
          </a:xfrm>
          <a:prstGeom prst="rect">
            <a:avLst/>
          </a:prstGeom>
        </p:spPr>
      </p:pic>
    </p:spTree>
    <p:extLst>
      <p:ext uri="{BB962C8B-B14F-4D97-AF65-F5344CB8AC3E}">
        <p14:creationId xmlns:p14="http://schemas.microsoft.com/office/powerpoint/2010/main" val="266182047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US" sz="4000" dirty="0" err="1"/>
              <a:t>LogisticRegression</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4DC8BC1-72A6-46B3-9DFD-5745B25E8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3857" y="1536197"/>
            <a:ext cx="8662553" cy="4692216"/>
          </a:xfrm>
          <a:prstGeom prst="rect">
            <a:avLst/>
          </a:prstGeom>
        </p:spPr>
      </p:pic>
    </p:spTree>
    <p:extLst>
      <p:ext uri="{BB962C8B-B14F-4D97-AF65-F5344CB8AC3E}">
        <p14:creationId xmlns:p14="http://schemas.microsoft.com/office/powerpoint/2010/main" val="114838860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US" sz="4000" dirty="0"/>
              <a:t>Training Data using </a:t>
            </a:r>
            <a:r>
              <a:rPr lang="en-IN" dirty="0"/>
              <a:t> </a:t>
            </a:r>
            <a:r>
              <a:rPr lang="en-IN" b="1" dirty="0"/>
              <a:t>Support Vector Machines</a:t>
            </a:r>
            <a:r>
              <a:rPr lang="en-IN" dirty="0"/>
              <a:t> </a:t>
            </a:r>
            <a:endParaRPr lang="en-IN" sz="40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94AC3652-EA4D-48D0-BCBD-F0972378C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378" y="1422185"/>
            <a:ext cx="6803652" cy="4866189"/>
          </a:xfrm>
          <a:prstGeom prst="rect">
            <a:avLst/>
          </a:prstGeom>
        </p:spPr>
      </p:pic>
    </p:spTree>
    <p:extLst>
      <p:ext uri="{BB962C8B-B14F-4D97-AF65-F5344CB8AC3E}">
        <p14:creationId xmlns:p14="http://schemas.microsoft.com/office/powerpoint/2010/main" val="313406897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DB15-A188-4B9F-8910-486447078BD1}"/>
              </a:ext>
            </a:extLst>
          </p:cNvPr>
          <p:cNvSpPr>
            <a:spLocks noGrp="1"/>
          </p:cNvSpPr>
          <p:nvPr>
            <p:ph type="title"/>
          </p:nvPr>
        </p:nvSpPr>
        <p:spPr>
          <a:xfrm>
            <a:off x="1653124" y="151227"/>
            <a:ext cx="10018711" cy="1565031"/>
          </a:xfrm>
        </p:spPr>
        <p:txBody>
          <a:bodyPr>
            <a:normAutofit/>
          </a:bodyPr>
          <a:lstStyle/>
          <a:p>
            <a:pPr algn="l"/>
            <a:r>
              <a:rPr lang="en-IN" sz="4000" dirty="0"/>
              <a:t>INTRODUCTION</a:t>
            </a:r>
          </a:p>
        </p:txBody>
      </p:sp>
      <p:sp>
        <p:nvSpPr>
          <p:cNvPr id="3" name="Text Placeholder 2">
            <a:extLst>
              <a:ext uri="{FF2B5EF4-FFF2-40B4-BE49-F238E27FC236}">
                <a16:creationId xmlns:a16="http://schemas.microsoft.com/office/drawing/2014/main" id="{D51727EC-2925-47D0-A90F-B699DFC525E5}"/>
              </a:ext>
            </a:extLst>
          </p:cNvPr>
          <p:cNvSpPr>
            <a:spLocks noGrp="1"/>
          </p:cNvSpPr>
          <p:nvPr>
            <p:ph type="body" idx="1"/>
          </p:nvPr>
        </p:nvSpPr>
        <p:spPr>
          <a:xfrm>
            <a:off x="1653124" y="1716258"/>
            <a:ext cx="10018711" cy="3912549"/>
          </a:xfrm>
          <a:ln>
            <a:noFill/>
          </a:ln>
        </p:spPr>
        <p:txBody>
          <a:bodyPr anchor="t">
            <a:normAutofit/>
          </a:bodyPr>
          <a:lstStyle/>
          <a:p>
            <a:pPr algn="l">
              <a:buClr>
                <a:schemeClr val="tx1"/>
              </a:buClr>
            </a:pPr>
            <a:r>
              <a:rPr lang="en-US" sz="2400" dirty="0"/>
              <a:t>The RMS Titanic was a British passenger liner that struck an iceberg on her maiden voyage and sank, taking the lives of more than 1500 passengers. We are interested in predicting the survival probability for a given passenger. There are many factors which played into which passengers made it into lifeboats and which passengers did not, most notably gender and class assignment. Our purpose is to find a conclusion using different predicting models by the data given a sample of 342 survivors and find if this hypothesis is true or not.</a:t>
            </a:r>
            <a:endParaRPr lang="en-IN" sz="2400" dirty="0"/>
          </a:p>
        </p:txBody>
      </p:sp>
      <p:sp>
        <p:nvSpPr>
          <p:cNvPr id="5" name="Rectangle 4">
            <a:extLst>
              <a:ext uri="{FF2B5EF4-FFF2-40B4-BE49-F238E27FC236}">
                <a16:creationId xmlns:a16="http://schemas.microsoft.com/office/drawing/2014/main" id="{D6CD02F0-DC17-430A-B9D7-5F6B9DF2F449}"/>
              </a:ext>
            </a:extLst>
          </p:cNvPr>
          <p:cNvSpPr/>
          <p:nvPr/>
        </p:nvSpPr>
        <p:spPr>
          <a:xfrm>
            <a:off x="1653124" y="1229193"/>
            <a:ext cx="9544528"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6638084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IN" sz="4000" dirty="0"/>
              <a:t>COMPARING MODELS</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CB2AB175-D6E3-4E44-A31C-45C3ADAC4676}"/>
              </a:ext>
            </a:extLst>
          </p:cNvPr>
          <p:cNvSpPr txBox="1">
            <a:spLocks/>
          </p:cNvSpPr>
          <p:nvPr/>
        </p:nvSpPr>
        <p:spPr>
          <a:xfrm>
            <a:off x="1511508" y="1349115"/>
            <a:ext cx="10018711" cy="77948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IN" sz="2400" dirty="0"/>
              <a:t>Comparing all the models with there accuracy</a:t>
            </a:r>
          </a:p>
        </p:txBody>
      </p:sp>
      <p:pic>
        <p:nvPicPr>
          <p:cNvPr id="6" name="Picture 5">
            <a:extLst>
              <a:ext uri="{FF2B5EF4-FFF2-40B4-BE49-F238E27FC236}">
                <a16:creationId xmlns:a16="http://schemas.microsoft.com/office/drawing/2014/main" id="{FDD6419F-B90A-4B2B-93A4-2EF20657A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750" y="2068643"/>
            <a:ext cx="7245412" cy="4557009"/>
          </a:xfrm>
          <a:prstGeom prst="rect">
            <a:avLst/>
          </a:prstGeom>
        </p:spPr>
      </p:pic>
    </p:spTree>
    <p:extLst>
      <p:ext uri="{BB962C8B-B14F-4D97-AF65-F5344CB8AC3E}">
        <p14:creationId xmlns:p14="http://schemas.microsoft.com/office/powerpoint/2010/main" val="186275099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569626"/>
            <a:ext cx="10018711" cy="779489"/>
          </a:xfrm>
        </p:spPr>
        <p:txBody>
          <a:bodyPr>
            <a:normAutofit/>
          </a:bodyPr>
          <a:lstStyle/>
          <a:p>
            <a:pPr algn="l"/>
            <a:r>
              <a:rPr lang="en-IN" sz="4000" dirty="0"/>
              <a:t>CONCLUSION</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itle 1">
            <a:extLst>
              <a:ext uri="{FF2B5EF4-FFF2-40B4-BE49-F238E27FC236}">
                <a16:creationId xmlns:a16="http://schemas.microsoft.com/office/drawing/2014/main" id="{CB2AB175-D6E3-4E44-A31C-45C3ADAC4676}"/>
              </a:ext>
            </a:extLst>
          </p:cNvPr>
          <p:cNvSpPr txBox="1">
            <a:spLocks/>
          </p:cNvSpPr>
          <p:nvPr/>
        </p:nvSpPr>
        <p:spPr>
          <a:xfrm>
            <a:off x="1511508" y="1349115"/>
            <a:ext cx="10018711" cy="4407108"/>
          </a:xfrm>
          <a:prstGeom prst="rect">
            <a:avLst/>
          </a:prstGeom>
          <a:effectLst/>
        </p:spPr>
        <p:txBody>
          <a:bodyPr vert="horz" lIns="91440" tIns="45720" rIns="91440" bIns="45720" rtlCol="0" anchor="t">
            <a:normAutofit/>
          </a:bodyPr>
          <a:lstStyle>
            <a:lvl1pPr algn="ctr" defTabSz="457200" rtl="0" eaLnBrk="1" latinLnBrk="0" hangingPunct="1">
              <a:spcBef>
                <a:spcPct val="0"/>
              </a:spcBef>
              <a:buNone/>
              <a:defRPr sz="3200" b="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l">
              <a:buFont typeface="Arial" panose="020B0604020202020204" pitchFamily="34" charset="0"/>
              <a:buChar char="•"/>
            </a:pPr>
            <a:r>
              <a:rPr lang="en-IN" sz="2400" dirty="0"/>
              <a:t>While comparing some predicting models we can say that </a:t>
            </a:r>
            <a:r>
              <a:rPr lang="en-IN" sz="2400" dirty="0" err="1"/>
              <a:t>Knieghbors</a:t>
            </a:r>
            <a:r>
              <a:rPr lang="en-IN" sz="2400" dirty="0"/>
              <a:t> is the best model for this dataset which provides 78% of accuracy which is more than other models.</a:t>
            </a:r>
          </a:p>
          <a:p>
            <a:pPr marL="342900" indent="-342900" algn="l">
              <a:buFont typeface="Arial" panose="020B0604020202020204" pitchFamily="34" charset="0"/>
              <a:buChar char="•"/>
            </a:pPr>
            <a:endParaRPr lang="en-IN" sz="2400" dirty="0"/>
          </a:p>
          <a:p>
            <a:pPr marL="342900" indent="-342900" algn="l">
              <a:buFont typeface="Arial" panose="020B0604020202020204" pitchFamily="34" charset="0"/>
              <a:buChar char="•"/>
            </a:pPr>
            <a:r>
              <a:rPr lang="en-US" sz="2400" dirty="0"/>
              <a:t>No algorithm can predict with 100% accuracy.</a:t>
            </a:r>
          </a:p>
          <a:p>
            <a:pPr marL="342900" indent="-342900" algn="l">
              <a:buFont typeface="Arial" panose="020B0604020202020204" pitchFamily="34" charset="0"/>
              <a:buChar char="•"/>
            </a:pPr>
            <a:endParaRPr lang="en-IN" sz="2400" dirty="0"/>
          </a:p>
          <a:p>
            <a:pPr marL="342900" indent="-342900" algn="l">
              <a:buFont typeface="Arial" panose="020B0604020202020204" pitchFamily="34" charset="0"/>
              <a:buChar char="•"/>
            </a:pPr>
            <a:r>
              <a:rPr lang="en-US" sz="2400" dirty="0"/>
              <a:t>Comparing all the columns we get that the Women, children, first-class passengers as well as people with the small family had a better chance at survival</a:t>
            </a:r>
            <a:r>
              <a:rPr lang="en-IN" sz="2400" dirty="0"/>
              <a:t>.</a:t>
            </a:r>
          </a:p>
        </p:txBody>
      </p:sp>
    </p:spTree>
    <p:extLst>
      <p:ext uri="{BB962C8B-B14F-4D97-AF65-F5344CB8AC3E}">
        <p14:creationId xmlns:p14="http://schemas.microsoft.com/office/powerpoint/2010/main" val="43052568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F1C5B-85C0-400C-B5BE-22468C27EC35}"/>
              </a:ext>
            </a:extLst>
          </p:cNvPr>
          <p:cNvSpPr>
            <a:spLocks noGrp="1"/>
          </p:cNvSpPr>
          <p:nvPr>
            <p:ph type="title"/>
          </p:nvPr>
        </p:nvSpPr>
        <p:spPr>
          <a:xfrm>
            <a:off x="1729724" y="191125"/>
            <a:ext cx="9773301" cy="1447800"/>
          </a:xfrm>
        </p:spPr>
        <p:txBody>
          <a:bodyPr>
            <a:normAutofit/>
          </a:bodyPr>
          <a:lstStyle/>
          <a:p>
            <a:pPr algn="l"/>
            <a:r>
              <a:rPr lang="en-IN" sz="4000" dirty="0"/>
              <a:t>REQUIRED</a:t>
            </a:r>
          </a:p>
        </p:txBody>
      </p:sp>
      <p:sp>
        <p:nvSpPr>
          <p:cNvPr id="3" name="Text Placeholder 2">
            <a:extLst>
              <a:ext uri="{FF2B5EF4-FFF2-40B4-BE49-F238E27FC236}">
                <a16:creationId xmlns:a16="http://schemas.microsoft.com/office/drawing/2014/main" id="{1D71D239-1692-4203-848D-3B660429DA8E}"/>
              </a:ext>
            </a:extLst>
          </p:cNvPr>
          <p:cNvSpPr>
            <a:spLocks noGrp="1"/>
          </p:cNvSpPr>
          <p:nvPr>
            <p:ph type="body" idx="1"/>
          </p:nvPr>
        </p:nvSpPr>
        <p:spPr>
          <a:xfrm>
            <a:off x="1729723" y="2046156"/>
            <a:ext cx="9773301" cy="1011836"/>
          </a:xfrm>
        </p:spPr>
        <p:txBody>
          <a:bodyPr anchor="t">
            <a:normAutofit/>
          </a:bodyPr>
          <a:lstStyle/>
          <a:p>
            <a:pPr algn="l">
              <a:buClr>
                <a:schemeClr val="tx1"/>
              </a:buClr>
            </a:pPr>
            <a:r>
              <a:rPr lang="en-IN" sz="2400" dirty="0"/>
              <a:t>TOOL  USED :</a:t>
            </a:r>
          </a:p>
          <a:p>
            <a:pPr marL="1257300" lvl="2" indent="-342900">
              <a:buClr>
                <a:schemeClr val="tx1"/>
              </a:buClr>
              <a:buFont typeface="Arial" panose="020B0604020202020204" pitchFamily="34" charset="0"/>
              <a:buChar char="•"/>
            </a:pPr>
            <a:r>
              <a:rPr lang="en-IN" sz="2000" dirty="0" err="1"/>
              <a:t>Jupyter</a:t>
            </a:r>
            <a:r>
              <a:rPr lang="en-IN" sz="2000" dirty="0"/>
              <a:t> Notebook</a:t>
            </a:r>
          </a:p>
        </p:txBody>
      </p:sp>
      <p:sp>
        <p:nvSpPr>
          <p:cNvPr id="4" name="Rectangle 3">
            <a:extLst>
              <a:ext uri="{FF2B5EF4-FFF2-40B4-BE49-F238E27FC236}">
                <a16:creationId xmlns:a16="http://schemas.microsoft.com/office/drawing/2014/main" id="{D3333F90-2EEA-498E-B2AA-BFF4DAC98F15}"/>
              </a:ext>
            </a:extLst>
          </p:cNvPr>
          <p:cNvSpPr/>
          <p:nvPr/>
        </p:nvSpPr>
        <p:spPr>
          <a:xfrm>
            <a:off x="1729723" y="1334124"/>
            <a:ext cx="9773301" cy="7495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5" name="Text Placeholder 2">
            <a:extLst>
              <a:ext uri="{FF2B5EF4-FFF2-40B4-BE49-F238E27FC236}">
                <a16:creationId xmlns:a16="http://schemas.microsoft.com/office/drawing/2014/main" id="{B9B5D752-B5F5-4527-87DA-25692E2B8820}"/>
              </a:ext>
            </a:extLst>
          </p:cNvPr>
          <p:cNvSpPr txBox="1">
            <a:spLocks/>
          </p:cNvSpPr>
          <p:nvPr/>
        </p:nvSpPr>
        <p:spPr>
          <a:xfrm>
            <a:off x="1729723" y="3902441"/>
            <a:ext cx="9773301" cy="239342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chemeClr val="tx1"/>
              </a:buClr>
            </a:pPr>
            <a:r>
              <a:rPr lang="en-IN" sz="2400" dirty="0"/>
              <a:t>LIBRARY  USED :</a:t>
            </a:r>
          </a:p>
          <a:p>
            <a:pPr marL="1257300" lvl="2" indent="-342900">
              <a:buClr>
                <a:schemeClr val="tx1"/>
              </a:buClr>
              <a:buFont typeface="Arial" panose="020B0604020202020204" pitchFamily="34" charset="0"/>
              <a:buChar char="•"/>
            </a:pPr>
            <a:r>
              <a:rPr lang="en-IN" sz="2000" dirty="0" err="1"/>
              <a:t>Analyzing</a:t>
            </a:r>
            <a:r>
              <a:rPr lang="en-IN" sz="2000" dirty="0"/>
              <a:t>: </a:t>
            </a:r>
            <a:r>
              <a:rPr lang="en-IN" sz="2000" dirty="0" err="1"/>
              <a:t>Numpy</a:t>
            </a:r>
            <a:r>
              <a:rPr lang="en-IN" sz="2000" dirty="0"/>
              <a:t>, Pandas, Sci-kit Learn</a:t>
            </a:r>
          </a:p>
          <a:p>
            <a:pPr marL="1257300" lvl="2" indent="-342900">
              <a:buClr>
                <a:schemeClr val="tx1"/>
              </a:buClr>
              <a:buFont typeface="Arial" panose="020B0604020202020204" pitchFamily="34" charset="0"/>
              <a:buChar char="•"/>
            </a:pPr>
            <a:r>
              <a:rPr lang="en-IN" sz="2000" dirty="0"/>
              <a:t>Visualization: Matplotlib, Seaborn</a:t>
            </a:r>
          </a:p>
          <a:p>
            <a:pPr marL="1257300" lvl="2" indent="-342900">
              <a:buClr>
                <a:schemeClr val="tx1"/>
              </a:buClr>
              <a:buFont typeface="Arial" panose="020B0604020202020204" pitchFamily="34" charset="0"/>
              <a:buChar char="•"/>
            </a:pPr>
            <a:r>
              <a:rPr lang="en-IN" sz="2000" dirty="0"/>
              <a:t>Prediction models: </a:t>
            </a:r>
            <a:r>
              <a:rPr lang="en-IN" sz="2000" dirty="0" err="1"/>
              <a:t>Decesion</a:t>
            </a:r>
            <a:r>
              <a:rPr lang="en-IN" sz="2000" dirty="0"/>
              <a:t> Tree, Random Forest Classifier, </a:t>
            </a:r>
            <a:r>
              <a:rPr lang="en-IN" sz="2000" dirty="0" err="1"/>
              <a:t>GaussianNB</a:t>
            </a:r>
            <a:r>
              <a:rPr lang="en-IN" sz="2000" dirty="0"/>
              <a:t>,</a:t>
            </a:r>
          </a:p>
          <a:p>
            <a:pPr lvl="2">
              <a:buClr>
                <a:schemeClr val="tx1"/>
              </a:buClr>
            </a:pPr>
            <a:r>
              <a:rPr lang="en-IN" sz="2000" dirty="0"/>
              <a:t>					 </a:t>
            </a:r>
            <a:r>
              <a:rPr lang="en-IN" sz="2000" dirty="0" err="1"/>
              <a:t>Kneighbors</a:t>
            </a:r>
            <a:r>
              <a:rPr lang="en-IN" sz="2000" dirty="0"/>
              <a:t> Classifier, Logistic Regression,</a:t>
            </a:r>
            <a:r>
              <a:rPr lang="en-IN" dirty="0"/>
              <a:t>  SVM</a:t>
            </a:r>
            <a:endParaRPr lang="en-IN" sz="2000" b="1" dirty="0"/>
          </a:p>
        </p:txBody>
      </p:sp>
    </p:spTree>
    <p:extLst>
      <p:ext uri="{BB962C8B-B14F-4D97-AF65-F5344CB8AC3E}">
        <p14:creationId xmlns:p14="http://schemas.microsoft.com/office/powerpoint/2010/main" val="27979238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511507" y="1470495"/>
            <a:ext cx="10018713" cy="723900"/>
          </a:xfrm>
        </p:spPr>
        <p:txBody>
          <a:bodyPr>
            <a:normAutofit/>
          </a:bodyPr>
          <a:lstStyle/>
          <a:p>
            <a:pPr algn="l">
              <a:buClr>
                <a:schemeClr val="tx1"/>
              </a:buClr>
            </a:pPr>
            <a:r>
              <a:rPr lang="en-IN" sz="2400" dirty="0"/>
              <a:t> </a:t>
            </a:r>
            <a:r>
              <a:rPr lang="en-IN" sz="2400" dirty="0" err="1"/>
              <a:t>Analyzing</a:t>
            </a:r>
            <a:r>
              <a:rPr lang="en-IN" sz="2400" dirty="0"/>
              <a:t> Data</a:t>
            </a:r>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6E8BD31-34C9-4EBF-A9E0-8E811BD0E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3" y="2190023"/>
            <a:ext cx="6490741" cy="3378823"/>
          </a:xfrm>
          <a:prstGeom prst="rect">
            <a:avLst/>
          </a:prstGeom>
        </p:spPr>
      </p:pic>
      <p:sp>
        <p:nvSpPr>
          <p:cNvPr id="7" name="Text Placeholder 5">
            <a:extLst>
              <a:ext uri="{FF2B5EF4-FFF2-40B4-BE49-F238E27FC236}">
                <a16:creationId xmlns:a16="http://schemas.microsoft.com/office/drawing/2014/main" id="{A62020C8-B02B-4AB1-9A58-83F1A7CD64D2}"/>
              </a:ext>
            </a:extLst>
          </p:cNvPr>
          <p:cNvSpPr txBox="1">
            <a:spLocks/>
          </p:cNvSpPr>
          <p:nvPr/>
        </p:nvSpPr>
        <p:spPr>
          <a:xfrm>
            <a:off x="8139945" y="2190022"/>
            <a:ext cx="3600138" cy="3378823"/>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buClr>
                <a:schemeClr val="tx1"/>
              </a:buClr>
            </a:pPr>
            <a:r>
              <a:rPr lang="en-US" dirty="0"/>
              <a:t>From this data, we get that there are 891 total rows with there mean, min, and max values to visualize the data.</a:t>
            </a:r>
            <a:endParaRPr lang="en-IN" dirty="0"/>
          </a:p>
        </p:txBody>
      </p:sp>
    </p:spTree>
    <p:extLst>
      <p:ext uri="{BB962C8B-B14F-4D97-AF65-F5344CB8AC3E}">
        <p14:creationId xmlns:p14="http://schemas.microsoft.com/office/powerpoint/2010/main" val="163705224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a:t>
            </a:r>
            <a:r>
              <a:rPr lang="en-IN" sz="2400" dirty="0" err="1"/>
              <a:t>Pclass</a:t>
            </a:r>
            <a:r>
              <a:rPr lang="en-IN" sz="2400" dirty="0"/>
              <a:t>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2734B4A2-D384-43AB-B5B2-E86633B04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2099158"/>
            <a:ext cx="6625367" cy="377646"/>
          </a:xfrm>
          <a:prstGeom prst="rect">
            <a:avLst/>
          </a:prstGeom>
        </p:spPr>
      </p:pic>
      <p:pic>
        <p:nvPicPr>
          <p:cNvPr id="9" name="Picture 8">
            <a:extLst>
              <a:ext uri="{FF2B5EF4-FFF2-40B4-BE49-F238E27FC236}">
                <a16:creationId xmlns:a16="http://schemas.microsoft.com/office/drawing/2014/main" id="{E94B2FD0-2CD2-4A8B-B51D-AC6B0EFB82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2" y="3132490"/>
            <a:ext cx="3020346" cy="2270467"/>
          </a:xfrm>
          <a:prstGeom prst="rect">
            <a:avLst/>
          </a:prstGeom>
        </p:spPr>
      </p:pic>
      <p:pic>
        <p:nvPicPr>
          <p:cNvPr id="11" name="Picture 10">
            <a:extLst>
              <a:ext uri="{FF2B5EF4-FFF2-40B4-BE49-F238E27FC236}">
                <a16:creationId xmlns:a16="http://schemas.microsoft.com/office/drawing/2014/main" id="{BCB5BFE6-C027-4196-88AA-F0213A1032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4775" y="2802200"/>
            <a:ext cx="4800375" cy="3283807"/>
          </a:xfrm>
          <a:prstGeom prst="rect">
            <a:avLst/>
          </a:prstGeom>
        </p:spPr>
      </p:pic>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20738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Sex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FF3CB95-8832-4F04-A875-9E2088E56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33" y="1919282"/>
            <a:ext cx="6681436" cy="334741"/>
          </a:xfrm>
          <a:prstGeom prst="rect">
            <a:avLst/>
          </a:prstGeom>
        </p:spPr>
      </p:pic>
      <p:pic>
        <p:nvPicPr>
          <p:cNvPr id="10" name="Picture 9">
            <a:extLst>
              <a:ext uri="{FF2B5EF4-FFF2-40B4-BE49-F238E27FC236}">
                <a16:creationId xmlns:a16="http://schemas.microsoft.com/office/drawing/2014/main" id="{6FBE43B7-FEAC-4D06-A258-A72F0186C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3" y="3120385"/>
            <a:ext cx="2596754" cy="1576601"/>
          </a:xfrm>
          <a:prstGeom prst="rect">
            <a:avLst/>
          </a:prstGeom>
        </p:spPr>
      </p:pic>
      <p:pic>
        <p:nvPicPr>
          <p:cNvPr id="14" name="Picture 13">
            <a:extLst>
              <a:ext uri="{FF2B5EF4-FFF2-40B4-BE49-F238E27FC236}">
                <a16:creationId xmlns:a16="http://schemas.microsoft.com/office/drawing/2014/main" id="{0C5CCA10-1BB3-4FBD-A463-05BD46D37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2178" y="2802200"/>
            <a:ext cx="4780348" cy="3343767"/>
          </a:xfrm>
          <a:prstGeom prst="rect">
            <a:avLst/>
          </a:prstGeom>
        </p:spPr>
      </p:pic>
    </p:spTree>
    <p:extLst>
      <p:ext uri="{BB962C8B-B14F-4D97-AF65-F5344CB8AC3E}">
        <p14:creationId xmlns:p14="http://schemas.microsoft.com/office/powerpoint/2010/main" val="269329632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a:t>
            </a:r>
            <a:r>
              <a:rPr lang="en-IN" sz="2400" dirty="0" err="1"/>
              <a:t>SibSp</a:t>
            </a:r>
            <a:r>
              <a:rPr lang="en-IN" sz="2400" dirty="0"/>
              <a:t>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B1ECC571-7E79-4310-8824-EB6A8E90B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439" y="1993230"/>
            <a:ext cx="6625367" cy="377646"/>
          </a:xfrm>
          <a:prstGeom prst="rect">
            <a:avLst/>
          </a:prstGeom>
        </p:spPr>
      </p:pic>
      <p:pic>
        <p:nvPicPr>
          <p:cNvPr id="10" name="Picture 9">
            <a:extLst>
              <a:ext uri="{FF2B5EF4-FFF2-40B4-BE49-F238E27FC236}">
                <a16:creationId xmlns:a16="http://schemas.microsoft.com/office/drawing/2014/main" id="{97132A56-574C-458E-9382-419322481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3" y="2802200"/>
            <a:ext cx="1978417" cy="3119256"/>
          </a:xfrm>
          <a:prstGeom prst="rect">
            <a:avLst/>
          </a:prstGeom>
        </p:spPr>
      </p:pic>
      <p:pic>
        <p:nvPicPr>
          <p:cNvPr id="14" name="Picture 13">
            <a:extLst>
              <a:ext uri="{FF2B5EF4-FFF2-40B4-BE49-F238E27FC236}">
                <a16:creationId xmlns:a16="http://schemas.microsoft.com/office/drawing/2014/main" id="{813B1734-73F3-4C52-A004-F5AB6058D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838" y="2802200"/>
            <a:ext cx="5007188" cy="3478678"/>
          </a:xfrm>
          <a:prstGeom prst="rect">
            <a:avLst/>
          </a:prstGeom>
        </p:spPr>
      </p:pic>
    </p:spTree>
    <p:extLst>
      <p:ext uri="{BB962C8B-B14F-4D97-AF65-F5344CB8AC3E}">
        <p14:creationId xmlns:p14="http://schemas.microsoft.com/office/powerpoint/2010/main" val="141000709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Parch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DEF1F1AC-7D70-4034-8E7C-8B19CD6B6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1991650"/>
            <a:ext cx="7060083" cy="379226"/>
          </a:xfrm>
          <a:prstGeom prst="rect">
            <a:avLst/>
          </a:prstGeom>
        </p:spPr>
      </p:pic>
      <p:pic>
        <p:nvPicPr>
          <p:cNvPr id="10" name="Picture 9">
            <a:extLst>
              <a:ext uri="{FF2B5EF4-FFF2-40B4-BE49-F238E27FC236}">
                <a16:creationId xmlns:a16="http://schemas.microsoft.com/office/drawing/2014/main" id="{807F1D8C-2D9F-4823-9567-9EE4D0F24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439" y="2802200"/>
            <a:ext cx="2071559" cy="3283807"/>
          </a:xfrm>
          <a:prstGeom prst="rect">
            <a:avLst/>
          </a:prstGeom>
        </p:spPr>
      </p:pic>
      <p:pic>
        <p:nvPicPr>
          <p:cNvPr id="14" name="Picture 13">
            <a:extLst>
              <a:ext uri="{FF2B5EF4-FFF2-40B4-BE49-F238E27FC236}">
                <a16:creationId xmlns:a16="http://schemas.microsoft.com/office/drawing/2014/main" id="{6CE96BAB-53E3-4E07-8CDC-8D5C40D826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7301" y="2802200"/>
            <a:ext cx="5105589" cy="3478679"/>
          </a:xfrm>
          <a:prstGeom prst="rect">
            <a:avLst/>
          </a:prstGeom>
        </p:spPr>
      </p:pic>
    </p:spTree>
    <p:extLst>
      <p:ext uri="{BB962C8B-B14F-4D97-AF65-F5344CB8AC3E}">
        <p14:creationId xmlns:p14="http://schemas.microsoft.com/office/powerpoint/2010/main" val="23741999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873C-48D5-4475-BF62-474CE434F2E4}"/>
              </a:ext>
            </a:extLst>
          </p:cNvPr>
          <p:cNvSpPr>
            <a:spLocks noGrp="1"/>
          </p:cNvSpPr>
          <p:nvPr>
            <p:ph type="title"/>
          </p:nvPr>
        </p:nvSpPr>
        <p:spPr>
          <a:xfrm>
            <a:off x="1616439" y="-677124"/>
            <a:ext cx="10018711" cy="3048000"/>
          </a:xfrm>
        </p:spPr>
        <p:txBody>
          <a:bodyPr>
            <a:normAutofit/>
          </a:bodyPr>
          <a:lstStyle/>
          <a:p>
            <a:pPr algn="l"/>
            <a:r>
              <a:rPr lang="en-IN" sz="4000" dirty="0"/>
              <a:t>DATA   VISUALIZATION</a:t>
            </a:r>
          </a:p>
        </p:txBody>
      </p:sp>
      <p:sp>
        <p:nvSpPr>
          <p:cNvPr id="6" name="Text Placeholder 5">
            <a:extLst>
              <a:ext uri="{FF2B5EF4-FFF2-40B4-BE49-F238E27FC236}">
                <a16:creationId xmlns:a16="http://schemas.microsoft.com/office/drawing/2014/main" id="{C67787DD-8D7A-4908-BC9D-1662A06AE8E9}"/>
              </a:ext>
            </a:extLst>
          </p:cNvPr>
          <p:cNvSpPr>
            <a:spLocks noGrp="1"/>
          </p:cNvSpPr>
          <p:nvPr>
            <p:ph type="body" idx="1"/>
          </p:nvPr>
        </p:nvSpPr>
        <p:spPr>
          <a:xfrm>
            <a:off x="1139109" y="1455043"/>
            <a:ext cx="9913781" cy="538188"/>
          </a:xfrm>
        </p:spPr>
        <p:txBody>
          <a:bodyPr anchor="t">
            <a:normAutofit/>
          </a:bodyPr>
          <a:lstStyle/>
          <a:p>
            <a:pPr lvl="1">
              <a:buClr>
                <a:schemeClr val="tx1"/>
              </a:buClr>
            </a:pPr>
            <a:r>
              <a:rPr lang="en-IN" sz="2400" dirty="0"/>
              <a:t>Comparing  Embarked with Survived</a:t>
            </a:r>
          </a:p>
          <a:p>
            <a:pPr lvl="1">
              <a:buClr>
                <a:schemeClr val="tx1"/>
              </a:buClr>
            </a:pPr>
            <a:endParaRPr lang="en-IN" sz="2400" dirty="0"/>
          </a:p>
        </p:txBody>
      </p:sp>
      <p:sp>
        <p:nvSpPr>
          <p:cNvPr id="3" name="Rectangle 2">
            <a:extLst>
              <a:ext uri="{FF2B5EF4-FFF2-40B4-BE49-F238E27FC236}">
                <a16:creationId xmlns:a16="http://schemas.microsoft.com/office/drawing/2014/main" id="{74F054A0-4674-48EC-8F86-E8FFDE6C155D}"/>
              </a:ext>
            </a:extLst>
          </p:cNvPr>
          <p:cNvSpPr/>
          <p:nvPr/>
        </p:nvSpPr>
        <p:spPr>
          <a:xfrm>
            <a:off x="1649203" y="1289154"/>
            <a:ext cx="9743322" cy="59961"/>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8EDB369-4D64-4115-94A5-7BDD2079B491}"/>
              </a:ext>
            </a:extLst>
          </p:cNvPr>
          <p:cNvSpPr/>
          <p:nvPr/>
        </p:nvSpPr>
        <p:spPr>
          <a:xfrm>
            <a:off x="5696262" y="2802200"/>
            <a:ext cx="74951" cy="3478679"/>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3017FF28-823E-47E1-958B-9D21EB221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202" y="2002510"/>
            <a:ext cx="8146541" cy="368366"/>
          </a:xfrm>
          <a:prstGeom prst="rect">
            <a:avLst/>
          </a:prstGeom>
        </p:spPr>
      </p:pic>
      <p:pic>
        <p:nvPicPr>
          <p:cNvPr id="10" name="Picture 9">
            <a:extLst>
              <a:ext uri="{FF2B5EF4-FFF2-40B4-BE49-F238E27FC236}">
                <a16:creationId xmlns:a16="http://schemas.microsoft.com/office/drawing/2014/main" id="{BCD3FF3E-417A-4732-83C5-ADCFA49B9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02" y="2802200"/>
            <a:ext cx="3191810" cy="2114574"/>
          </a:xfrm>
          <a:prstGeom prst="rect">
            <a:avLst/>
          </a:prstGeom>
        </p:spPr>
      </p:pic>
      <p:pic>
        <p:nvPicPr>
          <p:cNvPr id="14" name="Picture 13">
            <a:extLst>
              <a:ext uri="{FF2B5EF4-FFF2-40B4-BE49-F238E27FC236}">
                <a16:creationId xmlns:a16="http://schemas.microsoft.com/office/drawing/2014/main" id="{1C931B53-B782-4737-86B9-B878EBA07B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093" y="2802199"/>
            <a:ext cx="5118057" cy="3478679"/>
          </a:xfrm>
          <a:prstGeom prst="rect">
            <a:avLst/>
          </a:prstGeom>
        </p:spPr>
      </p:pic>
    </p:spTree>
    <p:extLst>
      <p:ext uri="{BB962C8B-B14F-4D97-AF65-F5344CB8AC3E}">
        <p14:creationId xmlns:p14="http://schemas.microsoft.com/office/powerpoint/2010/main" val="3599123523"/>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320</TotalTime>
  <Words>487</Words>
  <Application>Microsoft Office PowerPoint</Application>
  <PresentationFormat>Widescreen</PresentationFormat>
  <Paragraphs>51</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Parallax</vt:lpstr>
      <vt:lpstr>TITANIC SURVIVOR PREDICTION</vt:lpstr>
      <vt:lpstr>INTRODUCTION</vt:lpstr>
      <vt:lpstr>REQUIRED</vt:lpstr>
      <vt:lpstr>DATA   VISUALIZATION</vt:lpstr>
      <vt:lpstr>DATA   VISUALIZATION</vt:lpstr>
      <vt:lpstr>DATA   VISUALIZATION</vt:lpstr>
      <vt:lpstr>DATA   VISUALIZATION</vt:lpstr>
      <vt:lpstr>DATA   VISUALIZATION</vt:lpstr>
      <vt:lpstr>DATA   VISUALIZATION</vt:lpstr>
      <vt:lpstr>DATA   VISUALIZATION</vt:lpstr>
      <vt:lpstr>DATA   VISUALIZATION</vt:lpstr>
      <vt:lpstr>DATA   VISUALIZATION</vt:lpstr>
      <vt:lpstr>SPLITING DATA FOR TESTING AND TRAINING</vt:lpstr>
      <vt:lpstr>Training Data using Decision Tree</vt:lpstr>
      <vt:lpstr>Training Data using Random Forest Classifier</vt:lpstr>
      <vt:lpstr>Training Data using GaussianNB</vt:lpstr>
      <vt:lpstr>Training Data using KNeighborsClassifier</vt:lpstr>
      <vt:lpstr>Training Data using LogisticRegression</vt:lpstr>
      <vt:lpstr>Training Data using  Support Vector Machines </vt:lpstr>
      <vt:lpstr>COMPARING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Viru</dc:creator>
  <cp:lastModifiedBy>Virendra</cp:lastModifiedBy>
  <cp:revision>30</cp:revision>
  <dcterms:created xsi:type="dcterms:W3CDTF">2020-06-20T15:28:11Z</dcterms:created>
  <dcterms:modified xsi:type="dcterms:W3CDTF">2020-10-07T12:54:34Z</dcterms:modified>
</cp:coreProperties>
</file>