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7" r:id="rId2"/>
    <p:sldId id="281" r:id="rId3"/>
    <p:sldId id="258" r:id="rId4"/>
    <p:sldId id="284" r:id="rId5"/>
    <p:sldId id="285" r:id="rId6"/>
    <p:sldId id="280" r:id="rId7"/>
    <p:sldId id="282" r:id="rId8"/>
    <p:sldId id="259" r:id="rId9"/>
    <p:sldId id="283"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ru" initials="V" lastIdx="1" clrIdx="0">
    <p:extLst>
      <p:ext uri="{19B8F6BF-5375-455C-9EA6-DF929625EA0E}">
        <p15:presenceInfo xmlns:p15="http://schemas.microsoft.com/office/powerpoint/2012/main" userId="Vi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94651" autoAdjust="0"/>
  </p:normalViewPr>
  <p:slideViewPr>
    <p:cSldViewPr snapToGrid="0">
      <p:cViewPr varScale="1">
        <p:scale>
          <a:sx n="85" d="100"/>
          <a:sy n="85" d="100"/>
        </p:scale>
        <p:origin x="74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2869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28518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8356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91711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1843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03407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97861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66035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12830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84647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72214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99027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61709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74722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79116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93591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DEBC-032C-4F54-9D99-0B1037E4F17A}"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97264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50000"/>
                <a:lumOff val="50000"/>
              </a:schemeClr>
            </a:gs>
            <a:gs pos="74000">
              <a:schemeClr val="bg1"/>
            </a:gs>
            <a:gs pos="83000">
              <a:schemeClr val="bg1"/>
            </a:gs>
            <a:gs pos="100000">
              <a:schemeClr val="bg1"/>
            </a:gs>
          </a:gsLst>
          <a:path path="circle">
            <a:fillToRect l="100000" t="10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6A32DB-7FBC-41BF-AC86-C6C7040AD5A2}" type="slidenum">
              <a:rPr lang="en-IN" smtClean="0"/>
              <a:t>‹#›</a:t>
            </a:fld>
            <a:endParaRPr lang="en-IN"/>
          </a:p>
        </p:txBody>
      </p:sp>
    </p:spTree>
    <p:extLst>
      <p:ext uri="{BB962C8B-B14F-4D97-AF65-F5344CB8AC3E}">
        <p14:creationId xmlns:p14="http://schemas.microsoft.com/office/powerpoint/2010/main" val="3533736388"/>
      </p:ext>
    </p:extLst>
  </p:cSld>
  <p:clrMap bg1="dk1" tx1="lt1" bg2="dk2" tx2="lt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Lst>
  <p:transition>
    <p:fade thruBlk="1"/>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96B7-BE87-405C-BEB0-79F2D6B468F5}"/>
              </a:ext>
            </a:extLst>
          </p:cNvPr>
          <p:cNvSpPr>
            <a:spLocks noGrp="1"/>
          </p:cNvSpPr>
          <p:nvPr>
            <p:ph type="title"/>
          </p:nvPr>
        </p:nvSpPr>
        <p:spPr>
          <a:xfrm>
            <a:off x="1544445" y="437924"/>
            <a:ext cx="4343400" cy="1456660"/>
          </a:xfrm>
        </p:spPr>
        <p:txBody>
          <a:bodyPr>
            <a:normAutofit fontScale="90000"/>
          </a:bodyPr>
          <a:lstStyle/>
          <a:p>
            <a:pPr algn="l"/>
            <a:r>
              <a:rPr lang="en-IN" sz="4000" dirty="0"/>
              <a:t>TITANIC SURVIVOR PREDICTION</a:t>
            </a:r>
          </a:p>
        </p:txBody>
      </p:sp>
      <p:pic>
        <p:nvPicPr>
          <p:cNvPr id="10" name="Picture Placeholder 9">
            <a:extLst>
              <a:ext uri="{FF2B5EF4-FFF2-40B4-BE49-F238E27FC236}">
                <a16:creationId xmlns:a16="http://schemas.microsoft.com/office/drawing/2014/main" id="{63118FB0-0CF2-4644-91B9-F0893B319C8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555" r="27555"/>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4658E6F2-5D72-4BBA-98DB-D1ADC52AC3E8}"/>
              </a:ext>
            </a:extLst>
          </p:cNvPr>
          <p:cNvSpPr>
            <a:spLocks noGrp="1"/>
          </p:cNvSpPr>
          <p:nvPr>
            <p:ph type="body" sz="half" idx="2"/>
          </p:nvPr>
        </p:nvSpPr>
        <p:spPr>
          <a:xfrm>
            <a:off x="1750026" y="3678800"/>
            <a:ext cx="3932237" cy="2301009"/>
          </a:xfrm>
        </p:spPr>
        <p:txBody>
          <a:bodyPr>
            <a:normAutofit fontScale="92500" lnSpcReduction="10000"/>
          </a:bodyPr>
          <a:lstStyle/>
          <a:p>
            <a:pPr algn="l"/>
            <a:r>
              <a:rPr lang="en-IN" dirty="0"/>
              <a:t>Submitted by:</a:t>
            </a:r>
          </a:p>
          <a:p>
            <a:pPr algn="l"/>
            <a:r>
              <a:rPr lang="en-IN" dirty="0"/>
              <a:t>Virendra Verma</a:t>
            </a:r>
          </a:p>
          <a:p>
            <a:pPr algn="l"/>
            <a:endParaRPr lang="en-IN" dirty="0"/>
          </a:p>
          <a:p>
            <a:pPr algn="l"/>
            <a:endParaRPr lang="en-IN" dirty="0"/>
          </a:p>
          <a:p>
            <a:pPr algn="l"/>
            <a:r>
              <a:rPr lang="en-US" sz="1800" dirty="0"/>
              <a:t>Submitted to:</a:t>
            </a:r>
          </a:p>
          <a:p>
            <a:pPr algn="l"/>
            <a:r>
              <a:rPr lang="en-US" sz="1800" dirty="0"/>
              <a:t>Prof . Alka Singh</a:t>
            </a:r>
          </a:p>
          <a:p>
            <a:pPr algn="l"/>
            <a:endParaRPr lang="en-IN" dirty="0"/>
          </a:p>
        </p:txBody>
      </p:sp>
    </p:spTree>
    <p:extLst>
      <p:ext uri="{BB962C8B-B14F-4D97-AF65-F5344CB8AC3E}">
        <p14:creationId xmlns:p14="http://schemas.microsoft.com/office/powerpoint/2010/main" val="139310026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511508" y="1470495"/>
            <a:ext cx="9881018" cy="723900"/>
          </a:xfrm>
        </p:spPr>
        <p:txBody>
          <a:bodyPr>
            <a:normAutofit/>
          </a:bodyPr>
          <a:lstStyle/>
          <a:p>
            <a:pPr algn="l">
              <a:buClr>
                <a:schemeClr val="tx1"/>
              </a:buClr>
            </a:pPr>
            <a:r>
              <a:rPr lang="en-IN" sz="2400" dirty="0"/>
              <a:t> Analysing Data</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6E8BD31-34C9-4EBF-A9E0-8E811BD0E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2190023"/>
            <a:ext cx="6490741" cy="3378823"/>
          </a:xfrm>
          <a:prstGeom prst="rect">
            <a:avLst/>
          </a:prstGeom>
        </p:spPr>
      </p:pic>
      <p:sp>
        <p:nvSpPr>
          <p:cNvPr id="7" name="Text Placeholder 5">
            <a:extLst>
              <a:ext uri="{FF2B5EF4-FFF2-40B4-BE49-F238E27FC236}">
                <a16:creationId xmlns:a16="http://schemas.microsoft.com/office/drawing/2014/main" id="{A62020C8-B02B-4AB1-9A58-83F1A7CD64D2}"/>
              </a:ext>
            </a:extLst>
          </p:cNvPr>
          <p:cNvSpPr txBox="1">
            <a:spLocks/>
          </p:cNvSpPr>
          <p:nvPr/>
        </p:nvSpPr>
        <p:spPr>
          <a:xfrm>
            <a:off x="8139945" y="2190022"/>
            <a:ext cx="3600138" cy="337882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chemeClr val="tx1"/>
              </a:buClr>
            </a:pPr>
            <a:r>
              <a:rPr lang="en-US" dirty="0"/>
              <a:t>From this data, we get that there are 891 total rows with there mean, min, and max values to visualize the data.</a:t>
            </a:r>
            <a:endParaRPr lang="en-IN" dirty="0"/>
          </a:p>
        </p:txBody>
      </p:sp>
    </p:spTree>
    <p:extLst>
      <p:ext uri="{BB962C8B-B14F-4D97-AF65-F5344CB8AC3E}">
        <p14:creationId xmlns:p14="http://schemas.microsoft.com/office/powerpoint/2010/main" val="163705224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a:t>
            </a:r>
            <a:r>
              <a:rPr lang="en-IN" sz="2400" dirty="0" err="1"/>
              <a:t>Pclass</a:t>
            </a:r>
            <a:r>
              <a:rPr lang="en-IN" sz="2400" dirty="0"/>
              <a:t>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734B4A2-D384-43AB-B5B2-E86633B0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2099158"/>
            <a:ext cx="6625367" cy="377646"/>
          </a:xfrm>
          <a:prstGeom prst="rect">
            <a:avLst/>
          </a:prstGeom>
        </p:spPr>
      </p:pic>
      <p:pic>
        <p:nvPicPr>
          <p:cNvPr id="9" name="Picture 8">
            <a:extLst>
              <a:ext uri="{FF2B5EF4-FFF2-40B4-BE49-F238E27FC236}">
                <a16:creationId xmlns:a16="http://schemas.microsoft.com/office/drawing/2014/main" id="{E94B2FD0-2CD2-4A8B-B51D-AC6B0EFB8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2" y="3132490"/>
            <a:ext cx="3020346" cy="2270467"/>
          </a:xfrm>
          <a:prstGeom prst="rect">
            <a:avLst/>
          </a:prstGeom>
        </p:spPr>
      </p:pic>
      <p:pic>
        <p:nvPicPr>
          <p:cNvPr id="11" name="Picture 10">
            <a:extLst>
              <a:ext uri="{FF2B5EF4-FFF2-40B4-BE49-F238E27FC236}">
                <a16:creationId xmlns:a16="http://schemas.microsoft.com/office/drawing/2014/main" id="{BCB5BFE6-C027-4196-88AA-F0213A103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775" y="2802200"/>
            <a:ext cx="4800375" cy="3283807"/>
          </a:xfrm>
          <a:prstGeom prst="rect">
            <a:avLst/>
          </a:prstGeom>
        </p:spPr>
      </p:pic>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2073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Sex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FF3CB95-8832-4F04-A875-9E2088E56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33" y="1919282"/>
            <a:ext cx="6681436" cy="334741"/>
          </a:xfrm>
          <a:prstGeom prst="rect">
            <a:avLst/>
          </a:prstGeom>
        </p:spPr>
      </p:pic>
      <p:pic>
        <p:nvPicPr>
          <p:cNvPr id="10" name="Picture 9">
            <a:extLst>
              <a:ext uri="{FF2B5EF4-FFF2-40B4-BE49-F238E27FC236}">
                <a16:creationId xmlns:a16="http://schemas.microsoft.com/office/drawing/2014/main" id="{6FBE43B7-FEAC-4D06-A258-A72F0186C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3" y="3120385"/>
            <a:ext cx="2596754" cy="1576601"/>
          </a:xfrm>
          <a:prstGeom prst="rect">
            <a:avLst/>
          </a:prstGeom>
        </p:spPr>
      </p:pic>
      <p:pic>
        <p:nvPicPr>
          <p:cNvPr id="14" name="Picture 13">
            <a:extLst>
              <a:ext uri="{FF2B5EF4-FFF2-40B4-BE49-F238E27FC236}">
                <a16:creationId xmlns:a16="http://schemas.microsoft.com/office/drawing/2014/main" id="{0C5CCA10-1BB3-4FBD-A463-05BD46D37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2178" y="2802200"/>
            <a:ext cx="4780348" cy="3343767"/>
          </a:xfrm>
          <a:prstGeom prst="rect">
            <a:avLst/>
          </a:prstGeom>
        </p:spPr>
      </p:pic>
    </p:spTree>
    <p:extLst>
      <p:ext uri="{BB962C8B-B14F-4D97-AF65-F5344CB8AC3E}">
        <p14:creationId xmlns:p14="http://schemas.microsoft.com/office/powerpoint/2010/main" val="269329632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a:t>
            </a:r>
            <a:r>
              <a:rPr lang="en-IN" sz="2400" dirty="0" err="1"/>
              <a:t>SibSp</a:t>
            </a:r>
            <a:r>
              <a:rPr lang="en-IN" sz="2400" dirty="0"/>
              <a:t>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1ECC571-7E79-4310-8824-EB6A8E90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39" y="1993230"/>
            <a:ext cx="6625367" cy="377646"/>
          </a:xfrm>
          <a:prstGeom prst="rect">
            <a:avLst/>
          </a:prstGeom>
        </p:spPr>
      </p:pic>
      <p:pic>
        <p:nvPicPr>
          <p:cNvPr id="10" name="Picture 9">
            <a:extLst>
              <a:ext uri="{FF2B5EF4-FFF2-40B4-BE49-F238E27FC236}">
                <a16:creationId xmlns:a16="http://schemas.microsoft.com/office/drawing/2014/main" id="{97132A56-574C-458E-9382-419322481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3" y="2802200"/>
            <a:ext cx="1978417" cy="3119256"/>
          </a:xfrm>
          <a:prstGeom prst="rect">
            <a:avLst/>
          </a:prstGeom>
        </p:spPr>
      </p:pic>
      <p:pic>
        <p:nvPicPr>
          <p:cNvPr id="14" name="Picture 13">
            <a:extLst>
              <a:ext uri="{FF2B5EF4-FFF2-40B4-BE49-F238E27FC236}">
                <a16:creationId xmlns:a16="http://schemas.microsoft.com/office/drawing/2014/main" id="{813B1734-73F3-4C52-A004-F5AB6058D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838" y="2802200"/>
            <a:ext cx="5007188" cy="3478678"/>
          </a:xfrm>
          <a:prstGeom prst="rect">
            <a:avLst/>
          </a:prstGeom>
        </p:spPr>
      </p:pic>
    </p:spTree>
    <p:extLst>
      <p:ext uri="{BB962C8B-B14F-4D97-AF65-F5344CB8AC3E}">
        <p14:creationId xmlns:p14="http://schemas.microsoft.com/office/powerpoint/2010/main" val="141000709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Parch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EF1F1AC-7D70-4034-8E7C-8B19CD6B6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1991650"/>
            <a:ext cx="7060083" cy="379226"/>
          </a:xfrm>
          <a:prstGeom prst="rect">
            <a:avLst/>
          </a:prstGeom>
        </p:spPr>
      </p:pic>
      <p:pic>
        <p:nvPicPr>
          <p:cNvPr id="10" name="Picture 9">
            <a:extLst>
              <a:ext uri="{FF2B5EF4-FFF2-40B4-BE49-F238E27FC236}">
                <a16:creationId xmlns:a16="http://schemas.microsoft.com/office/drawing/2014/main" id="{807F1D8C-2D9F-4823-9567-9EE4D0F24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439" y="2802200"/>
            <a:ext cx="2071559" cy="3283807"/>
          </a:xfrm>
          <a:prstGeom prst="rect">
            <a:avLst/>
          </a:prstGeom>
        </p:spPr>
      </p:pic>
      <p:pic>
        <p:nvPicPr>
          <p:cNvPr id="14" name="Picture 13">
            <a:extLst>
              <a:ext uri="{FF2B5EF4-FFF2-40B4-BE49-F238E27FC236}">
                <a16:creationId xmlns:a16="http://schemas.microsoft.com/office/drawing/2014/main" id="{6CE96BAB-53E3-4E07-8CDC-8D5C40D82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301" y="2802200"/>
            <a:ext cx="5105589" cy="3478679"/>
          </a:xfrm>
          <a:prstGeom prst="rect">
            <a:avLst/>
          </a:prstGeom>
        </p:spPr>
      </p:pic>
    </p:spTree>
    <p:extLst>
      <p:ext uri="{BB962C8B-B14F-4D97-AF65-F5344CB8AC3E}">
        <p14:creationId xmlns:p14="http://schemas.microsoft.com/office/powerpoint/2010/main" val="23741999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Embarked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017FF28-823E-47E1-958B-9D21EB221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2002510"/>
            <a:ext cx="8146541" cy="368366"/>
          </a:xfrm>
          <a:prstGeom prst="rect">
            <a:avLst/>
          </a:prstGeom>
        </p:spPr>
      </p:pic>
      <p:pic>
        <p:nvPicPr>
          <p:cNvPr id="10" name="Picture 9">
            <a:extLst>
              <a:ext uri="{FF2B5EF4-FFF2-40B4-BE49-F238E27FC236}">
                <a16:creationId xmlns:a16="http://schemas.microsoft.com/office/drawing/2014/main" id="{BCD3FF3E-417A-4732-83C5-ADCFA49B9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2" y="2802200"/>
            <a:ext cx="3191810" cy="2114574"/>
          </a:xfrm>
          <a:prstGeom prst="rect">
            <a:avLst/>
          </a:prstGeom>
        </p:spPr>
      </p:pic>
      <p:pic>
        <p:nvPicPr>
          <p:cNvPr id="14" name="Picture 13">
            <a:extLst>
              <a:ext uri="{FF2B5EF4-FFF2-40B4-BE49-F238E27FC236}">
                <a16:creationId xmlns:a16="http://schemas.microsoft.com/office/drawing/2014/main" id="{1C931B53-B782-4737-86B9-B878EBA07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093" y="2802199"/>
            <a:ext cx="5118057" cy="3478679"/>
          </a:xfrm>
          <a:prstGeom prst="rect">
            <a:avLst/>
          </a:prstGeom>
        </p:spPr>
      </p:pic>
    </p:spTree>
    <p:extLst>
      <p:ext uri="{BB962C8B-B14F-4D97-AF65-F5344CB8AC3E}">
        <p14:creationId xmlns:p14="http://schemas.microsoft.com/office/powerpoint/2010/main" val="35991235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Checking Max, Min, Mean, Mode</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38A6E76-BCAF-4013-B908-C459D04107F1}"/>
              </a:ext>
            </a:extLst>
          </p:cNvPr>
          <p:cNvSpPr txBox="1"/>
          <p:nvPr/>
        </p:nvSpPr>
        <p:spPr>
          <a:xfrm>
            <a:off x="1616439" y="2005701"/>
            <a:ext cx="7329905" cy="369332"/>
          </a:xfrm>
          <a:prstGeom prst="rect">
            <a:avLst/>
          </a:prstGeom>
          <a:noFill/>
        </p:spPr>
        <p:txBody>
          <a:bodyPr wrap="square" rtlCol="0">
            <a:spAutoFit/>
          </a:bodyPr>
          <a:lstStyle/>
          <a:p>
            <a:r>
              <a:rPr lang="en-IN" dirty="0"/>
              <a:t>For Fare:</a:t>
            </a:r>
          </a:p>
        </p:txBody>
      </p:sp>
      <p:pic>
        <p:nvPicPr>
          <p:cNvPr id="8" name="Picture 7">
            <a:extLst>
              <a:ext uri="{FF2B5EF4-FFF2-40B4-BE49-F238E27FC236}">
                <a16:creationId xmlns:a16="http://schemas.microsoft.com/office/drawing/2014/main" id="{F89F3B13-B22B-4F54-9FF1-8B888E97D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138" y="1993231"/>
            <a:ext cx="5033856" cy="369332"/>
          </a:xfrm>
          <a:prstGeom prst="rect">
            <a:avLst/>
          </a:prstGeom>
        </p:spPr>
      </p:pic>
      <p:pic>
        <p:nvPicPr>
          <p:cNvPr id="11" name="Picture 10">
            <a:extLst>
              <a:ext uri="{FF2B5EF4-FFF2-40B4-BE49-F238E27FC236}">
                <a16:creationId xmlns:a16="http://schemas.microsoft.com/office/drawing/2014/main" id="{A84A404D-682A-4A22-BB27-8AAB807FB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138" y="2476804"/>
            <a:ext cx="2904042" cy="1238691"/>
          </a:xfrm>
          <a:prstGeom prst="rect">
            <a:avLst/>
          </a:prstGeom>
        </p:spPr>
      </p:pic>
      <p:sp>
        <p:nvSpPr>
          <p:cNvPr id="15" name="TextBox 14">
            <a:extLst>
              <a:ext uri="{FF2B5EF4-FFF2-40B4-BE49-F238E27FC236}">
                <a16:creationId xmlns:a16="http://schemas.microsoft.com/office/drawing/2014/main" id="{7FE06B0D-B032-4996-B04F-E75E22792EFC}"/>
              </a:ext>
            </a:extLst>
          </p:cNvPr>
          <p:cNvSpPr txBox="1"/>
          <p:nvPr/>
        </p:nvSpPr>
        <p:spPr>
          <a:xfrm>
            <a:off x="1616438" y="3971384"/>
            <a:ext cx="7329905" cy="369332"/>
          </a:xfrm>
          <a:prstGeom prst="rect">
            <a:avLst/>
          </a:prstGeom>
          <a:noFill/>
        </p:spPr>
        <p:txBody>
          <a:bodyPr wrap="square" rtlCol="0">
            <a:spAutoFit/>
          </a:bodyPr>
          <a:lstStyle/>
          <a:p>
            <a:r>
              <a:rPr lang="en-IN" dirty="0"/>
              <a:t>For Age:</a:t>
            </a:r>
          </a:p>
        </p:txBody>
      </p:sp>
      <p:pic>
        <p:nvPicPr>
          <p:cNvPr id="16" name="Picture 15">
            <a:extLst>
              <a:ext uri="{FF2B5EF4-FFF2-40B4-BE49-F238E27FC236}">
                <a16:creationId xmlns:a16="http://schemas.microsoft.com/office/drawing/2014/main" id="{0ED6A239-7665-426E-A57C-DFCFA2488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138" y="3975541"/>
            <a:ext cx="5235560" cy="348071"/>
          </a:xfrm>
          <a:prstGeom prst="rect">
            <a:avLst/>
          </a:prstGeom>
        </p:spPr>
      </p:pic>
      <p:pic>
        <p:nvPicPr>
          <p:cNvPr id="18" name="Picture 17">
            <a:extLst>
              <a:ext uri="{FF2B5EF4-FFF2-40B4-BE49-F238E27FC236}">
                <a16:creationId xmlns:a16="http://schemas.microsoft.com/office/drawing/2014/main" id="{DA5F893E-EC10-4984-A09C-5F2EF26C87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138" y="4447063"/>
            <a:ext cx="2913532" cy="1246585"/>
          </a:xfrm>
          <a:prstGeom prst="rect">
            <a:avLst/>
          </a:prstGeom>
        </p:spPr>
      </p:pic>
    </p:spTree>
    <p:extLst>
      <p:ext uri="{BB962C8B-B14F-4D97-AF65-F5344CB8AC3E}">
        <p14:creationId xmlns:p14="http://schemas.microsoft.com/office/powerpoint/2010/main" val="127701145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5168429" y="2629204"/>
            <a:ext cx="6466721" cy="3381848"/>
          </a:xfrm>
        </p:spPr>
        <p:txBody>
          <a:bodyPr anchor="t">
            <a:normAutofit/>
          </a:bodyPr>
          <a:lstStyle/>
          <a:p>
            <a:pPr lvl="1">
              <a:buClr>
                <a:schemeClr val="tx1"/>
              </a:buClr>
            </a:pPr>
            <a:r>
              <a:rPr lang="en-IN" sz="2400" dirty="0"/>
              <a:t>From this data we get that there are 177 null values in age column and 2 null in embarked column.</a:t>
            </a:r>
            <a:r>
              <a:rPr lang="en-US" sz="2400" dirty="0"/>
              <a:t> The data of the cabin is not useful thus, we will exclude that.</a:t>
            </a: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33C23F3-96F2-404A-BA51-AD3C92354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448" y="2053762"/>
            <a:ext cx="3273972" cy="423042"/>
          </a:xfrm>
          <a:prstGeom prst="rect">
            <a:avLst/>
          </a:prstGeom>
        </p:spPr>
      </p:pic>
      <p:pic>
        <p:nvPicPr>
          <p:cNvPr id="10" name="Picture 9">
            <a:extLst>
              <a:ext uri="{FF2B5EF4-FFF2-40B4-BE49-F238E27FC236}">
                <a16:creationId xmlns:a16="http://schemas.microsoft.com/office/drawing/2014/main" id="{4F0AE0CB-8038-400C-9D48-F63F7066E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448" y="2537334"/>
            <a:ext cx="2330402" cy="3533681"/>
          </a:xfrm>
          <a:prstGeom prst="rect">
            <a:avLst/>
          </a:prstGeom>
        </p:spPr>
      </p:pic>
      <p:sp>
        <p:nvSpPr>
          <p:cNvPr id="17" name="Text Placeholder 5">
            <a:extLst>
              <a:ext uri="{FF2B5EF4-FFF2-40B4-BE49-F238E27FC236}">
                <a16:creationId xmlns:a16="http://schemas.microsoft.com/office/drawing/2014/main" id="{FA1512E2-CC6B-463D-9B01-01EA54C041E9}"/>
              </a:ext>
            </a:extLst>
          </p:cNvPr>
          <p:cNvSpPr txBox="1">
            <a:spLocks/>
          </p:cNvSpPr>
          <p:nvPr/>
        </p:nvSpPr>
        <p:spPr>
          <a:xfrm>
            <a:off x="1291509" y="1607443"/>
            <a:ext cx="9913781" cy="53818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buClr>
                <a:schemeClr val="tx1"/>
              </a:buClr>
            </a:pPr>
            <a:r>
              <a:rPr lang="en-IN" sz="2400"/>
              <a:t>Checking for null values</a:t>
            </a:r>
          </a:p>
          <a:p>
            <a:pPr lvl="1">
              <a:buClr>
                <a:schemeClr val="tx1"/>
              </a:buClr>
            </a:pPr>
            <a:endParaRPr lang="en-IN" sz="2400" dirty="0"/>
          </a:p>
        </p:txBody>
      </p:sp>
    </p:spTree>
    <p:extLst>
      <p:ext uri="{BB962C8B-B14F-4D97-AF65-F5344CB8AC3E}">
        <p14:creationId xmlns:p14="http://schemas.microsoft.com/office/powerpoint/2010/main" val="159224347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2"/>
            <a:ext cx="9913781" cy="1973958"/>
          </a:xfrm>
        </p:spPr>
        <p:txBody>
          <a:bodyPr anchor="t">
            <a:normAutofit/>
          </a:bodyPr>
          <a:lstStyle/>
          <a:p>
            <a:pPr lvl="1">
              <a:buClr>
                <a:schemeClr val="tx1"/>
              </a:buClr>
            </a:pPr>
            <a:r>
              <a:rPr lang="en-US" sz="2400" dirty="0"/>
              <a:t>The Survived column is dependent upon the Age and Embarked column. They contain some null values, to remove the null value we are filling mean in Age column and S in Embarked column because the occurrence of S is more in the Embarked column. We are filling this to utilize the whole data given in the dataset.</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97DBD0A-A49E-4F17-BFD5-FD87F9B74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3664847"/>
            <a:ext cx="7280397" cy="1002374"/>
          </a:xfrm>
          <a:prstGeom prst="rect">
            <a:avLst/>
          </a:prstGeom>
        </p:spPr>
      </p:pic>
    </p:spTree>
    <p:extLst>
      <p:ext uri="{BB962C8B-B14F-4D97-AF65-F5344CB8AC3E}">
        <p14:creationId xmlns:p14="http://schemas.microsoft.com/office/powerpoint/2010/main" val="414082866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SPLITING DATA FOR TESTING AND TRAINING</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2"/>
            <a:ext cx="9913781" cy="1243185"/>
          </a:xfrm>
        </p:spPr>
        <p:txBody>
          <a:bodyPr anchor="t">
            <a:normAutofit/>
          </a:bodyPr>
          <a:lstStyle/>
          <a:p>
            <a:pPr lvl="1">
              <a:buClr>
                <a:schemeClr val="tx1"/>
              </a:buClr>
            </a:pPr>
            <a:r>
              <a:rPr lang="en-US" sz="2400" dirty="0"/>
              <a:t>From the data visualization, there are four main columns where the output depends upon. Age, Sex, P-class, Embarked. These features are stored in the X list and survived is stored in y.</a:t>
            </a: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1CD9F02-D61E-4229-BCBB-724549152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2858443"/>
            <a:ext cx="8686088" cy="2942750"/>
          </a:xfrm>
          <a:prstGeom prst="rect">
            <a:avLst/>
          </a:prstGeom>
        </p:spPr>
      </p:pic>
    </p:spTree>
    <p:extLst>
      <p:ext uri="{BB962C8B-B14F-4D97-AF65-F5344CB8AC3E}">
        <p14:creationId xmlns:p14="http://schemas.microsoft.com/office/powerpoint/2010/main" val="13182522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TABLE OF CONTENT</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444978"/>
            <a:ext cx="9544528" cy="5023555"/>
          </a:xfrm>
          <a:ln>
            <a:noFill/>
          </a:ln>
        </p:spPr>
        <p:txBody>
          <a:bodyPr anchor="t">
            <a:noAutofit/>
          </a:bodyPr>
          <a:lstStyle/>
          <a:p>
            <a:pPr marL="171450" indent="-171450" algn="l">
              <a:buClr>
                <a:schemeClr val="tx1"/>
              </a:buClr>
              <a:buFont typeface="Arial" panose="020B0604020202020204" pitchFamily="34" charset="0"/>
              <a:buChar char="•"/>
            </a:pPr>
            <a:r>
              <a:rPr lang="en-US" sz="1600" dirty="0"/>
              <a:t>INTRODUCTION</a:t>
            </a:r>
          </a:p>
          <a:p>
            <a:pPr marL="171450" indent="-171450" algn="l">
              <a:buClr>
                <a:schemeClr val="tx1"/>
              </a:buClr>
              <a:buFont typeface="Arial" panose="020B0604020202020204" pitchFamily="34" charset="0"/>
              <a:buChar char="•"/>
            </a:pPr>
            <a:r>
              <a:rPr lang="en-IN" sz="1600" dirty="0"/>
              <a:t>PROBLEM STATEMENT</a:t>
            </a:r>
          </a:p>
          <a:p>
            <a:pPr marL="171450" indent="-171450" algn="l">
              <a:buClr>
                <a:schemeClr val="tx1"/>
              </a:buClr>
              <a:buFont typeface="Arial" panose="020B0604020202020204" pitchFamily="34" charset="0"/>
              <a:buChar char="•"/>
            </a:pPr>
            <a:r>
              <a:rPr lang="en-IN" sz="1600" dirty="0"/>
              <a:t>OBJECTIVE</a:t>
            </a:r>
            <a:endParaRPr lang="en-US" sz="1600" dirty="0"/>
          </a:p>
          <a:p>
            <a:pPr marL="171450" indent="-171450" algn="l">
              <a:buClr>
                <a:schemeClr val="tx1"/>
              </a:buClr>
              <a:buFont typeface="Arial" panose="020B0604020202020204" pitchFamily="34" charset="0"/>
              <a:buChar char="•"/>
            </a:pPr>
            <a:r>
              <a:rPr lang="en-US" sz="1600" dirty="0"/>
              <a:t>FEASIBILITY STUDY</a:t>
            </a:r>
          </a:p>
          <a:p>
            <a:pPr marL="171450" indent="-171450" algn="l">
              <a:buClr>
                <a:schemeClr val="tx1"/>
              </a:buClr>
              <a:buFont typeface="Arial" panose="020B0604020202020204" pitchFamily="34" charset="0"/>
              <a:buChar char="•"/>
            </a:pPr>
            <a:r>
              <a:rPr lang="en-US" sz="1600" dirty="0"/>
              <a:t>HARDWARE REQUIREMENT</a:t>
            </a:r>
          </a:p>
          <a:p>
            <a:pPr marL="171450" indent="-171450" algn="l">
              <a:buClr>
                <a:schemeClr val="tx1"/>
              </a:buClr>
              <a:buFont typeface="Arial" panose="020B0604020202020204" pitchFamily="34" charset="0"/>
              <a:buChar char="•"/>
            </a:pPr>
            <a:r>
              <a:rPr lang="en-US" sz="1600" dirty="0"/>
              <a:t>SOFTWARE REQUIREMENT</a:t>
            </a:r>
          </a:p>
          <a:p>
            <a:pPr marL="171450" indent="-171450" algn="l">
              <a:buClr>
                <a:schemeClr val="tx1"/>
              </a:buClr>
              <a:buFont typeface="Arial" panose="020B0604020202020204" pitchFamily="34" charset="0"/>
              <a:buChar char="•"/>
            </a:pPr>
            <a:r>
              <a:rPr lang="en-US" sz="1600" dirty="0"/>
              <a:t>TECHNOLOGIES REQUIRED</a:t>
            </a:r>
          </a:p>
          <a:p>
            <a:pPr marL="171450" indent="-171450" algn="l">
              <a:buClr>
                <a:schemeClr val="tx1"/>
              </a:buClr>
              <a:buFont typeface="Arial" panose="020B0604020202020204" pitchFamily="34" charset="0"/>
              <a:buChar char="•"/>
            </a:pPr>
            <a:r>
              <a:rPr lang="en-US" sz="1600" dirty="0"/>
              <a:t>DATA VISULIZATION</a:t>
            </a:r>
          </a:p>
          <a:p>
            <a:pPr marL="171450" indent="-171450" algn="l">
              <a:buClr>
                <a:schemeClr val="tx1"/>
              </a:buClr>
              <a:buFont typeface="Arial" panose="020B0604020202020204" pitchFamily="34" charset="0"/>
              <a:buChar char="•"/>
            </a:pPr>
            <a:r>
              <a:rPr lang="en-US" sz="1600" dirty="0"/>
              <a:t>TRAINING DATA</a:t>
            </a:r>
          </a:p>
          <a:p>
            <a:pPr marL="171450" indent="-171450" algn="l">
              <a:buClr>
                <a:schemeClr val="tx1"/>
              </a:buClr>
              <a:buFont typeface="Arial" panose="020B0604020202020204" pitchFamily="34" charset="0"/>
              <a:buChar char="•"/>
            </a:pPr>
            <a:r>
              <a:rPr lang="en-US" sz="1600" dirty="0"/>
              <a:t>COMPARING MODELS</a:t>
            </a:r>
          </a:p>
          <a:p>
            <a:pPr marL="171450" indent="-171450" algn="l">
              <a:buClr>
                <a:schemeClr val="tx1"/>
              </a:buClr>
              <a:buFont typeface="Arial" panose="020B0604020202020204" pitchFamily="34" charset="0"/>
              <a:buChar char="•"/>
            </a:pPr>
            <a:r>
              <a:rPr lang="en-US" sz="1600" dirty="0"/>
              <a:t>REFERENCES.</a:t>
            </a:r>
            <a:endParaRPr lang="en-IN" sz="1600" dirty="0"/>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35558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and Testing Data using Decision Tree</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3EDAC0B0-9703-4CCC-9634-9449FD076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046" y="1475535"/>
            <a:ext cx="8034443" cy="4546733"/>
          </a:xfrm>
          <a:prstGeom prst="rect">
            <a:avLst/>
          </a:prstGeom>
        </p:spPr>
      </p:pic>
    </p:spTree>
    <p:extLst>
      <p:ext uri="{BB962C8B-B14F-4D97-AF65-F5344CB8AC3E}">
        <p14:creationId xmlns:p14="http://schemas.microsoft.com/office/powerpoint/2010/main" val="191540141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Random Forest Classifier</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23FFDD8-FD45-4061-94E4-95DC21BE9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939" y="1485762"/>
            <a:ext cx="7376904" cy="4708971"/>
          </a:xfrm>
          <a:prstGeom prst="rect">
            <a:avLst/>
          </a:prstGeom>
        </p:spPr>
      </p:pic>
    </p:spTree>
    <p:extLst>
      <p:ext uri="{BB962C8B-B14F-4D97-AF65-F5344CB8AC3E}">
        <p14:creationId xmlns:p14="http://schemas.microsoft.com/office/powerpoint/2010/main" val="243235101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GaussianNB</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9BF7125-1F8C-4E5D-9D2F-A9D9BFF5C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707" y="1494147"/>
            <a:ext cx="6747429" cy="4794227"/>
          </a:xfrm>
          <a:prstGeom prst="rect">
            <a:avLst/>
          </a:prstGeom>
        </p:spPr>
      </p:pic>
    </p:spTree>
    <p:extLst>
      <p:ext uri="{BB962C8B-B14F-4D97-AF65-F5344CB8AC3E}">
        <p14:creationId xmlns:p14="http://schemas.microsoft.com/office/powerpoint/2010/main" val="255483009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KNeighborsClassifier</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910A997-1F02-472C-A0B2-0B95894C9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782" y="1516444"/>
            <a:ext cx="6424680" cy="4613315"/>
          </a:xfrm>
          <a:prstGeom prst="rect">
            <a:avLst/>
          </a:prstGeom>
        </p:spPr>
      </p:pic>
    </p:spTree>
    <p:extLst>
      <p:ext uri="{BB962C8B-B14F-4D97-AF65-F5344CB8AC3E}">
        <p14:creationId xmlns:p14="http://schemas.microsoft.com/office/powerpoint/2010/main" val="266182047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LogisticRegression</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4DC8BC1-72A6-46B3-9DFD-5745B25E8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857" y="1536197"/>
            <a:ext cx="8662553" cy="4692216"/>
          </a:xfrm>
          <a:prstGeom prst="rect">
            <a:avLst/>
          </a:prstGeom>
        </p:spPr>
      </p:pic>
    </p:spTree>
    <p:extLst>
      <p:ext uri="{BB962C8B-B14F-4D97-AF65-F5344CB8AC3E}">
        <p14:creationId xmlns:p14="http://schemas.microsoft.com/office/powerpoint/2010/main" val="114838860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IN" dirty="0"/>
              <a:t> </a:t>
            </a:r>
            <a:r>
              <a:rPr lang="en-IN" b="1" dirty="0"/>
              <a:t>Support Vector Machines</a:t>
            </a:r>
            <a:r>
              <a:rPr lang="en-IN" dirty="0"/>
              <a:t> </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4AC3652-EA4D-48D0-BCBD-F0972378C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78" y="1422185"/>
            <a:ext cx="6803652" cy="4866189"/>
          </a:xfrm>
          <a:prstGeom prst="rect">
            <a:avLst/>
          </a:prstGeom>
        </p:spPr>
      </p:pic>
    </p:spTree>
    <p:extLst>
      <p:ext uri="{BB962C8B-B14F-4D97-AF65-F5344CB8AC3E}">
        <p14:creationId xmlns:p14="http://schemas.microsoft.com/office/powerpoint/2010/main" val="313406897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COMPARING MODELS</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616439" y="1349115"/>
            <a:ext cx="9913780" cy="77948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400" dirty="0"/>
              <a:t>Comparing all the models with there accuracy</a:t>
            </a:r>
          </a:p>
        </p:txBody>
      </p:sp>
      <p:pic>
        <p:nvPicPr>
          <p:cNvPr id="6" name="Picture 5">
            <a:extLst>
              <a:ext uri="{FF2B5EF4-FFF2-40B4-BE49-F238E27FC236}">
                <a16:creationId xmlns:a16="http://schemas.microsoft.com/office/drawing/2014/main" id="{FDD6419F-B90A-4B2B-93A4-2EF20657A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750" y="2068643"/>
            <a:ext cx="7245412" cy="4557009"/>
          </a:xfrm>
          <a:prstGeom prst="rect">
            <a:avLst/>
          </a:prstGeom>
        </p:spPr>
      </p:pic>
    </p:spTree>
    <p:extLst>
      <p:ext uri="{BB962C8B-B14F-4D97-AF65-F5344CB8AC3E}">
        <p14:creationId xmlns:p14="http://schemas.microsoft.com/office/powerpoint/2010/main" val="186275099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CONCLUSION</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511508" y="1349115"/>
            <a:ext cx="10018711" cy="4407108"/>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IN" sz="2400" dirty="0"/>
              <a:t>While comparing some predicting models we can say that </a:t>
            </a:r>
            <a:r>
              <a:rPr lang="en-IN" sz="2400" dirty="0" err="1"/>
              <a:t>Knieghbors</a:t>
            </a:r>
            <a:r>
              <a:rPr lang="en-IN" sz="2400" dirty="0"/>
              <a:t> is the best model for this dataset which provides 78% of accuracy which is more than other models.</a:t>
            </a:r>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US" sz="2400" dirty="0"/>
              <a:t>No algorithm can predict with 100% accuracy.</a:t>
            </a:r>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US" sz="2400" dirty="0"/>
              <a:t>Comparing all the columns we get that the Women, children, first-class passengers as well as people with the small family had a better chance at survival</a:t>
            </a:r>
            <a:r>
              <a:rPr lang="en-IN" sz="2400" dirty="0"/>
              <a:t>.</a:t>
            </a:r>
          </a:p>
        </p:txBody>
      </p:sp>
    </p:spTree>
    <p:extLst>
      <p:ext uri="{BB962C8B-B14F-4D97-AF65-F5344CB8AC3E}">
        <p14:creationId xmlns:p14="http://schemas.microsoft.com/office/powerpoint/2010/main" val="43052568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REFRENCES</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511508" y="1349115"/>
            <a:ext cx="10018711" cy="4407108"/>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2400" dirty="0"/>
              <a:t>GeeksforGeeks.org for python guidelines.</a:t>
            </a:r>
          </a:p>
          <a:p>
            <a:pPr marL="342900" indent="-342900" algn="l">
              <a:buFont typeface="Arial" panose="020B0604020202020204" pitchFamily="34" charset="0"/>
              <a:buChar char="•"/>
            </a:pPr>
            <a:r>
              <a:rPr lang="en-US" sz="2400" dirty="0"/>
              <a:t>Quora.com for assistance in Machine Learning codes.</a:t>
            </a:r>
          </a:p>
          <a:p>
            <a:pPr marL="342900" indent="-342900" algn="l">
              <a:buFont typeface="Arial" panose="020B0604020202020204" pitchFamily="34" charset="0"/>
              <a:buChar char="•"/>
            </a:pPr>
            <a:r>
              <a:rPr lang="en-US" sz="2400" dirty="0"/>
              <a:t>Numpy.org and matplotlip.org for complete knowledge about the libraries</a:t>
            </a:r>
            <a:endParaRPr lang="en-IN" sz="2400" dirty="0"/>
          </a:p>
        </p:txBody>
      </p:sp>
    </p:spTree>
    <p:extLst>
      <p:ext uri="{BB962C8B-B14F-4D97-AF65-F5344CB8AC3E}">
        <p14:creationId xmlns:p14="http://schemas.microsoft.com/office/powerpoint/2010/main" val="324585463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5831174"/>
          </a:xfrm>
        </p:spPr>
        <p:txBody>
          <a:bodyPr>
            <a:normAutofit/>
          </a:bodyPr>
          <a:lstStyle/>
          <a:p>
            <a:r>
              <a:rPr lang="en-IN" sz="7200" dirty="0"/>
              <a:t>THANK YOU</a:t>
            </a:r>
          </a:p>
        </p:txBody>
      </p:sp>
    </p:spTree>
    <p:extLst>
      <p:ext uri="{BB962C8B-B14F-4D97-AF65-F5344CB8AC3E}">
        <p14:creationId xmlns:p14="http://schemas.microsoft.com/office/powerpoint/2010/main" val="2826114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INTRODUCTION</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422400"/>
            <a:ext cx="9544528" cy="4206407"/>
          </a:xfrm>
          <a:ln>
            <a:noFill/>
          </a:ln>
        </p:spPr>
        <p:txBody>
          <a:bodyPr anchor="t">
            <a:normAutofit/>
          </a:bodyPr>
          <a:lstStyle/>
          <a:p>
            <a:pPr algn="just">
              <a:buClr>
                <a:schemeClr val="tx1"/>
              </a:buClr>
            </a:pPr>
            <a:r>
              <a:rPr lang="en-US" dirty="0"/>
              <a:t>The RMS Titanic was a British passenger liner that struck an iceberg on her maiden voyage and sank, taking the lives of more than 1500 passengers. We are interested in predicting the survival probability for a given passenger. There are many factors which played into which passengers made it into lifeboats and which passengers did not, most notably gender and class assignment. Our purpose is to find a conclusion using different predicting models by the data given a sample of 342 survivors and find if this hypothesis is true or not.</a:t>
            </a:r>
            <a:endParaRPr lang="en-IN" dirty="0"/>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638084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654756"/>
            <a:ext cx="10018711" cy="634398"/>
          </a:xfrm>
        </p:spPr>
        <p:txBody>
          <a:bodyPr>
            <a:normAutofit fontScale="90000"/>
          </a:bodyPr>
          <a:lstStyle/>
          <a:p>
            <a:pPr algn="l"/>
            <a:r>
              <a:rPr lang="en-IN" sz="4000" dirty="0"/>
              <a:t>PROBLEM STATEMENT</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493652"/>
            <a:ext cx="9544528" cy="4135156"/>
          </a:xfrm>
          <a:ln>
            <a:noFill/>
          </a:ln>
        </p:spPr>
        <p:txBody>
          <a:bodyPr anchor="t">
            <a:normAutofit/>
          </a:bodyPr>
          <a:lstStyle/>
          <a:p>
            <a:pPr algn="just">
              <a:buClr>
                <a:schemeClr val="tx1"/>
              </a:buClr>
            </a:pPr>
            <a:r>
              <a:rPr lang="en-US" dirty="0"/>
              <a:t>Hypothesis: Certain sources claim that the survivors belonged to one of the following categories- Women, Children and/or Upper Class</a:t>
            </a:r>
          </a:p>
          <a:p>
            <a:pPr algn="just">
              <a:buClr>
                <a:schemeClr val="tx1"/>
              </a:buClr>
            </a:pPr>
            <a:endParaRPr lang="en-US" dirty="0"/>
          </a:p>
          <a:p>
            <a:pPr algn="just">
              <a:buClr>
                <a:schemeClr val="tx1"/>
              </a:buClr>
            </a:pPr>
            <a:r>
              <a:rPr lang="en-US" dirty="0"/>
              <a:t>Our problem to confirm if this hypothesis is true or not using the given sample of 342 survivors data and derive conclusions using different models in R</a:t>
            </a:r>
            <a:endParaRPr lang="en-IN" dirty="0"/>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33046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654756"/>
            <a:ext cx="10018711" cy="634398"/>
          </a:xfrm>
        </p:spPr>
        <p:txBody>
          <a:bodyPr>
            <a:normAutofit fontScale="90000"/>
          </a:bodyPr>
          <a:lstStyle/>
          <a:p>
            <a:pPr algn="l"/>
            <a:r>
              <a:rPr lang="en-IN" sz="4000" dirty="0"/>
              <a:t>OBJECTIVE</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493652"/>
            <a:ext cx="9544528" cy="4135156"/>
          </a:xfrm>
          <a:ln>
            <a:noFill/>
          </a:ln>
        </p:spPr>
        <p:txBody>
          <a:bodyPr anchor="t">
            <a:normAutofit/>
          </a:bodyPr>
          <a:lstStyle/>
          <a:p>
            <a:pPr marL="342900" indent="-342900" algn="just">
              <a:buClr>
                <a:schemeClr val="tx1"/>
              </a:buClr>
              <a:buFont typeface="Arial" panose="020B0604020202020204" pitchFamily="34" charset="0"/>
              <a:buChar char="•"/>
            </a:pPr>
            <a:r>
              <a:rPr lang="en-IN" dirty="0"/>
              <a:t>Need to predict the probability of the survival based on the data available on various machine learning algorithms.</a:t>
            </a:r>
          </a:p>
          <a:p>
            <a:pPr marL="342900" indent="-342900" algn="just">
              <a:buClr>
                <a:schemeClr val="tx1"/>
              </a:buClr>
              <a:buFont typeface="Arial" panose="020B0604020202020204" pitchFamily="34" charset="0"/>
              <a:buChar char="•"/>
            </a:pPr>
            <a:r>
              <a:rPr lang="en-IN" dirty="0"/>
              <a:t>Compare some machine learning algorithms on the train.csv dataset.</a:t>
            </a:r>
          </a:p>
          <a:p>
            <a:pPr marL="342900" indent="-342900" algn="just">
              <a:buClr>
                <a:schemeClr val="tx1"/>
              </a:buClr>
              <a:buFont typeface="Arial" panose="020B0604020202020204" pitchFamily="34" charset="0"/>
              <a:buChar char="•"/>
            </a:pPr>
            <a:r>
              <a:rPr lang="en-IN" dirty="0"/>
              <a:t>Check and Select the important attribute for prediction.</a:t>
            </a:r>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0833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FEASIBILITY STUDY</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4" y="1716258"/>
            <a:ext cx="10018711" cy="4537786"/>
          </a:xfrm>
          <a:ln>
            <a:noFill/>
          </a:ln>
        </p:spPr>
        <p:txBody>
          <a:bodyPr anchor="t">
            <a:normAutofit/>
          </a:bodyPr>
          <a:lstStyle/>
          <a:p>
            <a:pPr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Feasibility of a system means ensuring that the system, which we are going to implement, is efficient and adorable. </a:t>
            </a:r>
          </a:p>
          <a:p>
            <a:pPr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There are three major areas which are to be taken in consideration. </a:t>
            </a:r>
          </a:p>
          <a:p>
            <a:pPr algn="l"/>
            <a:endParaRPr lang="en-US" sz="1600" dirty="0">
              <a:latin typeface="Times New Roman" panose="02020603050405020304" pitchFamily="18" charset="0"/>
              <a:cs typeface="Times New Roman" panose="02020603050405020304" pitchFamily="18" charset="0"/>
            </a:endParaRPr>
          </a:p>
          <a:p>
            <a:pPr algn="l">
              <a:buFont typeface="+mj-lt"/>
              <a:buAutoNum type="arabicParenR"/>
            </a:pPr>
            <a:r>
              <a:rPr lang="en-US" sz="1600" dirty="0">
                <a:latin typeface="Times New Roman" panose="02020603050405020304" pitchFamily="18" charset="0"/>
                <a:cs typeface="Times New Roman" panose="02020603050405020304" pitchFamily="18" charset="0"/>
              </a:rPr>
              <a:t>Economic feasibility: Development of this application is highly economically feasible. It is free to use.</a:t>
            </a:r>
          </a:p>
          <a:p>
            <a:pPr algn="l">
              <a:buFont typeface="+mj-lt"/>
              <a:buAutoNum type="arabicParenR"/>
            </a:pPr>
            <a:r>
              <a:rPr lang="en-US" sz="1600" dirty="0">
                <a:latin typeface="Times New Roman" panose="02020603050405020304" pitchFamily="18" charset="0"/>
                <a:cs typeface="Times New Roman" panose="02020603050405020304" pitchFamily="18" charset="0"/>
              </a:rPr>
              <a:t>Technical feasibility: The technical requirement for the system is economic. The current project is feasible because it can run on any computer once converted into executable file, and hence it does not require any additional hardware or software. </a:t>
            </a:r>
          </a:p>
          <a:p>
            <a:pPr algn="l">
              <a:buFont typeface="+mj-lt"/>
              <a:buAutoNum type="arabicParenR"/>
            </a:pPr>
            <a:r>
              <a:rPr lang="en-US" sz="1600" dirty="0">
                <a:latin typeface="Times New Roman" panose="02020603050405020304" pitchFamily="18" charset="0"/>
                <a:cs typeface="Times New Roman" panose="02020603050405020304" pitchFamily="18" charset="0"/>
              </a:rPr>
              <a:t>Operational feasibility: It is simple and easy to use. User require no special training for operating the system.</a:t>
            </a:r>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281197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1C5B-85C0-400C-B5BE-22468C27EC35}"/>
              </a:ext>
            </a:extLst>
          </p:cNvPr>
          <p:cNvSpPr>
            <a:spLocks noGrp="1"/>
          </p:cNvSpPr>
          <p:nvPr>
            <p:ph type="title"/>
          </p:nvPr>
        </p:nvSpPr>
        <p:spPr>
          <a:xfrm>
            <a:off x="1729724" y="191125"/>
            <a:ext cx="9773301" cy="1447800"/>
          </a:xfrm>
        </p:spPr>
        <p:txBody>
          <a:bodyPr>
            <a:normAutofit/>
          </a:bodyPr>
          <a:lstStyle/>
          <a:p>
            <a:pPr algn="l">
              <a:buClr>
                <a:schemeClr val="tx1"/>
              </a:buClr>
            </a:pPr>
            <a:r>
              <a:rPr lang="en-US" sz="4000" dirty="0"/>
              <a:t>HARDWARE REQUIREMENT</a:t>
            </a:r>
          </a:p>
        </p:txBody>
      </p:sp>
      <p:sp>
        <p:nvSpPr>
          <p:cNvPr id="3" name="Text Placeholder 2">
            <a:extLst>
              <a:ext uri="{FF2B5EF4-FFF2-40B4-BE49-F238E27FC236}">
                <a16:creationId xmlns:a16="http://schemas.microsoft.com/office/drawing/2014/main" id="{1D71D239-1692-4203-848D-3B660429DA8E}"/>
              </a:ext>
            </a:extLst>
          </p:cNvPr>
          <p:cNvSpPr>
            <a:spLocks noGrp="1"/>
          </p:cNvSpPr>
          <p:nvPr>
            <p:ph type="body" idx="1"/>
          </p:nvPr>
        </p:nvSpPr>
        <p:spPr>
          <a:xfrm>
            <a:off x="1729723" y="1638925"/>
            <a:ext cx="9773301" cy="4908631"/>
          </a:xfrm>
        </p:spPr>
        <p:txBody>
          <a:bodyPr anchor="t">
            <a:normAutofit/>
          </a:bodyPr>
          <a:lstStyle/>
          <a:p>
            <a:pPr algn="l">
              <a:buClr>
                <a:schemeClr val="tx1"/>
              </a:buClr>
            </a:pPr>
            <a:r>
              <a:rPr lang="en-US" sz="1600" dirty="0"/>
              <a:t>This system doesn’t require any hardware interface . The one used here is monitor, keyboard and mouse.</a:t>
            </a:r>
          </a:p>
          <a:p>
            <a:pPr algn="l">
              <a:buClr>
                <a:schemeClr val="tx1"/>
              </a:buClr>
            </a:pPr>
            <a:r>
              <a:rPr lang="en-US" sz="1600" dirty="0"/>
              <a:t>The system should have these hardware requirements:</a:t>
            </a:r>
          </a:p>
          <a:p>
            <a:pPr algn="l">
              <a:buClr>
                <a:schemeClr val="tx1"/>
              </a:buClr>
            </a:pPr>
            <a:r>
              <a:rPr lang="en-US" sz="1600" dirty="0"/>
              <a:t>Processor – 64 bit distribution capable of running 32 bit applications.</a:t>
            </a:r>
          </a:p>
          <a:p>
            <a:pPr algn="l">
              <a:buClr>
                <a:schemeClr val="tx1"/>
              </a:buClr>
            </a:pPr>
            <a:r>
              <a:rPr lang="en-US" sz="1600" dirty="0"/>
              <a:t>Keyboard – 104 keys</a:t>
            </a:r>
          </a:p>
          <a:p>
            <a:pPr algn="l">
              <a:buClr>
                <a:schemeClr val="tx1"/>
              </a:buClr>
            </a:pPr>
            <a:r>
              <a:rPr lang="en-US" sz="1600" dirty="0"/>
              <a:t>RAM – 3 GB minimum, 8 GB RAM recommended.</a:t>
            </a:r>
          </a:p>
          <a:p>
            <a:pPr algn="l">
              <a:buClr>
                <a:schemeClr val="tx1"/>
              </a:buClr>
            </a:pPr>
            <a:r>
              <a:rPr lang="en-US" sz="1600" dirty="0"/>
              <a:t>Monitor – 14’’ VGA COLOR</a:t>
            </a:r>
          </a:p>
          <a:p>
            <a:pPr algn="l">
              <a:buClr>
                <a:schemeClr val="tx1"/>
              </a:buClr>
            </a:pPr>
            <a:r>
              <a:rPr lang="en-US" sz="1600" dirty="0"/>
              <a:t>Mouse – Logitech Serial Mouse</a:t>
            </a:r>
          </a:p>
          <a:p>
            <a:pPr algn="l">
              <a:buClr>
                <a:schemeClr val="tx1"/>
              </a:buClr>
            </a:pPr>
            <a:r>
              <a:rPr lang="en-US" sz="1600" dirty="0"/>
              <a:t>Memory – 512 GB or above</a:t>
            </a:r>
          </a:p>
          <a:p>
            <a:pPr algn="l">
              <a:buClr>
                <a:schemeClr val="tx1"/>
              </a:buClr>
            </a:pPr>
            <a:r>
              <a:rPr lang="en-US" sz="1600" dirty="0"/>
              <a:t>Hard Disk – 10 GB or above.</a:t>
            </a:r>
          </a:p>
          <a:p>
            <a:pPr algn="l">
              <a:buClr>
                <a:schemeClr val="tx1"/>
              </a:buClr>
            </a:pPr>
            <a:r>
              <a:rPr lang="en-US" sz="1600" dirty="0"/>
              <a:t>Disk Space – 2 GB of available disk space minimum.</a:t>
            </a:r>
            <a:endParaRPr lang="en-IN" sz="1600" dirty="0"/>
          </a:p>
        </p:txBody>
      </p:sp>
      <p:sp>
        <p:nvSpPr>
          <p:cNvPr id="4" name="Rectangle 3">
            <a:extLst>
              <a:ext uri="{FF2B5EF4-FFF2-40B4-BE49-F238E27FC236}">
                <a16:creationId xmlns:a16="http://schemas.microsoft.com/office/drawing/2014/main" id="{D3333F90-2EEA-498E-B2AA-BFF4DAC98F15}"/>
              </a:ext>
            </a:extLst>
          </p:cNvPr>
          <p:cNvSpPr/>
          <p:nvPr/>
        </p:nvSpPr>
        <p:spPr>
          <a:xfrm>
            <a:off x="1729723" y="1334124"/>
            <a:ext cx="9773301" cy="749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042102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1C5B-85C0-400C-B5BE-22468C27EC35}"/>
              </a:ext>
            </a:extLst>
          </p:cNvPr>
          <p:cNvSpPr>
            <a:spLocks noGrp="1"/>
          </p:cNvSpPr>
          <p:nvPr>
            <p:ph type="title"/>
          </p:nvPr>
        </p:nvSpPr>
        <p:spPr>
          <a:xfrm>
            <a:off x="1729724" y="191125"/>
            <a:ext cx="9773301" cy="1447800"/>
          </a:xfrm>
        </p:spPr>
        <p:txBody>
          <a:bodyPr>
            <a:normAutofit/>
          </a:bodyPr>
          <a:lstStyle/>
          <a:p>
            <a:pPr algn="l">
              <a:buClr>
                <a:schemeClr val="tx1"/>
              </a:buClr>
            </a:pPr>
            <a:r>
              <a:rPr lang="en-US" sz="4000" dirty="0"/>
              <a:t>SOFTWARE REQUIREMENT</a:t>
            </a:r>
          </a:p>
        </p:txBody>
      </p:sp>
      <p:sp>
        <p:nvSpPr>
          <p:cNvPr id="3" name="Text Placeholder 2">
            <a:extLst>
              <a:ext uri="{FF2B5EF4-FFF2-40B4-BE49-F238E27FC236}">
                <a16:creationId xmlns:a16="http://schemas.microsoft.com/office/drawing/2014/main" id="{1D71D239-1692-4203-848D-3B660429DA8E}"/>
              </a:ext>
            </a:extLst>
          </p:cNvPr>
          <p:cNvSpPr>
            <a:spLocks noGrp="1"/>
          </p:cNvSpPr>
          <p:nvPr>
            <p:ph type="body" idx="1"/>
          </p:nvPr>
        </p:nvSpPr>
        <p:spPr>
          <a:xfrm>
            <a:off x="1729722" y="1643922"/>
            <a:ext cx="9773301" cy="1011836"/>
          </a:xfrm>
        </p:spPr>
        <p:txBody>
          <a:bodyPr anchor="t">
            <a:normAutofit/>
          </a:bodyPr>
          <a:lstStyle/>
          <a:p>
            <a:pPr algn="l">
              <a:buClr>
                <a:schemeClr val="tx1"/>
              </a:buClr>
            </a:pPr>
            <a:r>
              <a:rPr lang="en-IN" sz="2400" dirty="0"/>
              <a:t>TOOL  USED :</a:t>
            </a:r>
          </a:p>
          <a:p>
            <a:pPr marL="1257300" lvl="2" indent="-342900">
              <a:buClr>
                <a:schemeClr val="tx1"/>
              </a:buClr>
              <a:buFont typeface="Arial" panose="020B0604020202020204" pitchFamily="34" charset="0"/>
              <a:buChar char="•"/>
            </a:pPr>
            <a:r>
              <a:rPr lang="en-IN" dirty="0" err="1"/>
              <a:t>Jupyter</a:t>
            </a:r>
            <a:r>
              <a:rPr lang="en-IN" dirty="0"/>
              <a:t> Notebook</a:t>
            </a:r>
          </a:p>
        </p:txBody>
      </p:sp>
      <p:sp>
        <p:nvSpPr>
          <p:cNvPr id="4" name="Rectangle 3">
            <a:extLst>
              <a:ext uri="{FF2B5EF4-FFF2-40B4-BE49-F238E27FC236}">
                <a16:creationId xmlns:a16="http://schemas.microsoft.com/office/drawing/2014/main" id="{D3333F90-2EEA-498E-B2AA-BFF4DAC98F15}"/>
              </a:ext>
            </a:extLst>
          </p:cNvPr>
          <p:cNvSpPr/>
          <p:nvPr/>
        </p:nvSpPr>
        <p:spPr>
          <a:xfrm>
            <a:off x="1729723" y="1334124"/>
            <a:ext cx="9773301" cy="749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ext Placeholder 2">
            <a:extLst>
              <a:ext uri="{FF2B5EF4-FFF2-40B4-BE49-F238E27FC236}">
                <a16:creationId xmlns:a16="http://schemas.microsoft.com/office/drawing/2014/main" id="{B9B5D752-B5F5-4527-87DA-25692E2B8820}"/>
              </a:ext>
            </a:extLst>
          </p:cNvPr>
          <p:cNvSpPr txBox="1">
            <a:spLocks/>
          </p:cNvSpPr>
          <p:nvPr/>
        </p:nvSpPr>
        <p:spPr>
          <a:xfrm>
            <a:off x="1729721" y="3005529"/>
            <a:ext cx="9773301" cy="239342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chemeClr val="tx1"/>
              </a:buClr>
            </a:pPr>
            <a:r>
              <a:rPr lang="en-IN" sz="2400" dirty="0"/>
              <a:t>LIBRARY  USED :</a:t>
            </a:r>
          </a:p>
          <a:p>
            <a:pPr marL="1257300" lvl="2" indent="-342900">
              <a:buClr>
                <a:schemeClr val="tx1"/>
              </a:buClr>
              <a:buFont typeface="Arial" panose="020B0604020202020204" pitchFamily="34" charset="0"/>
              <a:buChar char="•"/>
            </a:pPr>
            <a:r>
              <a:rPr lang="en-IN" dirty="0" err="1"/>
              <a:t>Analyzing</a:t>
            </a:r>
            <a:r>
              <a:rPr lang="en-IN" dirty="0"/>
              <a:t>: </a:t>
            </a:r>
            <a:r>
              <a:rPr lang="en-IN" dirty="0" err="1"/>
              <a:t>Numpy</a:t>
            </a:r>
            <a:r>
              <a:rPr lang="en-IN" dirty="0"/>
              <a:t>, Pandas, Sci-kit Learn</a:t>
            </a:r>
          </a:p>
          <a:p>
            <a:pPr marL="1257300" lvl="2" indent="-342900">
              <a:buClr>
                <a:schemeClr val="tx1"/>
              </a:buClr>
              <a:buFont typeface="Arial" panose="020B0604020202020204" pitchFamily="34" charset="0"/>
              <a:buChar char="•"/>
            </a:pPr>
            <a:r>
              <a:rPr lang="en-IN" dirty="0"/>
              <a:t>Visualization: Matplotlib, Seaborn</a:t>
            </a:r>
          </a:p>
          <a:p>
            <a:pPr marL="1257300" lvl="2" indent="-342900">
              <a:buClr>
                <a:schemeClr val="tx1"/>
              </a:buClr>
              <a:buFont typeface="Arial" panose="020B0604020202020204" pitchFamily="34" charset="0"/>
              <a:buChar char="•"/>
            </a:pPr>
            <a:r>
              <a:rPr lang="en-IN" dirty="0"/>
              <a:t>Prediction models: </a:t>
            </a:r>
            <a:r>
              <a:rPr lang="en-IN" dirty="0" err="1"/>
              <a:t>Decesion</a:t>
            </a:r>
            <a:r>
              <a:rPr lang="en-IN" dirty="0"/>
              <a:t> Tree, Random Forest Classifier, </a:t>
            </a:r>
            <a:r>
              <a:rPr lang="en-IN" dirty="0" err="1"/>
              <a:t>GaussianNB</a:t>
            </a:r>
            <a:r>
              <a:rPr lang="en-IN" dirty="0"/>
              <a:t>,</a:t>
            </a:r>
          </a:p>
          <a:p>
            <a:pPr lvl="2">
              <a:buClr>
                <a:schemeClr val="tx1"/>
              </a:buClr>
            </a:pPr>
            <a:r>
              <a:rPr lang="en-IN" dirty="0"/>
              <a:t>					 </a:t>
            </a:r>
            <a:r>
              <a:rPr lang="en-IN" dirty="0" err="1"/>
              <a:t>Kneighbors</a:t>
            </a:r>
            <a:r>
              <a:rPr lang="en-IN" dirty="0"/>
              <a:t> Classifier, Logistic Regression,  SVM</a:t>
            </a:r>
            <a:endParaRPr lang="en-IN" b="1" dirty="0"/>
          </a:p>
        </p:txBody>
      </p:sp>
    </p:spTree>
    <p:extLst>
      <p:ext uri="{BB962C8B-B14F-4D97-AF65-F5344CB8AC3E}">
        <p14:creationId xmlns:p14="http://schemas.microsoft.com/office/powerpoint/2010/main" val="27979238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TECHNOLOGIES REQUIRED</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716258"/>
            <a:ext cx="9544528" cy="4537786"/>
          </a:xfrm>
          <a:ln>
            <a:noFill/>
          </a:ln>
        </p:spPr>
        <p:txBody>
          <a:bodyPr anchor="t">
            <a:normAutofit/>
          </a:bodyPr>
          <a:lstStyle/>
          <a:p>
            <a:pPr algn="just"/>
            <a:r>
              <a:rPr lang="en-US" sz="1600" dirty="0">
                <a:latin typeface="Times New Roman" panose="02020603050405020304" pitchFamily="18" charset="0"/>
                <a:cs typeface="Times New Roman" panose="02020603050405020304" pitchFamily="18" charset="0"/>
              </a:rPr>
              <a:t>PYTHON :- Python is a general purpose and high level programming language. We can use Python for developing desktop GUI applications, websites and web applications. Also, Python, as a HLL, allows you to focus on core functionality of the application by taking care of common programming tasks. The simple syntax rules of the programming language further makes it easier for us to keep the code base readable and application maintainable. The syntax rules of Python allow you to express concepts without writing additional code.</a:t>
            </a:r>
          </a:p>
          <a:p>
            <a:pPr algn="just">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MACHINE LEARNING :- 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 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a:t>
            </a:r>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686548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482</TotalTime>
  <Words>1065</Words>
  <Application>Microsoft Office PowerPoint</Application>
  <PresentationFormat>Widescreen</PresentationFormat>
  <Paragraphs>102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Corbel</vt:lpstr>
      <vt:lpstr>Times New Roman</vt:lpstr>
      <vt:lpstr>Wingdings</vt:lpstr>
      <vt:lpstr>Parallax</vt:lpstr>
      <vt:lpstr>TITANIC SURVIVOR PREDICTION</vt:lpstr>
      <vt:lpstr>TABLE OF CONTENT</vt:lpstr>
      <vt:lpstr>INTRODUCTION</vt:lpstr>
      <vt:lpstr>PROBLEM STATEMENT</vt:lpstr>
      <vt:lpstr>OBJECTIVE</vt:lpstr>
      <vt:lpstr>FEASIBILITY STUDY</vt:lpstr>
      <vt:lpstr>HARDWARE REQUIREMENT</vt:lpstr>
      <vt:lpstr>SOFTWARE REQUIREMENT</vt:lpstr>
      <vt:lpstr>TECHNOLOGIES REQUIRED</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SPLITING DATA FOR TESTING AND TRAINING</vt:lpstr>
      <vt:lpstr>Training and Testing Data using Decision Tree</vt:lpstr>
      <vt:lpstr>Training Data using Random Forest Classifier</vt:lpstr>
      <vt:lpstr>Training Data using GaussianNB</vt:lpstr>
      <vt:lpstr>Training Data using KNeighborsClassifier</vt:lpstr>
      <vt:lpstr>Training Data using LogisticRegression</vt:lpstr>
      <vt:lpstr>Training Data using  Support Vector Machines </vt:lpstr>
      <vt:lpstr>COMPARING MODELS</vt:lpstr>
      <vt:lpstr>CONCLUSION</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Viru</dc:creator>
  <cp:lastModifiedBy>Virendra</cp:lastModifiedBy>
  <cp:revision>46</cp:revision>
  <dcterms:created xsi:type="dcterms:W3CDTF">2020-06-20T15:28:11Z</dcterms:created>
  <dcterms:modified xsi:type="dcterms:W3CDTF">2021-01-11T20:03:32Z</dcterms:modified>
</cp:coreProperties>
</file>