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25"/>
  </p:notesMasterIdLst>
  <p:sldIdLst>
    <p:sldId id="256" r:id="rId2"/>
    <p:sldId id="258" r:id="rId3"/>
    <p:sldId id="257" r:id="rId4"/>
    <p:sldId id="259" r:id="rId5"/>
    <p:sldId id="261" r:id="rId6"/>
    <p:sldId id="262" r:id="rId7"/>
    <p:sldId id="263" r:id="rId8"/>
    <p:sldId id="264" r:id="rId9"/>
    <p:sldId id="260" r:id="rId10"/>
    <p:sldId id="265" r:id="rId11"/>
    <p:sldId id="266" r:id="rId12"/>
    <p:sldId id="267" r:id="rId13"/>
    <p:sldId id="268" r:id="rId14"/>
    <p:sldId id="269" r:id="rId15"/>
    <p:sldId id="270" r:id="rId16"/>
    <p:sldId id="272" r:id="rId17"/>
    <p:sldId id="273" r:id="rId18"/>
    <p:sldId id="274" r:id="rId19"/>
    <p:sldId id="275" r:id="rId20"/>
    <p:sldId id="271"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4" autoAdjust="0"/>
    <p:restoredTop sz="82524" autoAdjust="0"/>
  </p:normalViewPr>
  <p:slideViewPr>
    <p:cSldViewPr snapToGrid="0">
      <p:cViewPr varScale="1">
        <p:scale>
          <a:sx n="76" d="100"/>
          <a:sy n="76" d="100"/>
        </p:scale>
        <p:origin x="-90" y="-3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Substituent dată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E06F7-561D-49D3-8C01-AA1CFE09A384}" type="datetimeFigureOut">
              <a:rPr lang="en-US"/>
              <a:pPr/>
              <a:t>6/26/2016</a:t>
            </a:fld>
            <a:endParaRPr lang="ro-RO"/>
          </a:p>
        </p:txBody>
      </p:sp>
      <p:sp>
        <p:nvSpPr>
          <p:cNvPr id="4" name="Substituent imagine diapozitiv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Substituent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6" name="Substituent subsol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ubstituent număr diapozitiv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D5AA46-5B27-4611-9888-633F5604C3B0}" type="slidenum">
              <a:rPr lang="en-US"/>
              <a:pPr/>
              <a:t>‹#›</a:t>
            </a:fld>
            <a:endParaRPr lang="ro-RO"/>
          </a:p>
        </p:txBody>
      </p:sp>
    </p:spTree>
    <p:extLst>
      <p:ext uri="{BB962C8B-B14F-4D97-AF65-F5344CB8AC3E}">
        <p14:creationId xmlns="" xmlns:p14="http://schemas.microsoft.com/office/powerpoint/2010/main" val="214415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ro-RO" dirty="0" smtClean="0"/>
              <a:t>Numele</a:t>
            </a:r>
            <a:r>
              <a:rPr lang="ro-RO" baseline="0" dirty="0" smtClean="0"/>
              <a:t> meu este Barcan Virgil si va voi prezenta lucrarea mea de licenta, Sistem de imbunatatire a navigatiei pe platforma Android.</a:t>
            </a:r>
          </a:p>
          <a:p>
            <a:r>
              <a:rPr lang="ro-RO" baseline="0" dirty="0" smtClean="0"/>
              <a:t>Rezultatul final este o aplicatie Android al carei scop este sa imbunatateasca navigatia oferita de telefon.</a:t>
            </a:r>
            <a:endParaRPr lang="ro-RO" baseline="0" dirty="0"/>
          </a:p>
        </p:txBody>
      </p:sp>
      <p:sp>
        <p:nvSpPr>
          <p:cNvPr id="4" name="Substituent număr diapozitiv 3"/>
          <p:cNvSpPr>
            <a:spLocks noGrp="1"/>
          </p:cNvSpPr>
          <p:nvPr>
            <p:ph type="sldNum" sz="quarter" idx="10"/>
          </p:nvPr>
        </p:nvSpPr>
        <p:spPr/>
        <p:txBody>
          <a:bodyPr/>
          <a:lstStyle/>
          <a:p>
            <a:fld id="{2AD5AA46-5B27-4611-9888-633F5604C3B0}" type="slidenum">
              <a:rPr lang="en-US"/>
              <a:pPr/>
              <a:t>1</a:t>
            </a:fld>
            <a:endParaRPr lang="ro-RO"/>
          </a:p>
        </p:txBody>
      </p:sp>
    </p:spTree>
    <p:extLst>
      <p:ext uri="{BB962C8B-B14F-4D97-AF65-F5344CB8AC3E}">
        <p14:creationId xmlns="" xmlns:p14="http://schemas.microsoft.com/office/powerpoint/2010/main" val="2475368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Sistemul DR este extrem de util in</a:t>
            </a:r>
            <a:r>
              <a:rPr lang="ro-RO" baseline="0" dirty="0" smtClean="0"/>
              <a:t> exact acele zone in care GPS are acoperire limitata sau inexistenta, cum ar fi orasele, padurile sau tunelurile.</a:t>
            </a:r>
            <a:endParaRPr lang="en-GB" dirty="0"/>
          </a:p>
        </p:txBody>
      </p:sp>
      <p:sp>
        <p:nvSpPr>
          <p:cNvPr id="4" name="Slide Number Placeholder 3"/>
          <p:cNvSpPr>
            <a:spLocks noGrp="1"/>
          </p:cNvSpPr>
          <p:nvPr>
            <p:ph type="sldNum" sz="quarter" idx="10"/>
          </p:nvPr>
        </p:nvSpPr>
        <p:spPr/>
        <p:txBody>
          <a:bodyPr/>
          <a:lstStyle/>
          <a:p>
            <a:fld id="{2AD5AA46-5B27-4611-9888-633F5604C3B0}" type="slidenum">
              <a:rPr lang="en-US" smtClean="0"/>
              <a:pPr/>
              <a:t>10</a:t>
            </a:fld>
            <a:endParaRPr lang="ro-RO"/>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Toate masuratorile</a:t>
            </a:r>
            <a:r>
              <a:rPr lang="ro-RO" baseline="0" dirty="0" smtClean="0"/>
              <a:t> senzorilor se face in acest sistem de coordonate</a:t>
            </a:r>
            <a:endParaRPr lang="en-GB" dirty="0"/>
          </a:p>
        </p:txBody>
      </p:sp>
      <p:sp>
        <p:nvSpPr>
          <p:cNvPr id="4" name="Slide Number Placeholder 3"/>
          <p:cNvSpPr>
            <a:spLocks noGrp="1"/>
          </p:cNvSpPr>
          <p:nvPr>
            <p:ph type="sldNum" sz="quarter" idx="10"/>
          </p:nvPr>
        </p:nvSpPr>
        <p:spPr/>
        <p:txBody>
          <a:bodyPr/>
          <a:lstStyle/>
          <a:p>
            <a:fld id="{2AD5AA46-5B27-4611-9888-633F5604C3B0}" type="slidenum">
              <a:rPr lang="en-US" smtClean="0"/>
              <a:pPr/>
              <a:t>12</a:t>
            </a:fld>
            <a:endParaRPr lang="ro-RO"/>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Sistemul</a:t>
            </a:r>
            <a:r>
              <a:rPr lang="ro-RO" baseline="0" dirty="0" smtClean="0"/>
              <a:t> de coordonate global ne permite sa aducem masuratorile din sistemul local intr-un sistem independent de orientarea dispozitivului, ceea ce ne va fi de mare ajutor in cele ce urmeaza.</a:t>
            </a:r>
            <a:endParaRPr lang="en-GB" dirty="0"/>
          </a:p>
        </p:txBody>
      </p:sp>
      <p:sp>
        <p:nvSpPr>
          <p:cNvPr id="4" name="Slide Number Placeholder 3"/>
          <p:cNvSpPr>
            <a:spLocks noGrp="1"/>
          </p:cNvSpPr>
          <p:nvPr>
            <p:ph type="sldNum" sz="quarter" idx="10"/>
          </p:nvPr>
        </p:nvSpPr>
        <p:spPr/>
        <p:txBody>
          <a:bodyPr/>
          <a:lstStyle/>
          <a:p>
            <a:fld id="{2AD5AA46-5B27-4611-9888-633F5604C3B0}" type="slidenum">
              <a:rPr lang="en-US" smtClean="0"/>
              <a:pPr/>
              <a:t>13</a:t>
            </a:fld>
            <a:endParaRPr lang="ro-RO"/>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Daca ar fi sa vedem grafic</a:t>
            </a:r>
            <a:r>
              <a:rPr lang="ro-RO" baseline="0" dirty="0" smtClean="0"/>
              <a:t> algoritmul, la modul general el ar arata ca in imagine. Avand o pozitie GPS despre care stim ca este valida, putem mai apoi estima urmatoarea pozitie, si mai apoi in acelasi mod, doar ca pozitia precedenta va fi cea calculata, nu una GPS.</a:t>
            </a:r>
            <a:endParaRPr lang="en-GB" dirty="0"/>
          </a:p>
        </p:txBody>
      </p:sp>
      <p:sp>
        <p:nvSpPr>
          <p:cNvPr id="4" name="Slide Number Placeholder 3"/>
          <p:cNvSpPr>
            <a:spLocks noGrp="1"/>
          </p:cNvSpPr>
          <p:nvPr>
            <p:ph type="sldNum" sz="quarter" idx="10"/>
          </p:nvPr>
        </p:nvSpPr>
        <p:spPr/>
        <p:txBody>
          <a:bodyPr/>
          <a:lstStyle/>
          <a:p>
            <a:fld id="{2AD5AA46-5B27-4611-9888-633F5604C3B0}" type="slidenum">
              <a:rPr lang="en-US" smtClean="0"/>
              <a:pPr/>
              <a:t>14</a:t>
            </a:fld>
            <a:endParaRPr lang="ro-RO"/>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Diferenta</a:t>
            </a:r>
            <a:r>
              <a:rPr lang="ro-RO" baseline="0" dirty="0" smtClean="0"/>
              <a:t> dintre minim si maxim trebuie sa fie mai mare decat o valoare limita initial oferita de aplicatie, dar care ulterior se pliaza pe utilizator.</a:t>
            </a:r>
          </a:p>
          <a:p>
            <a:r>
              <a:rPr lang="ro-RO" dirty="0" smtClean="0"/>
              <a:t>Totodata, trebuie ca</a:t>
            </a:r>
            <a:r>
              <a:rPr lang="ro-RO" baseline="0" dirty="0" smtClean="0"/>
              <a:t> diferenta de timp intre 2 pasi sa fie suficient de mare. Pentru a stabili o limita de 0.3 secunde, s-a urmarit recordul lui Usain Bolt la 100 metri si s-a calculat ca maximul posibil intre 2 pasi este peste 0.3 secunde.</a:t>
            </a:r>
            <a:endParaRPr lang="en-GB" dirty="0"/>
          </a:p>
        </p:txBody>
      </p:sp>
      <p:sp>
        <p:nvSpPr>
          <p:cNvPr id="4" name="Slide Number Placeholder 3"/>
          <p:cNvSpPr>
            <a:spLocks noGrp="1"/>
          </p:cNvSpPr>
          <p:nvPr>
            <p:ph type="sldNum" sz="quarter" idx="10"/>
          </p:nvPr>
        </p:nvSpPr>
        <p:spPr/>
        <p:txBody>
          <a:bodyPr/>
          <a:lstStyle/>
          <a:p>
            <a:fld id="{2AD5AA46-5B27-4611-9888-633F5604C3B0}" type="slidenum">
              <a:rPr lang="en-US" smtClean="0"/>
              <a:pPr/>
              <a:t>15</a:t>
            </a:fld>
            <a:endParaRPr lang="ro-RO"/>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Diferenta</a:t>
            </a:r>
            <a:r>
              <a:rPr lang="ro-RO" baseline="0" dirty="0" smtClean="0"/>
              <a:t> dintre minim si maxim trebuie sa fie mai mare decat o valoare limita initial oferita de aplicatie, dar care ulterior se pliaza pe utilizator.</a:t>
            </a:r>
          </a:p>
          <a:p>
            <a:r>
              <a:rPr lang="ro-RO" dirty="0" smtClean="0"/>
              <a:t>Totodata, trebuie ca</a:t>
            </a:r>
            <a:r>
              <a:rPr lang="ro-RO" baseline="0" dirty="0" smtClean="0"/>
              <a:t> diferenta de timp intre 2 pasi sa fie suficient de mare. Pentru a stabili o limita de 0.3 secunde, s-a urmarit recordul lui Usain Bolt la 100 metri si s-a calculat ca maximul posibil intre 2 pasi este peste 0.3 secunde.</a:t>
            </a:r>
            <a:endParaRPr lang="en-GB" dirty="0"/>
          </a:p>
        </p:txBody>
      </p:sp>
      <p:sp>
        <p:nvSpPr>
          <p:cNvPr id="4" name="Slide Number Placeholder 3"/>
          <p:cNvSpPr>
            <a:spLocks noGrp="1"/>
          </p:cNvSpPr>
          <p:nvPr>
            <p:ph type="sldNum" sz="quarter" idx="10"/>
          </p:nvPr>
        </p:nvSpPr>
        <p:spPr/>
        <p:txBody>
          <a:bodyPr/>
          <a:lstStyle/>
          <a:p>
            <a:fld id="{2AD5AA46-5B27-4611-9888-633F5604C3B0}" type="slidenum">
              <a:rPr lang="en-US" smtClean="0"/>
              <a:pPr/>
              <a:t>16</a:t>
            </a:fld>
            <a:endParaRPr lang="ro-RO"/>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Constanta</a:t>
            </a:r>
            <a:r>
              <a:rPr lang="ro-RO" baseline="0" dirty="0" smtClean="0"/>
              <a:t> k este definita ca raportul dintre distanta reala parcursa de utilizator si distanta estimata de algoritm. Aceasta valoare se afla printr-o procedura de calibrare.</a:t>
            </a:r>
            <a:endParaRPr lang="en-GB" dirty="0"/>
          </a:p>
        </p:txBody>
      </p:sp>
      <p:sp>
        <p:nvSpPr>
          <p:cNvPr id="4" name="Slide Number Placeholder 3"/>
          <p:cNvSpPr>
            <a:spLocks noGrp="1"/>
          </p:cNvSpPr>
          <p:nvPr>
            <p:ph type="sldNum" sz="quarter" idx="10"/>
          </p:nvPr>
        </p:nvSpPr>
        <p:spPr/>
        <p:txBody>
          <a:bodyPr/>
          <a:lstStyle/>
          <a:p>
            <a:fld id="{2AD5AA46-5B27-4611-9888-633F5604C3B0}" type="slidenum">
              <a:rPr lang="en-US" smtClean="0"/>
              <a:pPr/>
              <a:t>17</a:t>
            </a:fld>
            <a:endParaRPr lang="ro-RO"/>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Formula lui Vincenty depaseste scopul acestei lucrari, ea fiind folosita dintr-o biblioteca externa, de lucru cu coordonate</a:t>
            </a:r>
            <a:r>
              <a:rPr lang="ro-RO" baseline="0" dirty="0" smtClean="0"/>
              <a:t> geografice.</a:t>
            </a:r>
          </a:p>
          <a:p>
            <a:r>
              <a:rPr lang="ro-RO" baseline="0" dirty="0" smtClean="0"/>
              <a:t>Se putea folosi si o formula mai simpla, formula haversina, insa varianta Vincenty garanteaza o precizie extrem de buna, 0.5 mm pentru distanta si 0.000015</a:t>
            </a:r>
            <a:r>
              <a:rPr lang="en-GB" baseline="0" dirty="0" smtClean="0"/>
              <a:t>” </a:t>
            </a:r>
            <a:r>
              <a:rPr lang="en-GB" baseline="0" dirty="0" err="1" smtClean="0"/>
              <a:t>pentru</a:t>
            </a:r>
            <a:r>
              <a:rPr lang="en-GB" baseline="0" dirty="0" smtClean="0"/>
              <a:t> </a:t>
            </a:r>
            <a:r>
              <a:rPr lang="en-GB" baseline="0" dirty="0" err="1" smtClean="0"/>
              <a:t>orientare</a:t>
            </a:r>
            <a:r>
              <a:rPr lang="ro-RO" baseline="0" dirty="0" smtClean="0"/>
              <a:t>.</a:t>
            </a:r>
            <a:endParaRPr lang="en-GB" dirty="0"/>
          </a:p>
        </p:txBody>
      </p:sp>
      <p:sp>
        <p:nvSpPr>
          <p:cNvPr id="4" name="Slide Number Placeholder 3"/>
          <p:cNvSpPr>
            <a:spLocks noGrp="1"/>
          </p:cNvSpPr>
          <p:nvPr>
            <p:ph type="sldNum" sz="quarter" idx="10"/>
          </p:nvPr>
        </p:nvSpPr>
        <p:spPr/>
        <p:txBody>
          <a:bodyPr/>
          <a:lstStyle/>
          <a:p>
            <a:fld id="{2AD5AA46-5B27-4611-9888-633F5604C3B0}" type="slidenum">
              <a:rPr lang="en-US" smtClean="0"/>
              <a:pPr/>
              <a:t>18</a:t>
            </a:fld>
            <a:endParaRPr lang="ro-RO"/>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Pe langa</a:t>
            </a:r>
            <a:r>
              <a:rPr lang="ro-RO" baseline="0" dirty="0" smtClean="0"/>
              <a:t> ecranul de harta, aplicatia mai dispune si de ecrane de pedometru, de status sau de acasa.</a:t>
            </a:r>
            <a:endParaRPr lang="en-GB" dirty="0"/>
          </a:p>
        </p:txBody>
      </p:sp>
      <p:sp>
        <p:nvSpPr>
          <p:cNvPr id="4" name="Slide Number Placeholder 3"/>
          <p:cNvSpPr>
            <a:spLocks noGrp="1"/>
          </p:cNvSpPr>
          <p:nvPr>
            <p:ph type="sldNum" sz="quarter" idx="10"/>
          </p:nvPr>
        </p:nvSpPr>
        <p:spPr/>
        <p:txBody>
          <a:bodyPr/>
          <a:lstStyle/>
          <a:p>
            <a:fld id="{2AD5AA46-5B27-4611-9888-633F5604C3B0}" type="slidenum">
              <a:rPr lang="en-US" smtClean="0"/>
              <a:pPr/>
              <a:t>19</a:t>
            </a:fld>
            <a:endParaRPr lang="ro-RO"/>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Se doreste compararea performantei</a:t>
            </a:r>
            <a:r>
              <a:rPr lang="ro-RO" baseline="0" dirty="0" smtClean="0"/>
              <a:t> algoritmului comparativ cu GPS-ul intr-un mediu in care GPS-ul functioneaza corect.</a:t>
            </a:r>
          </a:p>
          <a:p>
            <a:r>
              <a:rPr lang="ro-RO" baseline="0" dirty="0" smtClean="0"/>
              <a:t>Daca algoritmul ofera pozitii bune/mai bune ca GPS-ul, atunci putem considera ca implementarea si-a atins scopul, acela de a oferi un sistem de navigatie mai bun.</a:t>
            </a:r>
            <a:endParaRPr lang="en-GB" dirty="0"/>
          </a:p>
        </p:txBody>
      </p:sp>
      <p:sp>
        <p:nvSpPr>
          <p:cNvPr id="4" name="Slide Number Placeholder 3"/>
          <p:cNvSpPr>
            <a:spLocks noGrp="1"/>
          </p:cNvSpPr>
          <p:nvPr>
            <p:ph type="sldNum" sz="quarter" idx="10"/>
          </p:nvPr>
        </p:nvSpPr>
        <p:spPr/>
        <p:txBody>
          <a:bodyPr/>
          <a:lstStyle/>
          <a:p>
            <a:fld id="{2AD5AA46-5B27-4611-9888-633F5604C3B0}" type="slidenum">
              <a:rPr lang="en-US" smtClean="0"/>
              <a:pPr/>
              <a:t>20</a:t>
            </a:fld>
            <a:endParaRPr lang="ro-RO"/>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o-RO" baseline="0" dirty="0" smtClean="0"/>
              <a:t>Vom trece in cele ce urmeaza prin exemplificarea problemei si a posibilelor solutii, urmand ca mai apoi sa prezint implementarea facuta si rezultatele acesteia. In incheiere voi prezenta eventuale puncte de imbunatatit si ce s-ar putea adauga in plus aplicatiei.</a:t>
            </a:r>
          </a:p>
        </p:txBody>
      </p:sp>
      <p:sp>
        <p:nvSpPr>
          <p:cNvPr id="4" name="Slide Number Placeholder 3"/>
          <p:cNvSpPr>
            <a:spLocks noGrp="1"/>
          </p:cNvSpPr>
          <p:nvPr>
            <p:ph type="sldNum" sz="quarter" idx="10"/>
          </p:nvPr>
        </p:nvSpPr>
        <p:spPr/>
        <p:txBody>
          <a:bodyPr/>
          <a:lstStyle/>
          <a:p>
            <a:fld id="{2AD5AA46-5B27-4611-9888-633F5604C3B0}" type="slidenum">
              <a:rPr lang="en-US" smtClean="0"/>
              <a:pPr/>
              <a:t>2</a:t>
            </a:fld>
            <a:endParaRPr lang="ro-RO"/>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Se doreste compararea performantei</a:t>
            </a:r>
            <a:r>
              <a:rPr lang="ro-RO" baseline="0" dirty="0" smtClean="0"/>
              <a:t> algoritmului comparativ cu GPS-ul intr-un mediu in care GPS-ul functioneaza corect.</a:t>
            </a:r>
          </a:p>
          <a:p>
            <a:r>
              <a:rPr lang="ro-RO" baseline="0" dirty="0" smtClean="0"/>
              <a:t>Daca algoritmul ofera pozitii bune/mai bune ca GPS-ul, atunci putem considera ca implementarea si-a atins scopul, acela de a oferi un sistem de navigatie mai bun.</a:t>
            </a:r>
            <a:endParaRPr lang="en-GB" dirty="0"/>
          </a:p>
        </p:txBody>
      </p:sp>
      <p:sp>
        <p:nvSpPr>
          <p:cNvPr id="4" name="Slide Number Placeholder 3"/>
          <p:cNvSpPr>
            <a:spLocks noGrp="1"/>
          </p:cNvSpPr>
          <p:nvPr>
            <p:ph type="sldNum" sz="quarter" idx="10"/>
          </p:nvPr>
        </p:nvSpPr>
        <p:spPr/>
        <p:txBody>
          <a:bodyPr/>
          <a:lstStyle/>
          <a:p>
            <a:fld id="{2AD5AA46-5B27-4611-9888-633F5604C3B0}" type="slidenum">
              <a:rPr lang="en-US" smtClean="0"/>
              <a:pPr/>
              <a:t>21</a:t>
            </a:fld>
            <a:endParaRPr lang="ro-RO"/>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Magnetometrul</a:t>
            </a:r>
            <a:r>
              <a:rPr lang="ro-RO" baseline="0" dirty="0" smtClean="0"/>
              <a:t> variaza si cu 15 grade atunci cand este tinut in pozitie fixa.</a:t>
            </a:r>
          </a:p>
          <a:p>
            <a:r>
              <a:rPr lang="ro-RO" baseline="0" dirty="0" smtClean="0"/>
              <a:t>Giroscopul variaza si el cu... TODO!!</a:t>
            </a:r>
          </a:p>
          <a:p>
            <a:r>
              <a:rPr lang="ro-RO" baseline="0" dirty="0" smtClean="0"/>
              <a:t>Accelerometrul are o variatie de +- 0.5 m/s^2.</a:t>
            </a:r>
          </a:p>
          <a:p>
            <a:endParaRPr lang="ro-RO"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o-RO" dirty="0" smtClean="0"/>
              <a:t>O altă cauză a erorilor este aceea că prima poziție GPS nu este întotdeauna cea mai precisă, ceea ce face ca algoritmul să plece încă de la început dintr-o poziție greșită</a:t>
            </a:r>
            <a:endParaRPr lang="ro-RO" baseline="0" dirty="0" smtClean="0"/>
          </a:p>
          <a:p>
            <a:r>
              <a:rPr lang="ro-RO" baseline="0" dirty="0" smtClean="0"/>
              <a:t>Pentru remedierea problemei cu GPS-ul, se pot folosi algoritmi de map-matching.</a:t>
            </a:r>
            <a:endParaRPr lang="en-GB" dirty="0"/>
          </a:p>
        </p:txBody>
      </p:sp>
      <p:sp>
        <p:nvSpPr>
          <p:cNvPr id="4" name="Slide Number Placeholder 3"/>
          <p:cNvSpPr>
            <a:spLocks noGrp="1"/>
          </p:cNvSpPr>
          <p:nvPr>
            <p:ph type="sldNum" sz="quarter" idx="10"/>
          </p:nvPr>
        </p:nvSpPr>
        <p:spPr/>
        <p:txBody>
          <a:bodyPr/>
          <a:lstStyle/>
          <a:p>
            <a:fld id="{2AD5AA46-5B27-4611-9888-633F5604C3B0}" type="slidenum">
              <a:rPr lang="en-US" smtClean="0"/>
              <a:pPr/>
              <a:t>22</a:t>
            </a:fld>
            <a:endParaRPr lang="ro-RO"/>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AD5AA46-5B27-4611-9888-633F5604C3B0}" type="slidenum">
              <a:rPr lang="en-US" smtClean="0"/>
              <a:pPr/>
              <a:t>23</a:t>
            </a:fld>
            <a:endParaRPr lang="ro-RO"/>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smtClean="0"/>
          </a:p>
        </p:txBody>
      </p:sp>
      <p:sp>
        <p:nvSpPr>
          <p:cNvPr id="4" name="Slide Number Placeholder 3"/>
          <p:cNvSpPr>
            <a:spLocks noGrp="1"/>
          </p:cNvSpPr>
          <p:nvPr>
            <p:ph type="sldNum" sz="quarter" idx="10"/>
          </p:nvPr>
        </p:nvSpPr>
        <p:spPr/>
        <p:txBody>
          <a:bodyPr/>
          <a:lstStyle/>
          <a:p>
            <a:fld id="{2AD5AA46-5B27-4611-9888-633F5604C3B0}" type="slidenum">
              <a:rPr lang="en-US" smtClean="0"/>
              <a:pPr/>
              <a:t>3</a:t>
            </a:fld>
            <a:endParaRPr lang="ro-RO"/>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o-RO" dirty="0" smtClean="0"/>
              <a:t>Pentru exemplificarea problemei, ii vom</a:t>
            </a:r>
            <a:r>
              <a:rPr lang="ro-RO" baseline="0" dirty="0" smtClean="0"/>
              <a:t> cunoaste pe Bob si Alice.</a:t>
            </a:r>
          </a:p>
          <a:p>
            <a:pPr marL="0" marR="0" indent="0" algn="l" defTabSz="914400" rtl="0" eaLnBrk="1" fontAlgn="auto" latinLnBrk="0" hangingPunct="1">
              <a:lnSpc>
                <a:spcPct val="100000"/>
              </a:lnSpc>
              <a:spcBef>
                <a:spcPts val="0"/>
              </a:spcBef>
              <a:spcAft>
                <a:spcPts val="0"/>
              </a:spcAft>
              <a:buClrTx/>
              <a:buSzTx/>
              <a:buFontTx/>
              <a:buNone/>
              <a:tabLst/>
              <a:defRPr/>
            </a:pPr>
            <a:r>
              <a:rPr lang="ro-RO" baseline="0" dirty="0" smtClean="0"/>
              <a:t>Bob doreste sa ajunga la Alice, iar pentru asta are nevoie de navigatie.</a:t>
            </a:r>
            <a:endParaRPr lang="ro-RO" dirty="0" smtClean="0"/>
          </a:p>
        </p:txBody>
      </p:sp>
      <p:sp>
        <p:nvSpPr>
          <p:cNvPr id="4" name="Slide Number Placeholder 3"/>
          <p:cNvSpPr>
            <a:spLocks noGrp="1"/>
          </p:cNvSpPr>
          <p:nvPr>
            <p:ph type="sldNum" sz="quarter" idx="10"/>
          </p:nvPr>
        </p:nvSpPr>
        <p:spPr/>
        <p:txBody>
          <a:bodyPr/>
          <a:lstStyle/>
          <a:p>
            <a:fld id="{2AD5AA46-5B27-4611-9888-633F5604C3B0}" type="slidenum">
              <a:rPr lang="en-US" smtClean="0"/>
              <a:pPr/>
              <a:t>4</a:t>
            </a:fld>
            <a:endParaRPr lang="ro-RO"/>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o-RO" dirty="0" smtClean="0"/>
              <a:t>Pentru exemplificarea problemei, ii vom</a:t>
            </a:r>
            <a:r>
              <a:rPr lang="ro-RO" baseline="0" dirty="0" smtClean="0"/>
              <a:t> cunoaste pe Bob si Alice.</a:t>
            </a:r>
          </a:p>
          <a:p>
            <a:pPr marL="0" marR="0" indent="0" algn="l" defTabSz="914400" rtl="0" eaLnBrk="1" fontAlgn="auto" latinLnBrk="0" hangingPunct="1">
              <a:lnSpc>
                <a:spcPct val="100000"/>
              </a:lnSpc>
              <a:spcBef>
                <a:spcPts val="0"/>
              </a:spcBef>
              <a:spcAft>
                <a:spcPts val="0"/>
              </a:spcAft>
              <a:buClrTx/>
              <a:buSzTx/>
              <a:buFontTx/>
              <a:buNone/>
              <a:tabLst/>
              <a:defRPr/>
            </a:pPr>
            <a:r>
              <a:rPr lang="ro-RO" baseline="0" dirty="0" smtClean="0"/>
              <a:t>Bob doreste sa ajunga la Alice, iar pentru asta are nevoie de navigatie.</a:t>
            </a:r>
            <a:endParaRPr lang="ro-RO" dirty="0" smtClean="0"/>
          </a:p>
        </p:txBody>
      </p:sp>
      <p:sp>
        <p:nvSpPr>
          <p:cNvPr id="4" name="Slide Number Placeholder 3"/>
          <p:cNvSpPr>
            <a:spLocks noGrp="1"/>
          </p:cNvSpPr>
          <p:nvPr>
            <p:ph type="sldNum" sz="quarter" idx="10"/>
          </p:nvPr>
        </p:nvSpPr>
        <p:spPr/>
        <p:txBody>
          <a:bodyPr/>
          <a:lstStyle/>
          <a:p>
            <a:fld id="{2AD5AA46-5B27-4611-9888-633F5604C3B0}" type="slidenum">
              <a:rPr lang="en-US" smtClean="0"/>
              <a:pPr/>
              <a:t>5</a:t>
            </a:fld>
            <a:endParaRPr lang="ro-RO"/>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o-RO" dirty="0" smtClean="0"/>
              <a:t>Pentru exemplificarea problemei, ii vom</a:t>
            </a:r>
            <a:r>
              <a:rPr lang="ro-RO" baseline="0" dirty="0" smtClean="0"/>
              <a:t> cunoaste pe Bob si Alice.</a:t>
            </a:r>
          </a:p>
          <a:p>
            <a:pPr marL="0" marR="0" indent="0" algn="l" defTabSz="914400" rtl="0" eaLnBrk="1" fontAlgn="auto" latinLnBrk="0" hangingPunct="1">
              <a:lnSpc>
                <a:spcPct val="100000"/>
              </a:lnSpc>
              <a:spcBef>
                <a:spcPts val="0"/>
              </a:spcBef>
              <a:spcAft>
                <a:spcPts val="0"/>
              </a:spcAft>
              <a:buClrTx/>
              <a:buSzTx/>
              <a:buFontTx/>
              <a:buNone/>
              <a:tabLst/>
              <a:defRPr/>
            </a:pPr>
            <a:r>
              <a:rPr lang="ro-RO" baseline="0" dirty="0" smtClean="0"/>
              <a:t>Bob doreste sa ajunga la Alice, iar pentru asta are nevoie de navigatie.</a:t>
            </a:r>
            <a:endParaRPr lang="ro-RO" dirty="0" smtClean="0"/>
          </a:p>
        </p:txBody>
      </p:sp>
      <p:sp>
        <p:nvSpPr>
          <p:cNvPr id="4" name="Slide Number Placeholder 3"/>
          <p:cNvSpPr>
            <a:spLocks noGrp="1"/>
          </p:cNvSpPr>
          <p:nvPr>
            <p:ph type="sldNum" sz="quarter" idx="10"/>
          </p:nvPr>
        </p:nvSpPr>
        <p:spPr/>
        <p:txBody>
          <a:bodyPr/>
          <a:lstStyle/>
          <a:p>
            <a:fld id="{2AD5AA46-5B27-4611-9888-633F5604C3B0}" type="slidenum">
              <a:rPr lang="en-US" smtClean="0"/>
              <a:pPr/>
              <a:t>6</a:t>
            </a:fld>
            <a:endParaRPr lang="ro-RO"/>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o-RO" dirty="0" smtClean="0"/>
              <a:t>Pentru exemplificarea problemei, ii vom</a:t>
            </a:r>
            <a:r>
              <a:rPr lang="ro-RO" baseline="0" dirty="0" smtClean="0"/>
              <a:t> cunoaste pe Bob si Alice.</a:t>
            </a:r>
          </a:p>
          <a:p>
            <a:pPr marL="0" marR="0" indent="0" algn="l" defTabSz="914400" rtl="0" eaLnBrk="1" fontAlgn="auto" latinLnBrk="0" hangingPunct="1">
              <a:lnSpc>
                <a:spcPct val="100000"/>
              </a:lnSpc>
              <a:spcBef>
                <a:spcPts val="0"/>
              </a:spcBef>
              <a:spcAft>
                <a:spcPts val="0"/>
              </a:spcAft>
              <a:buClrTx/>
              <a:buSzTx/>
              <a:buFontTx/>
              <a:buNone/>
              <a:tabLst/>
              <a:defRPr/>
            </a:pPr>
            <a:r>
              <a:rPr lang="ro-RO" baseline="0" dirty="0" smtClean="0"/>
              <a:t>Bob doreste sa ajunga la Alice, iar pentru asta are nevoie de navigatie</a:t>
            </a:r>
            <a:r>
              <a:rPr lang="ro-RO" baseline="0" dirty="0" smtClean="0"/>
              <a:t>.</a:t>
            </a: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err="1" smtClean="0"/>
              <a:t>Deoarece</a:t>
            </a:r>
            <a:r>
              <a:rPr lang="en-GB" baseline="0" dirty="0" smtClean="0"/>
              <a:t> in </a:t>
            </a:r>
            <a:r>
              <a:rPr lang="en-GB" baseline="0" dirty="0" err="1" smtClean="0"/>
              <a:t>zilele</a:t>
            </a:r>
            <a:r>
              <a:rPr lang="en-GB" baseline="0" dirty="0" smtClean="0"/>
              <a:t> </a:t>
            </a:r>
            <a:r>
              <a:rPr lang="en-GB" baseline="0" dirty="0" err="1" smtClean="0"/>
              <a:t>noastre</a:t>
            </a:r>
            <a:r>
              <a:rPr lang="en-GB" baseline="0" dirty="0" smtClean="0"/>
              <a:t> </a:t>
            </a:r>
            <a:r>
              <a:rPr lang="en-GB" baseline="0" dirty="0" err="1" smtClean="0"/>
              <a:t>navigatia</a:t>
            </a:r>
            <a:r>
              <a:rPr lang="en-GB" baseline="0" dirty="0" smtClean="0"/>
              <a:t> se face </a:t>
            </a:r>
            <a:r>
              <a:rPr lang="en-GB" baseline="0" dirty="0" err="1" smtClean="0"/>
              <a:t>si</a:t>
            </a:r>
            <a:r>
              <a:rPr lang="en-GB" baseline="0" dirty="0" smtClean="0"/>
              <a:t> cu </a:t>
            </a:r>
            <a:r>
              <a:rPr lang="en-GB" baseline="0" dirty="0" err="1" smtClean="0"/>
              <a:t>smartphone-ul</a:t>
            </a:r>
            <a:r>
              <a:rPr lang="en-GB" baseline="0" dirty="0" smtClean="0"/>
              <a:t>, Bob </a:t>
            </a:r>
            <a:r>
              <a:rPr lang="en-GB" baseline="0" dirty="0" err="1" smtClean="0"/>
              <a:t>isi</a:t>
            </a:r>
            <a:r>
              <a:rPr lang="en-GB" baseline="0" dirty="0" smtClean="0"/>
              <a:t> </a:t>
            </a:r>
            <a:r>
              <a:rPr lang="en-GB" baseline="0" dirty="0" err="1" smtClean="0"/>
              <a:t>foloseste</a:t>
            </a:r>
            <a:r>
              <a:rPr lang="en-GB" baseline="0" dirty="0" smtClean="0"/>
              <a:t> </a:t>
            </a:r>
            <a:r>
              <a:rPr lang="en-GB" baseline="0" dirty="0" err="1" smtClean="0"/>
              <a:t>telefonul</a:t>
            </a:r>
            <a:r>
              <a:rPr lang="en-GB" baseline="0" dirty="0" smtClean="0"/>
              <a:t> </a:t>
            </a:r>
            <a:r>
              <a:rPr lang="en-GB" baseline="0" dirty="0" err="1" smtClean="0"/>
              <a:t>pentru</a:t>
            </a:r>
            <a:r>
              <a:rPr lang="en-GB" baseline="0" dirty="0" smtClean="0"/>
              <a:t> a </a:t>
            </a:r>
            <a:r>
              <a:rPr lang="en-GB" baseline="0" dirty="0" err="1" smtClean="0"/>
              <a:t>naviga</a:t>
            </a:r>
            <a:r>
              <a:rPr lang="en-GB" baseline="0" dirty="0" smtClean="0"/>
              <a:t> cu </a:t>
            </a:r>
            <a:r>
              <a:rPr lang="en-GB" baseline="0" dirty="0" err="1" smtClean="0"/>
              <a:t>ajutorul</a:t>
            </a:r>
            <a:r>
              <a:rPr lang="en-GB" baseline="0" dirty="0" smtClean="0"/>
              <a:t> GPS.</a:t>
            </a:r>
            <a:endParaRPr lang="ro-RO" baseline="0" dirty="0" smtClean="0"/>
          </a:p>
        </p:txBody>
      </p:sp>
      <p:sp>
        <p:nvSpPr>
          <p:cNvPr id="4" name="Slide Number Placeholder 3"/>
          <p:cNvSpPr>
            <a:spLocks noGrp="1"/>
          </p:cNvSpPr>
          <p:nvPr>
            <p:ph type="sldNum" sz="quarter" idx="10"/>
          </p:nvPr>
        </p:nvSpPr>
        <p:spPr/>
        <p:txBody>
          <a:bodyPr/>
          <a:lstStyle/>
          <a:p>
            <a:fld id="{2AD5AA46-5B27-4611-9888-633F5604C3B0}" type="slidenum">
              <a:rPr lang="en-US" smtClean="0"/>
              <a:pPr/>
              <a:t>7</a:t>
            </a:fld>
            <a:endParaRPr lang="ro-RO"/>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o-RO" dirty="0" smtClean="0"/>
              <a:t>Problema principală este aceea că navigația depinde de sistemul GPS.</a:t>
            </a:r>
          </a:p>
          <a:p>
            <a:r>
              <a:rPr lang="ro-RO" dirty="0" smtClean="0"/>
              <a:t>GPS este un sistem care nu funcționează în orice condiții.</a:t>
            </a:r>
            <a:endParaRPr lang="en-GB" dirty="0" smtClean="0"/>
          </a:p>
          <a:p>
            <a:r>
              <a:rPr lang="en-GB" dirty="0" smtClean="0"/>
              <a:t>In </a:t>
            </a:r>
            <a:r>
              <a:rPr lang="en-GB" dirty="0" err="1" smtClean="0"/>
              <a:t>zonele</a:t>
            </a:r>
            <a:r>
              <a:rPr lang="en-GB" baseline="0" dirty="0" smtClean="0"/>
              <a:t> urbane dense, in </a:t>
            </a:r>
            <a:r>
              <a:rPr lang="en-GB" baseline="0" dirty="0" err="1" smtClean="0"/>
              <a:t>paduri</a:t>
            </a:r>
            <a:r>
              <a:rPr lang="en-GB" baseline="0" dirty="0" smtClean="0"/>
              <a:t>, in </a:t>
            </a:r>
            <a:r>
              <a:rPr lang="en-GB" baseline="0" dirty="0" err="1" smtClean="0"/>
              <a:t>zonele</a:t>
            </a:r>
            <a:r>
              <a:rPr lang="en-GB" baseline="0" dirty="0" smtClean="0"/>
              <a:t> </a:t>
            </a:r>
            <a:r>
              <a:rPr lang="en-GB" baseline="0" dirty="0" err="1" smtClean="0"/>
              <a:t>montane</a:t>
            </a:r>
            <a:r>
              <a:rPr lang="en-GB" baseline="0" dirty="0" smtClean="0"/>
              <a:t> </a:t>
            </a:r>
            <a:r>
              <a:rPr lang="en-GB" baseline="0" dirty="0" err="1" smtClean="0"/>
              <a:t>sau</a:t>
            </a:r>
            <a:r>
              <a:rPr lang="en-GB" baseline="0" dirty="0" smtClean="0"/>
              <a:t> in </a:t>
            </a:r>
            <a:r>
              <a:rPr lang="en-GB" baseline="0" dirty="0" err="1" smtClean="0"/>
              <a:t>cladiri</a:t>
            </a:r>
            <a:r>
              <a:rPr lang="en-GB" baseline="0" dirty="0" smtClean="0"/>
              <a:t>, GPS nu </a:t>
            </a:r>
            <a:r>
              <a:rPr lang="en-GB" baseline="0" dirty="0" err="1" smtClean="0"/>
              <a:t>functioneaza</a:t>
            </a:r>
            <a:r>
              <a:rPr lang="en-GB" baseline="0" dirty="0" smtClean="0"/>
              <a:t>.</a:t>
            </a:r>
            <a:endParaRPr lang="ro-RO"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ro-RO"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o-RO" baseline="0" dirty="0" smtClean="0"/>
              <a:t>Putem da, desigur, si exemple mai concrete de aplicatii ale unui sistem de navigatie care sa functioneze si in interiorul cladirilor: navigarea catre sali de curs pentru studentii din primul an, gasirea unui cabinet/salon intr-un spital, gasirea unui magazin intr-un mall, gasirea masinii in parcare, etc.</a:t>
            </a:r>
            <a:endParaRPr lang="ro-RO" dirty="0" smtClean="0"/>
          </a:p>
          <a:p>
            <a:endParaRPr lang="ro-RO" dirty="0" smtClean="0"/>
          </a:p>
        </p:txBody>
      </p:sp>
      <p:sp>
        <p:nvSpPr>
          <p:cNvPr id="4" name="Slide Number Placeholder 3"/>
          <p:cNvSpPr>
            <a:spLocks noGrp="1"/>
          </p:cNvSpPr>
          <p:nvPr>
            <p:ph type="sldNum" sz="quarter" idx="10"/>
          </p:nvPr>
        </p:nvSpPr>
        <p:spPr/>
        <p:txBody>
          <a:bodyPr/>
          <a:lstStyle/>
          <a:p>
            <a:fld id="{2AD5AA46-5B27-4611-9888-633F5604C3B0}" type="slidenum">
              <a:rPr lang="en-US" smtClean="0"/>
              <a:pPr/>
              <a:t>8</a:t>
            </a:fld>
            <a:endParaRPr lang="ro-RO"/>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o-RO" dirty="0" smtClean="0"/>
              <a:t>Nici</a:t>
            </a:r>
            <a:r>
              <a:rPr lang="ro-RO" baseline="0" dirty="0" smtClean="0"/>
              <a:t> celelalte constelatii nu ofera acuratete garantata mai mare de 4 metri, ceea ce face utilizarea GPS-ului problematica in anumite cazuri.</a:t>
            </a:r>
            <a:endParaRPr lang="ro-RO" dirty="0" smtClean="0"/>
          </a:p>
        </p:txBody>
      </p:sp>
      <p:sp>
        <p:nvSpPr>
          <p:cNvPr id="4" name="Slide Number Placeholder 3"/>
          <p:cNvSpPr>
            <a:spLocks noGrp="1"/>
          </p:cNvSpPr>
          <p:nvPr>
            <p:ph type="sldNum" sz="quarter" idx="10"/>
          </p:nvPr>
        </p:nvSpPr>
        <p:spPr/>
        <p:txBody>
          <a:bodyPr/>
          <a:lstStyle/>
          <a:p>
            <a:fld id="{2AD5AA46-5B27-4611-9888-633F5604C3B0}" type="slidenum">
              <a:rPr lang="en-US" smtClean="0"/>
              <a:pPr/>
              <a:t>9</a:t>
            </a:fld>
            <a:endParaRPr lang="ro-R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u diapozitiv">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ro-RO" dirty="0"/>
              <a:t>Clic pentru editare stil titlu</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dirty="0"/>
              <a:t>Faceți clic pentru a edita stilul de subtitlu coordonator</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6/26/2016</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4247021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ine panoramică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ro-RO" dirty="0"/>
              <a:t>Clic pentru editare stil titlu</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dirty="0"/>
              <a:t>Faceți clic pe pictogramă pentru a adăuga o imagine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dirty="0"/>
              <a:t>Editați stilurile de text coordonator</a:t>
            </a:r>
          </a:p>
        </p:txBody>
      </p:sp>
      <p:sp>
        <p:nvSpPr>
          <p:cNvPr id="5" name="Date Placeholder 4"/>
          <p:cNvSpPr>
            <a:spLocks noGrp="1"/>
          </p:cNvSpPr>
          <p:nvPr>
            <p:ph type="dt" sz="half" idx="10"/>
          </p:nvPr>
        </p:nvSpPr>
        <p:spPr/>
        <p:txBody>
          <a:bodyPr/>
          <a:lstStyle/>
          <a:p>
            <a:fld id="{B61BEF0D-F0BB-DE4B-95CE-6DB70DBA9567}" type="datetimeFigureOut">
              <a:rPr lang="en-US" dirty="0"/>
              <a:pPr/>
              <a:t>6/26/2016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391396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u și legendă">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ro-RO" dirty="0"/>
              <a:t>Clic pentru editare stil titlu</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dirty="0"/>
              <a:t>Editați stilurile de text coordonator</a:t>
            </a:r>
          </a:p>
        </p:txBody>
      </p:sp>
      <p:sp>
        <p:nvSpPr>
          <p:cNvPr id="4" name="Date Placeholder 3"/>
          <p:cNvSpPr>
            <a:spLocks noGrp="1"/>
          </p:cNvSpPr>
          <p:nvPr>
            <p:ph type="dt" sz="half" idx="10"/>
          </p:nvPr>
        </p:nvSpPr>
        <p:spPr/>
        <p:txBody>
          <a:bodyPr/>
          <a:lstStyle/>
          <a:p>
            <a:fld id="{B61BEF0D-F0BB-DE4B-95CE-6DB70DBA9567}" type="datetimeFigureOut">
              <a:rPr lang="en-US" dirty="0"/>
              <a:pPr/>
              <a:t>6/26/2016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2905058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 cu legendă">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ro-RO" dirty="0"/>
              <a:t>Clic pentru editare stil titlu</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o-RO" dirty="0"/>
              <a:t>Editați stilurile de text coordonator</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dirty="0"/>
              <a:t>Editați stilurile de text coordonator</a:t>
            </a:r>
          </a:p>
        </p:txBody>
      </p:sp>
      <p:sp>
        <p:nvSpPr>
          <p:cNvPr id="4" name="Date Placeholder 3"/>
          <p:cNvSpPr>
            <a:spLocks noGrp="1"/>
          </p:cNvSpPr>
          <p:nvPr>
            <p:ph type="dt" sz="half" idx="10"/>
          </p:nvPr>
        </p:nvSpPr>
        <p:spPr/>
        <p:txBody>
          <a:bodyPr/>
          <a:lstStyle/>
          <a:p>
            <a:fld id="{B61BEF0D-F0BB-DE4B-95CE-6DB70DBA9567}" type="datetimeFigureOut">
              <a:rPr lang="en-US" dirty="0"/>
              <a:pPr/>
              <a:t>6/26/2016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3528983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de vizită">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ro-RO" dirty="0"/>
              <a:t>Clic pentru editare stil titlu</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dirty="0"/>
              <a:t>Editați stilurile de text coordonator</a:t>
            </a:r>
          </a:p>
        </p:txBody>
      </p:sp>
      <p:sp>
        <p:nvSpPr>
          <p:cNvPr id="4" name="Date Placeholder 3"/>
          <p:cNvSpPr>
            <a:spLocks noGrp="1"/>
          </p:cNvSpPr>
          <p:nvPr>
            <p:ph type="dt" sz="half" idx="10"/>
          </p:nvPr>
        </p:nvSpPr>
        <p:spPr/>
        <p:txBody>
          <a:bodyPr/>
          <a:lstStyle/>
          <a:p>
            <a:fld id="{B61BEF0D-F0BB-DE4B-95CE-6DB70DBA9567}" type="datetimeFigureOut">
              <a:rPr lang="en-US" dirty="0"/>
              <a:pPr/>
              <a:t>6/26/2016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1069519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t carte de vizită">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ro-RO" dirty="0"/>
              <a:t>Clic pentru editare stil titlu</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ro-RO" dirty="0"/>
              <a:t>Editați stilurile de text coordonator</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dirty="0"/>
              <a:t>Editați stilurile de text coordonator</a:t>
            </a:r>
          </a:p>
        </p:txBody>
      </p:sp>
      <p:sp>
        <p:nvSpPr>
          <p:cNvPr id="4" name="Date Placeholder 3"/>
          <p:cNvSpPr>
            <a:spLocks noGrp="1"/>
          </p:cNvSpPr>
          <p:nvPr>
            <p:ph type="dt" sz="half" idx="10"/>
          </p:nvPr>
        </p:nvSpPr>
        <p:spPr/>
        <p:txBody>
          <a:bodyPr/>
          <a:lstStyle/>
          <a:p>
            <a:fld id="{B61BEF0D-F0BB-DE4B-95CE-6DB70DBA9567}" type="datetimeFigureOut">
              <a:rPr lang="en-US" dirty="0"/>
              <a:pPr/>
              <a:t>6/26/2016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4177502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devărat sau fals">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ro-RO" dirty="0"/>
              <a:t>Clic pentru editare stil titlu</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ro-RO" dirty="0"/>
              <a:t>Editați stilurile de text coordonator</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dirty="0"/>
              <a:t>Editați stilurile de text coordonator</a:t>
            </a:r>
          </a:p>
        </p:txBody>
      </p:sp>
      <p:sp>
        <p:nvSpPr>
          <p:cNvPr id="4" name="Date Placeholder 3"/>
          <p:cNvSpPr>
            <a:spLocks noGrp="1"/>
          </p:cNvSpPr>
          <p:nvPr>
            <p:ph type="dt" sz="half" idx="10"/>
          </p:nvPr>
        </p:nvSpPr>
        <p:spPr/>
        <p:txBody>
          <a:bodyPr/>
          <a:lstStyle/>
          <a:p>
            <a:fld id="{B61BEF0D-F0BB-DE4B-95CE-6DB70DBA9567}" type="datetimeFigureOut">
              <a:rPr lang="en-US" dirty="0"/>
              <a:pPr/>
              <a:t>6/26/2016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4189134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ro-RO" dirty="0"/>
              <a:t>Clic pentru editare stil titlu</a:t>
            </a:r>
            <a:endParaRPr lang="en-US" dirty="0"/>
          </a:p>
        </p:txBody>
      </p:sp>
      <p:sp>
        <p:nvSpPr>
          <p:cNvPr id="3" name="Vertical Text Placeholder 2"/>
          <p:cNvSpPr>
            <a:spLocks noGrp="1"/>
          </p:cNvSpPr>
          <p:nvPr>
            <p:ph type="body" orient="vert" idx="1"/>
          </p:nvPr>
        </p:nvSpPr>
        <p:spPr/>
        <p:txBody>
          <a:bodyPr vert="eaVert" anchor="t"/>
          <a:lstStyle/>
          <a:p>
            <a:pPr lvl="0"/>
            <a:r>
              <a:rPr lang="ro-RO" dirty="0"/>
              <a:t>Editați stilurile de text coordonator</a:t>
            </a:r>
          </a:p>
          <a:p>
            <a:pPr lvl="1"/>
            <a:r>
              <a:rPr lang="ro-RO" dirty="0"/>
              <a:t>Al doilea nivel</a:t>
            </a:r>
          </a:p>
          <a:p>
            <a:pPr lvl="2"/>
            <a:r>
              <a:rPr lang="ro-RO" dirty="0"/>
              <a:t>Al treilea nivel</a:t>
            </a:r>
          </a:p>
          <a:p>
            <a:pPr lvl="3"/>
            <a:r>
              <a:rPr lang="ro-RO" dirty="0"/>
              <a:t>Al patrulea nivel</a:t>
            </a:r>
          </a:p>
          <a:p>
            <a:pPr lvl="4"/>
            <a:r>
              <a:rPr lang="ro-RO" dirty="0"/>
              <a:t>Al cincilea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40342761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ro-RO" dirty="0"/>
              <a:t>Clic pentru editare stil titlu</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ro-RO" dirty="0"/>
              <a:t>Editați stilurile de text coordonator</a:t>
            </a:r>
          </a:p>
          <a:p>
            <a:pPr lvl="1"/>
            <a:r>
              <a:rPr lang="ro-RO" dirty="0"/>
              <a:t>Al doilea nivel</a:t>
            </a:r>
          </a:p>
          <a:p>
            <a:pPr lvl="2"/>
            <a:r>
              <a:rPr lang="ro-RO" dirty="0"/>
              <a:t>Al treilea nivel</a:t>
            </a:r>
          </a:p>
          <a:p>
            <a:pPr lvl="3"/>
            <a:r>
              <a:rPr lang="ro-RO" dirty="0"/>
              <a:t>Al patrulea nivel</a:t>
            </a:r>
          </a:p>
          <a:p>
            <a:pPr lvl="4"/>
            <a:r>
              <a:rPr lang="ro-RO" dirty="0"/>
              <a:t>Al cincilea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1432167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Clic pentru editare stil titlu</a:t>
            </a:r>
            <a:endParaRPr lang="en-US" dirty="0"/>
          </a:p>
        </p:txBody>
      </p:sp>
      <p:sp>
        <p:nvSpPr>
          <p:cNvPr id="3" name="Content Placeholder 2"/>
          <p:cNvSpPr>
            <a:spLocks noGrp="1"/>
          </p:cNvSpPr>
          <p:nvPr>
            <p:ph idx="1"/>
          </p:nvPr>
        </p:nvSpPr>
        <p:spPr/>
        <p:txBody>
          <a:bodyPr anchor="ctr"/>
          <a:lstStyle/>
          <a:p>
            <a:pPr lvl="0"/>
            <a:r>
              <a:rPr lang="ro-RO" dirty="0"/>
              <a:t>Editați stilurile de text coordonator</a:t>
            </a:r>
          </a:p>
          <a:p>
            <a:pPr lvl="1"/>
            <a:r>
              <a:rPr lang="ro-RO" dirty="0"/>
              <a:t>Al doilea nivel</a:t>
            </a:r>
          </a:p>
          <a:p>
            <a:pPr lvl="2"/>
            <a:r>
              <a:rPr lang="ro-RO" dirty="0"/>
              <a:t>Al treilea nivel</a:t>
            </a:r>
          </a:p>
          <a:p>
            <a:pPr lvl="3"/>
            <a:r>
              <a:rPr lang="ro-RO" dirty="0"/>
              <a:t>Al patrulea nivel</a:t>
            </a:r>
          </a:p>
          <a:p>
            <a:pPr lvl="4"/>
            <a:r>
              <a:rPr lang="ro-RO" dirty="0"/>
              <a:t>Al cincilea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870778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ro-RO" dirty="0"/>
              <a:t>Clic pentru editare stil titlu</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dirty="0"/>
              <a:t>Editați stilurile de text coordonator</a:t>
            </a:r>
          </a:p>
        </p:txBody>
      </p:sp>
      <p:sp>
        <p:nvSpPr>
          <p:cNvPr id="4" name="Date Placeholder 3"/>
          <p:cNvSpPr>
            <a:spLocks noGrp="1"/>
          </p:cNvSpPr>
          <p:nvPr>
            <p:ph type="dt" sz="half" idx="10"/>
          </p:nvPr>
        </p:nvSpPr>
        <p:spPr/>
        <p:txBody>
          <a:bodyPr/>
          <a:lstStyle/>
          <a:p>
            <a:fld id="{B61BEF0D-F0BB-DE4B-95CE-6DB70DBA9567}" type="datetimeFigureOut">
              <a:rPr lang="en-US" dirty="0"/>
              <a:pPr/>
              <a:t>6/26/2016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3232001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ro-RO" dirty="0"/>
              <a:t>Clic pentru editare stil titlu</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o-RO" dirty="0"/>
              <a:t>Editați stilurile de text coordonator</a:t>
            </a:r>
          </a:p>
          <a:p>
            <a:pPr lvl="1"/>
            <a:r>
              <a:rPr lang="ro-RO" dirty="0"/>
              <a:t>Al doilea nivel</a:t>
            </a:r>
          </a:p>
          <a:p>
            <a:pPr lvl="2"/>
            <a:r>
              <a:rPr lang="ro-RO" dirty="0"/>
              <a:t>Al treilea nivel</a:t>
            </a:r>
          </a:p>
          <a:p>
            <a:pPr lvl="3"/>
            <a:r>
              <a:rPr lang="ro-RO" dirty="0"/>
              <a:t>Al patrulea nivel</a:t>
            </a:r>
          </a:p>
          <a:p>
            <a:pPr lvl="4"/>
            <a:r>
              <a:rPr lang="ro-RO" dirty="0"/>
              <a:t>Al cincilea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o-RO" dirty="0"/>
              <a:t>Editați stilurile de text coordonator</a:t>
            </a:r>
          </a:p>
          <a:p>
            <a:pPr lvl="1"/>
            <a:r>
              <a:rPr lang="ro-RO" dirty="0"/>
              <a:t>Al doilea nivel</a:t>
            </a:r>
          </a:p>
          <a:p>
            <a:pPr lvl="2"/>
            <a:r>
              <a:rPr lang="ro-RO" dirty="0"/>
              <a:t>Al treilea nivel</a:t>
            </a:r>
          </a:p>
          <a:p>
            <a:pPr lvl="3"/>
            <a:r>
              <a:rPr lang="ro-RO" dirty="0"/>
              <a:t>Al patrulea nivel</a:t>
            </a:r>
          </a:p>
          <a:p>
            <a:pPr lvl="4"/>
            <a:r>
              <a:rPr lang="ro-RO" dirty="0"/>
              <a:t>Al cincilea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470558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o-RO" dirty="0"/>
              <a:t>Clic pentru editare stil titlu</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dirty="0"/>
              <a:t>Editați stilurile de text coordonator</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o-RO" dirty="0"/>
              <a:t>Editați stilurile de text coordonator</a:t>
            </a:r>
          </a:p>
          <a:p>
            <a:pPr lvl="1"/>
            <a:r>
              <a:rPr lang="ro-RO" dirty="0"/>
              <a:t>Al doilea nivel</a:t>
            </a:r>
          </a:p>
          <a:p>
            <a:pPr lvl="2"/>
            <a:r>
              <a:rPr lang="ro-RO" dirty="0"/>
              <a:t>Al treilea nivel</a:t>
            </a:r>
          </a:p>
          <a:p>
            <a:pPr lvl="3"/>
            <a:r>
              <a:rPr lang="ro-RO" dirty="0"/>
              <a:t>Al patrulea nivel</a:t>
            </a:r>
          </a:p>
          <a:p>
            <a:pPr lvl="4"/>
            <a:r>
              <a:rPr lang="ro-RO" dirty="0"/>
              <a:t>Al cincilea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dirty="0"/>
              <a:t>Editați stilurile de text coordonator</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o-RO" dirty="0"/>
              <a:t>Editați stilurile de text coordonator</a:t>
            </a:r>
          </a:p>
          <a:p>
            <a:pPr lvl="1"/>
            <a:r>
              <a:rPr lang="ro-RO" dirty="0"/>
              <a:t>Al doilea nivel</a:t>
            </a:r>
          </a:p>
          <a:p>
            <a:pPr lvl="2"/>
            <a:r>
              <a:rPr lang="ro-RO" dirty="0"/>
              <a:t>Al treilea nivel</a:t>
            </a:r>
          </a:p>
          <a:p>
            <a:pPr lvl="3"/>
            <a:r>
              <a:rPr lang="ro-RO" dirty="0"/>
              <a:t>Al patrulea nivel</a:t>
            </a:r>
          </a:p>
          <a:p>
            <a:pPr lvl="4"/>
            <a:r>
              <a:rPr lang="ro-RO" dirty="0"/>
              <a:t>Al cincilea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739815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Clic pentru editare stil titlu</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2093961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237440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ro-RO" dirty="0"/>
              <a:t>Clic pentru editare stil titlu</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o-RO" dirty="0"/>
              <a:t>Editați stilurile de text coordonator</a:t>
            </a:r>
          </a:p>
          <a:p>
            <a:pPr lvl="1"/>
            <a:r>
              <a:rPr lang="ro-RO" dirty="0"/>
              <a:t>Al doilea nivel</a:t>
            </a:r>
          </a:p>
          <a:p>
            <a:pPr lvl="2"/>
            <a:r>
              <a:rPr lang="ro-RO" dirty="0"/>
              <a:t>Al treilea nivel</a:t>
            </a:r>
          </a:p>
          <a:p>
            <a:pPr lvl="3"/>
            <a:r>
              <a:rPr lang="ro-RO" dirty="0"/>
              <a:t>Al patrulea nivel</a:t>
            </a:r>
          </a:p>
          <a:p>
            <a:pPr lvl="4"/>
            <a:r>
              <a:rPr lang="ro-RO" dirty="0"/>
              <a:t>Al cincilea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dirty="0"/>
              <a:t>Editați stilurile de text coordonator</a:t>
            </a:r>
          </a:p>
        </p:txBody>
      </p:sp>
      <p:sp>
        <p:nvSpPr>
          <p:cNvPr id="5" name="Date Placeholder 4"/>
          <p:cNvSpPr>
            <a:spLocks noGrp="1"/>
          </p:cNvSpPr>
          <p:nvPr>
            <p:ph type="dt" sz="half" idx="10"/>
          </p:nvPr>
        </p:nvSpPr>
        <p:spPr/>
        <p:txBody>
          <a:bodyPr/>
          <a:lstStyle/>
          <a:p>
            <a:fld id="{B61BEF0D-F0BB-DE4B-95CE-6DB70DBA9567}" type="datetimeFigureOut">
              <a:rPr lang="en-US" dirty="0"/>
              <a:pPr/>
              <a:t>6/26/2016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3804332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ro-RO" dirty="0"/>
              <a:t>Clic pentru editare stil titlu</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dirty="0"/>
              <a:t>Faceți clic pe pictogramă pentru a adăuga o imagine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dirty="0"/>
              <a:t>Editați stilurile de text coordonator</a:t>
            </a:r>
          </a:p>
        </p:txBody>
      </p:sp>
      <p:sp>
        <p:nvSpPr>
          <p:cNvPr id="5" name="Date Placeholder 4"/>
          <p:cNvSpPr>
            <a:spLocks noGrp="1"/>
          </p:cNvSpPr>
          <p:nvPr>
            <p:ph type="dt" sz="half" idx="10"/>
          </p:nvPr>
        </p:nvSpPr>
        <p:spPr/>
        <p:txBody>
          <a:bodyPr/>
          <a:lstStyle/>
          <a:p>
            <a:fld id="{B61BEF0D-F0BB-DE4B-95CE-6DB70DBA9567}" type="datetimeFigureOut">
              <a:rPr lang="en-US" dirty="0"/>
              <a:pPr/>
              <a:t>6/26/2016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3225960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ro-RO" dirty="0"/>
              <a:t>Clic pentru editare stil titlu</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ro-RO" dirty="0"/>
              <a:t>Editați stilurile de text coordonator</a:t>
            </a:r>
          </a:p>
          <a:p>
            <a:pPr lvl="1"/>
            <a:r>
              <a:rPr lang="ro-RO" dirty="0"/>
              <a:t>Al doilea nivel</a:t>
            </a:r>
          </a:p>
          <a:p>
            <a:pPr lvl="2"/>
            <a:r>
              <a:rPr lang="ro-RO" dirty="0"/>
              <a:t>Al treilea nivel</a:t>
            </a:r>
          </a:p>
          <a:p>
            <a:pPr lvl="3"/>
            <a:r>
              <a:rPr lang="ro-RO" dirty="0"/>
              <a:t>Al patrulea nivel</a:t>
            </a:r>
          </a:p>
          <a:p>
            <a:pPr lvl="4"/>
            <a:r>
              <a:rPr lang="ro-RO" dirty="0"/>
              <a:t>Al cincilea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6/26/2016</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48501901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9599" y="1380069"/>
            <a:ext cx="9750423" cy="1985432"/>
          </a:xfrm>
        </p:spPr>
        <p:txBody>
          <a:bodyPr>
            <a:normAutofit fontScale="90000"/>
          </a:bodyPr>
          <a:lstStyle/>
          <a:p>
            <a:r>
              <a:rPr lang="ro-RO" dirty="0" smtClean="0"/>
              <a:t>Sistem de îmbunătățire a navigației pe platforma Android</a:t>
            </a:r>
            <a:endParaRPr lang="en-US" dirty="0"/>
          </a:p>
        </p:txBody>
      </p:sp>
      <p:sp>
        <p:nvSpPr>
          <p:cNvPr id="3" name="Subtitle 2"/>
          <p:cNvSpPr>
            <a:spLocks noGrp="1"/>
          </p:cNvSpPr>
          <p:nvPr>
            <p:ph type="subTitle" idx="1"/>
          </p:nvPr>
        </p:nvSpPr>
        <p:spPr>
          <a:xfrm>
            <a:off x="8483600" y="3996267"/>
            <a:ext cx="3146422" cy="499533"/>
          </a:xfrm>
        </p:spPr>
        <p:txBody>
          <a:bodyPr/>
          <a:lstStyle/>
          <a:p>
            <a:r>
              <a:rPr lang="ro-RO" dirty="0" smtClean="0"/>
              <a:t>Barcan Virgil-Gheorghe</a:t>
            </a:r>
            <a:endParaRPr lang="en-US" dirty="0"/>
          </a:p>
        </p:txBody>
      </p:sp>
      <p:sp>
        <p:nvSpPr>
          <p:cNvPr id="4" name="Subtitle 2"/>
          <p:cNvSpPr txBox="1">
            <a:spLocks/>
          </p:cNvSpPr>
          <p:nvPr/>
        </p:nvSpPr>
        <p:spPr>
          <a:xfrm>
            <a:off x="3886200" y="4847167"/>
            <a:ext cx="7743822" cy="499533"/>
          </a:xfrm>
          <a:prstGeom prst="rect">
            <a:avLst/>
          </a:prstGeom>
        </p:spPr>
        <p:txBody>
          <a:bodyPr vert="horz" lIns="91440" tIns="45720" rIns="91440" bIns="45720" rtlCol="0" anchor="t">
            <a:normAutofit/>
          </a:bodyPr>
          <a:lstStyle/>
          <a:p>
            <a:pPr marL="0" marR="0" lvl="0" indent="0" algn="r" defTabSz="457200" rtl="0" eaLnBrk="1" fontAlgn="auto" latinLnBrk="0" hangingPunct="1">
              <a:lnSpc>
                <a:spcPct val="100000"/>
              </a:lnSpc>
              <a:spcBef>
                <a:spcPct val="20000"/>
              </a:spcBef>
              <a:spcAft>
                <a:spcPts val="600"/>
              </a:spcAft>
              <a:buClr>
                <a:schemeClr val="accent1">
                  <a:lumMod val="75000"/>
                </a:schemeClr>
              </a:buClr>
              <a:buSzPct val="145000"/>
              <a:buFont typeface="Arial"/>
              <a:buNone/>
              <a:tabLst/>
              <a:defRPr/>
            </a:pPr>
            <a:r>
              <a:rPr kumimoji="0" lang="ro-RO" sz="2100" b="0" i="0" u="none" strike="noStrike" kern="1200" cap="none" spc="0" normalizeH="0" baseline="0" noProof="0" dirty="0" smtClean="0">
                <a:ln>
                  <a:noFill/>
                </a:ln>
                <a:solidFill>
                  <a:schemeClr val="tx1"/>
                </a:solidFill>
                <a:effectLst/>
                <a:uLnTx/>
                <a:uFillTx/>
                <a:latin typeface="+mn-lt"/>
                <a:ea typeface="+mn-ea"/>
                <a:cs typeface="+mn-cs"/>
              </a:rPr>
              <a:t>Profesor coordonator: Lector, Dr. Dragoș</a:t>
            </a:r>
            <a:r>
              <a:rPr kumimoji="0" lang="ro-RO" sz="2100" b="0" i="0" u="none" strike="noStrike" kern="1200" cap="none" spc="0" normalizeH="0" noProof="0" dirty="0" smtClean="0">
                <a:ln>
                  <a:noFill/>
                </a:ln>
                <a:solidFill>
                  <a:schemeClr val="tx1"/>
                </a:solidFill>
                <a:effectLst/>
                <a:uLnTx/>
                <a:uFillTx/>
                <a:latin typeface="+mn-lt"/>
                <a:ea typeface="+mn-ea"/>
                <a:cs typeface="+mn-cs"/>
              </a:rPr>
              <a:t> Teodor Gavriluț</a:t>
            </a:r>
            <a:endParaRPr kumimoji="0" lang="en-US" sz="21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Subtitle 2"/>
          <p:cNvSpPr txBox="1">
            <a:spLocks/>
          </p:cNvSpPr>
          <p:nvPr/>
        </p:nvSpPr>
        <p:spPr>
          <a:xfrm>
            <a:off x="4522789" y="6358467"/>
            <a:ext cx="3146422" cy="499533"/>
          </a:xfrm>
          <a:prstGeom prst="rect">
            <a:avLst/>
          </a:prstGeom>
        </p:spPr>
        <p:txBody>
          <a:bodyPr vert="horz" lIns="91440" tIns="45720" rIns="91440" bIns="45720" rtlCol="0" anchor="t">
            <a:normAutofit/>
          </a:bodyPr>
          <a:lstStyle/>
          <a:p>
            <a:pPr marL="0" marR="0" lvl="0" indent="0" algn="ctr" defTabSz="457200" rtl="0" eaLnBrk="1" fontAlgn="auto" latinLnBrk="0" hangingPunct="1">
              <a:lnSpc>
                <a:spcPct val="100000"/>
              </a:lnSpc>
              <a:spcBef>
                <a:spcPct val="20000"/>
              </a:spcBef>
              <a:spcAft>
                <a:spcPts val="600"/>
              </a:spcAft>
              <a:buClr>
                <a:schemeClr val="accent1">
                  <a:lumMod val="75000"/>
                </a:schemeClr>
              </a:buClr>
              <a:buSzPct val="145000"/>
              <a:buFont typeface="Arial"/>
              <a:buNone/>
              <a:tabLst/>
              <a:defRPr/>
            </a:pPr>
            <a:r>
              <a:rPr lang="ro-RO" sz="2100" dirty="0" smtClean="0"/>
              <a:t>Iulie 2016</a:t>
            </a:r>
            <a:endParaRPr kumimoji="0" lang="en-US" sz="21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Subtitle 2"/>
          <p:cNvSpPr txBox="1">
            <a:spLocks/>
          </p:cNvSpPr>
          <p:nvPr/>
        </p:nvSpPr>
        <p:spPr>
          <a:xfrm>
            <a:off x="2224089" y="313267"/>
            <a:ext cx="7743822" cy="499533"/>
          </a:xfrm>
          <a:prstGeom prst="rect">
            <a:avLst/>
          </a:prstGeom>
        </p:spPr>
        <p:txBody>
          <a:bodyPr vert="horz" lIns="91440" tIns="45720" rIns="91440" bIns="45720" rtlCol="0" anchor="t">
            <a:normAutofit/>
          </a:bodyPr>
          <a:lstStyle/>
          <a:p>
            <a:pPr marL="0" marR="0" lvl="0" indent="0" algn="ctr" defTabSz="457200" rtl="0" eaLnBrk="1" fontAlgn="auto" latinLnBrk="0" hangingPunct="1">
              <a:lnSpc>
                <a:spcPct val="100000"/>
              </a:lnSpc>
              <a:spcBef>
                <a:spcPct val="20000"/>
              </a:spcBef>
              <a:spcAft>
                <a:spcPts val="600"/>
              </a:spcAft>
              <a:buClr>
                <a:schemeClr val="accent1">
                  <a:lumMod val="75000"/>
                </a:schemeClr>
              </a:buClr>
              <a:buSzPct val="145000"/>
              <a:buFont typeface="Arial"/>
              <a:buNone/>
              <a:tabLst/>
              <a:defRPr/>
            </a:pPr>
            <a:r>
              <a:rPr kumimoji="0" lang="ro-RO" sz="2100" b="0" i="0" u="none" strike="noStrike" kern="1200" cap="none" spc="0" normalizeH="0" baseline="0" noProof="0" dirty="0" smtClean="0">
                <a:ln>
                  <a:noFill/>
                </a:ln>
                <a:solidFill>
                  <a:schemeClr val="tx1"/>
                </a:solidFill>
                <a:effectLst/>
                <a:uLnTx/>
                <a:uFillTx/>
                <a:latin typeface="+mn-lt"/>
                <a:ea typeface="+mn-ea"/>
                <a:cs typeface="+mn-cs"/>
              </a:rPr>
              <a:t>Facultatea de Informatică Iași</a:t>
            </a:r>
            <a:endParaRPr kumimoji="0" lang="en-US" sz="21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16423438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Soluții?</a:t>
            </a:r>
            <a:endParaRPr lang="en-GB" dirty="0"/>
          </a:p>
        </p:txBody>
      </p:sp>
      <p:sp>
        <p:nvSpPr>
          <p:cNvPr id="3" name="Content Placeholder 2"/>
          <p:cNvSpPr>
            <a:spLocks noGrp="1"/>
          </p:cNvSpPr>
          <p:nvPr>
            <p:ph idx="1"/>
          </p:nvPr>
        </p:nvSpPr>
        <p:spPr/>
        <p:txBody>
          <a:bodyPr/>
          <a:lstStyle/>
          <a:p>
            <a:r>
              <a:rPr lang="ro-RO" dirty="0" smtClean="0"/>
              <a:t>Problema a fost deja rezolvată în industria auto, acolo unde s-a dezvoltat un sistem numit Dead Reckoning (DR)</a:t>
            </a:r>
          </a:p>
          <a:p>
            <a:r>
              <a:rPr lang="ro-RO" dirty="0" smtClean="0"/>
              <a:t>Sistemul DR oferă navigație mai precisă prin folosirea datelor de la mai mulți senzori disponibili</a:t>
            </a:r>
          </a:p>
          <a:p>
            <a:r>
              <a:rPr lang="ro-RO" dirty="0" smtClean="0"/>
              <a:t>Concret, se folosesc date de la accelerometru, giroscop și magnetometru, plus date despre cât de repede se învârte fiecare roată</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Senzori</a:t>
            </a:r>
            <a:endParaRPr lang="en-GB" dirty="0"/>
          </a:p>
        </p:txBody>
      </p:sp>
      <p:sp>
        <p:nvSpPr>
          <p:cNvPr id="3" name="Content Placeholder 2"/>
          <p:cNvSpPr>
            <a:spLocks noGrp="1"/>
          </p:cNvSpPr>
          <p:nvPr>
            <p:ph idx="1"/>
          </p:nvPr>
        </p:nvSpPr>
        <p:spPr/>
        <p:txBody>
          <a:bodyPr/>
          <a:lstStyle/>
          <a:p>
            <a:r>
              <a:rPr lang="ro-RO" dirty="0" smtClean="0"/>
              <a:t>Accelerometrul este folosit pentru a detecta schimbarea vitezei pe fiecare dintre cele 3 axe</a:t>
            </a:r>
          </a:p>
          <a:p>
            <a:r>
              <a:rPr lang="ro-RO" dirty="0" smtClean="0"/>
              <a:t>Giroscopul este folosit pentru a detecta schimbarea unghiului de rotație pe fiecare dintre cele 3 axe</a:t>
            </a:r>
          </a:p>
          <a:p>
            <a:r>
              <a:rPr lang="ro-RO" dirty="0" smtClean="0"/>
              <a:t>Magnetometrul este folosit pentru a detecta intensitatea câmpului magnetic pe fiecare axă</a:t>
            </a: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sz="4000" dirty="0" smtClean="0"/>
              <a:t>Senzori</a:t>
            </a:r>
            <a:br>
              <a:rPr lang="ro-RO" sz="4000" dirty="0" smtClean="0"/>
            </a:br>
            <a:r>
              <a:rPr lang="ro-RO" sz="3200" dirty="0" smtClean="0"/>
              <a:t>Sistem local de coordonate</a:t>
            </a:r>
            <a:endParaRPr lang="en-GB" sz="3200" dirty="0"/>
          </a:p>
        </p:txBody>
      </p:sp>
      <p:pic>
        <p:nvPicPr>
          <p:cNvPr id="7" name="Picture Placeholder 6" descr="axis_device.png"/>
          <p:cNvPicPr>
            <a:picLocks noGrp="1" noChangeAspect="1"/>
          </p:cNvPicPr>
          <p:nvPr>
            <p:ph type="pic" idx="1"/>
          </p:nvPr>
        </p:nvPicPr>
        <p:blipFill>
          <a:blip r:embed="rId3"/>
          <a:stretch>
            <a:fillRect/>
          </a:stretch>
        </p:blipFill>
        <p:spPr>
          <a:xfrm>
            <a:off x="7594682" y="1467707"/>
            <a:ext cx="3280974" cy="3922586"/>
          </a:xfrm>
        </p:spPr>
      </p:pic>
      <p:sp>
        <p:nvSpPr>
          <p:cNvPr id="3" name="Content Placeholder 2"/>
          <p:cNvSpPr>
            <a:spLocks noGrp="1"/>
          </p:cNvSpPr>
          <p:nvPr>
            <p:ph type="body" sz="half" idx="2"/>
          </p:nvPr>
        </p:nvSpPr>
        <p:spPr>
          <a:xfrm>
            <a:off x="1482724" y="3700396"/>
            <a:ext cx="5426158" cy="1828800"/>
          </a:xfrm>
        </p:spPr>
        <p:txBody>
          <a:bodyPr>
            <a:normAutofit/>
          </a:bodyPr>
          <a:lstStyle/>
          <a:p>
            <a:r>
              <a:rPr lang="ro-RO" sz="2400" dirty="0" smtClean="0"/>
              <a:t>Atunci când vorbim de sistemul de coordonate al Android, ne referim la un sistem de coordonate local, ca cel din imagine</a:t>
            </a:r>
            <a:endParaRPr lang="en-GB" sz="2400" dirty="0" smtClean="0"/>
          </a:p>
          <a:p>
            <a:endParaRPr lang="en-GB"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5025" y="1752599"/>
            <a:ext cx="5693857" cy="1371600"/>
          </a:xfrm>
        </p:spPr>
        <p:txBody>
          <a:bodyPr>
            <a:normAutofit/>
          </a:bodyPr>
          <a:lstStyle/>
          <a:p>
            <a:r>
              <a:rPr lang="ro-RO" sz="4000" dirty="0" smtClean="0"/>
              <a:t>Senzori</a:t>
            </a:r>
            <a:br>
              <a:rPr lang="ro-RO" sz="4000" dirty="0" smtClean="0"/>
            </a:br>
            <a:r>
              <a:rPr lang="ro-RO" sz="3600" dirty="0" smtClean="0"/>
              <a:t> Sistem </a:t>
            </a:r>
            <a:r>
              <a:rPr lang="ro-RO" sz="3600" dirty="0" smtClean="0"/>
              <a:t>global de </a:t>
            </a:r>
            <a:r>
              <a:rPr lang="ro-RO" sz="3600" dirty="0" smtClean="0"/>
              <a:t>coordonate</a:t>
            </a:r>
            <a:endParaRPr lang="en-GB" sz="3600" dirty="0"/>
          </a:p>
        </p:txBody>
      </p:sp>
      <p:pic>
        <p:nvPicPr>
          <p:cNvPr id="7" name="Picture Placeholder 6" descr="axis_device.png"/>
          <p:cNvPicPr>
            <a:picLocks noGrp="1" noChangeAspect="1"/>
          </p:cNvPicPr>
          <p:nvPr>
            <p:ph type="pic" idx="1"/>
          </p:nvPr>
        </p:nvPicPr>
        <p:blipFill>
          <a:blip r:embed="rId3"/>
          <a:stretch>
            <a:fillRect/>
          </a:stretch>
        </p:blipFill>
        <p:spPr>
          <a:xfrm>
            <a:off x="7594682" y="1861869"/>
            <a:ext cx="3280974" cy="3134263"/>
          </a:xfrm>
        </p:spPr>
      </p:pic>
      <p:sp>
        <p:nvSpPr>
          <p:cNvPr id="3" name="Content Placeholder 2"/>
          <p:cNvSpPr>
            <a:spLocks noGrp="1"/>
          </p:cNvSpPr>
          <p:nvPr>
            <p:ph type="body" sz="half" idx="2"/>
          </p:nvPr>
        </p:nvSpPr>
        <p:spPr>
          <a:xfrm>
            <a:off x="1482724" y="3349667"/>
            <a:ext cx="5426158" cy="1828800"/>
          </a:xfrm>
        </p:spPr>
        <p:txBody>
          <a:bodyPr>
            <a:normAutofit/>
          </a:bodyPr>
          <a:lstStyle/>
          <a:p>
            <a:r>
              <a:rPr lang="ro-RO" sz="2400" dirty="0" smtClean="0"/>
              <a:t>Există, totuși, și un sistem de coordonate global, prezentat alături</a:t>
            </a:r>
            <a:endParaRPr lang="en-GB" sz="24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84311" y="551147"/>
            <a:ext cx="10018713" cy="1173270"/>
          </a:xfrm>
        </p:spPr>
        <p:txBody>
          <a:bodyPr/>
          <a:lstStyle/>
          <a:p>
            <a:r>
              <a:rPr lang="ro-RO" dirty="0" smtClean="0"/>
              <a:t>Cum?</a:t>
            </a:r>
            <a:endParaRPr lang="en-GB" dirty="0"/>
          </a:p>
        </p:txBody>
      </p:sp>
      <p:sp>
        <p:nvSpPr>
          <p:cNvPr id="6" name="Content Placeholder 5"/>
          <p:cNvSpPr>
            <a:spLocks noGrp="1"/>
          </p:cNvSpPr>
          <p:nvPr>
            <p:ph idx="1"/>
          </p:nvPr>
        </p:nvSpPr>
        <p:spPr>
          <a:xfrm>
            <a:off x="1484310" y="1678489"/>
            <a:ext cx="10018713" cy="4112712"/>
          </a:xfrm>
        </p:spPr>
        <p:txBody>
          <a:bodyPr/>
          <a:lstStyle/>
          <a:p>
            <a:r>
              <a:rPr lang="ro-RO" dirty="0" smtClean="0"/>
              <a:t>Pentru rezolvarea problemei, aplicația implementată încearcă să estimeze poziția curentă prin: </a:t>
            </a:r>
          </a:p>
          <a:p>
            <a:pPr>
              <a:buNone/>
            </a:pPr>
            <a:r>
              <a:rPr lang="ro-RO" dirty="0" smtClean="0"/>
              <a:t>	</a:t>
            </a:r>
            <a:r>
              <a:rPr lang="ro-RO" dirty="0" smtClean="0"/>
              <a:t>-	detectarea pașilor, </a:t>
            </a:r>
          </a:p>
          <a:p>
            <a:pPr>
              <a:buNone/>
            </a:pPr>
            <a:r>
              <a:rPr lang="ro-RO" dirty="0" smtClean="0"/>
              <a:t>	</a:t>
            </a:r>
            <a:r>
              <a:rPr lang="ro-RO" dirty="0" smtClean="0"/>
              <a:t>- estimarea distanței parcurse la fiecare pas și prin </a:t>
            </a:r>
          </a:p>
          <a:p>
            <a:pPr>
              <a:buNone/>
            </a:pPr>
            <a:r>
              <a:rPr lang="ro-RO" dirty="0" smtClean="0"/>
              <a:t>	</a:t>
            </a:r>
            <a:r>
              <a:rPr lang="ro-RO" dirty="0" smtClean="0"/>
              <a:t>- calcularea deviației față de Nordul Magnetic</a:t>
            </a:r>
          </a:p>
          <a:p>
            <a:pPr>
              <a:buNone/>
            </a:pPr>
            <a:endParaRPr lang="ro-RO" dirty="0" smtClean="0"/>
          </a:p>
          <a:p>
            <a:pPr>
              <a:buNone/>
            </a:pPr>
            <a:endParaRPr lang="ro-RO" dirty="0" smtClean="0"/>
          </a:p>
          <a:p>
            <a:pPr>
              <a:buNone/>
            </a:pPr>
            <a:endParaRPr lang="en-GB" dirty="0"/>
          </a:p>
        </p:txBody>
      </p:sp>
      <p:pic>
        <p:nvPicPr>
          <p:cNvPr id="11" name="Picture 10" descr="pedestrian-dead-reckoning-modified.jpg"/>
          <p:cNvPicPr>
            <a:picLocks noChangeAspect="1"/>
          </p:cNvPicPr>
          <p:nvPr/>
        </p:nvPicPr>
        <p:blipFill>
          <a:blip r:embed="rId3">
            <a:clrChange>
              <a:clrFrom>
                <a:srgbClr val="FFFFFF"/>
              </a:clrFrom>
              <a:clrTo>
                <a:srgbClr val="FFFFFF">
                  <a:alpha val="0"/>
                </a:srgbClr>
              </a:clrTo>
            </a:clrChange>
          </a:blip>
          <a:stretch>
            <a:fillRect/>
          </a:stretch>
        </p:blipFill>
        <p:spPr>
          <a:xfrm>
            <a:off x="3057525" y="4641219"/>
            <a:ext cx="6076950" cy="20097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o-RO" dirty="0" smtClean="0"/>
              <a:t>Cum?</a:t>
            </a:r>
            <a:br>
              <a:rPr lang="ro-RO" dirty="0" smtClean="0"/>
            </a:br>
            <a:r>
              <a:rPr lang="ro-RO" sz="3200" dirty="0" smtClean="0"/>
              <a:t>Detector pași</a:t>
            </a:r>
            <a:endParaRPr lang="en-GB" sz="3200" dirty="0"/>
          </a:p>
        </p:txBody>
      </p:sp>
      <p:sp>
        <p:nvSpPr>
          <p:cNvPr id="6" name="Content Placeholder 5"/>
          <p:cNvSpPr>
            <a:spLocks noGrp="1"/>
          </p:cNvSpPr>
          <p:nvPr>
            <p:ph idx="1"/>
          </p:nvPr>
        </p:nvSpPr>
        <p:spPr/>
        <p:txBody>
          <a:bodyPr/>
          <a:lstStyle/>
          <a:p>
            <a:r>
              <a:rPr lang="ro-RO" dirty="0" smtClean="0"/>
              <a:t>Pentru detectarea pașilor se folosește un algoritm care să urmărească schimbările în magnitudinea accelerației</a:t>
            </a:r>
          </a:p>
          <a:p>
            <a:r>
              <a:rPr lang="ro-RO" dirty="0" smtClean="0"/>
              <a:t>Accelerația este transformată din sistemul de coordonate local în cel global</a:t>
            </a:r>
          </a:p>
          <a:p>
            <a:r>
              <a:rPr lang="ro-RO" dirty="0" smtClean="0"/>
              <a:t>Se numără aparițiile de valori de maxim local urmate de minim local (sau invers)</a:t>
            </a:r>
          </a:p>
          <a:p>
            <a:r>
              <a:rPr lang="ro-RO" dirty="0" smtClean="0"/>
              <a:t>Numărul de pași este dat de suma numărului de valori de maxim urmate de minim și a celor de minim urmate de maxim împărțit la 2, rotunjit superior</a:t>
            </a: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o-RO" dirty="0" smtClean="0"/>
              <a:t>Cum?</a:t>
            </a:r>
            <a:br>
              <a:rPr lang="ro-RO" dirty="0" smtClean="0"/>
            </a:br>
            <a:r>
              <a:rPr lang="ro-RO" sz="3200" dirty="0" smtClean="0"/>
              <a:t>Detector pași</a:t>
            </a:r>
            <a:endParaRPr lang="en-GB" sz="3200" dirty="0"/>
          </a:p>
        </p:txBody>
      </p:sp>
      <p:sp>
        <p:nvSpPr>
          <p:cNvPr id="6" name="Content Placeholder 5"/>
          <p:cNvSpPr>
            <a:spLocks noGrp="1"/>
          </p:cNvSpPr>
          <p:nvPr>
            <p:ph idx="1"/>
          </p:nvPr>
        </p:nvSpPr>
        <p:spPr/>
        <p:txBody>
          <a:bodyPr/>
          <a:lstStyle/>
          <a:p>
            <a:r>
              <a:rPr lang="ro-RO" dirty="0" smtClean="0"/>
              <a:t>TODO: Imagine automat/cod algoritm</a:t>
            </a: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o-RO" dirty="0" smtClean="0"/>
              <a:t>Cum?</a:t>
            </a:r>
            <a:br>
              <a:rPr lang="ro-RO" dirty="0" smtClean="0"/>
            </a:br>
            <a:r>
              <a:rPr lang="ro-RO" sz="3200" dirty="0" smtClean="0"/>
              <a:t>Estimare distanță parcursă</a:t>
            </a:r>
            <a:endParaRPr lang="en-GB" sz="3200" dirty="0"/>
          </a:p>
        </p:txBody>
      </p:sp>
      <p:sp>
        <p:nvSpPr>
          <p:cNvPr id="6" name="Content Placeholder 5"/>
          <p:cNvSpPr>
            <a:spLocks noGrp="1"/>
          </p:cNvSpPr>
          <p:nvPr>
            <p:ph idx="1"/>
          </p:nvPr>
        </p:nvSpPr>
        <p:spPr/>
        <p:txBody>
          <a:bodyPr>
            <a:normAutofit/>
          </a:bodyPr>
          <a:lstStyle/>
          <a:p>
            <a:r>
              <a:rPr lang="ro-RO" dirty="0" smtClean="0"/>
              <a:t>Pentru estimarea distanței parcurse cu fiecare pas sunt mai multe posibilități, însă pentru implementare s-a ales o soluție despre care se știe că este eficientă în practică, formula lui </a:t>
            </a:r>
            <a:r>
              <a:rPr lang="ro-RO" dirty="0" smtClean="0"/>
              <a:t>Weinberg:</a:t>
            </a:r>
          </a:p>
          <a:p>
            <a:r>
              <a:rPr lang="ro-RO" dirty="0" smtClean="0"/>
              <a:t>TODO: Adauga formula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o-RO" dirty="0" smtClean="0"/>
              <a:t>Cum?</a:t>
            </a:r>
            <a:br>
              <a:rPr lang="ro-RO" dirty="0" smtClean="0"/>
            </a:br>
            <a:r>
              <a:rPr lang="ro-RO" sz="3200" dirty="0" smtClean="0"/>
              <a:t>Combinare date</a:t>
            </a:r>
            <a:endParaRPr lang="en-GB" sz="3200" dirty="0"/>
          </a:p>
        </p:txBody>
      </p:sp>
      <p:sp>
        <p:nvSpPr>
          <p:cNvPr id="6" name="Content Placeholder 5"/>
          <p:cNvSpPr>
            <a:spLocks noGrp="1"/>
          </p:cNvSpPr>
          <p:nvPr>
            <p:ph idx="1"/>
          </p:nvPr>
        </p:nvSpPr>
        <p:spPr/>
        <p:txBody>
          <a:bodyPr>
            <a:normAutofit/>
          </a:bodyPr>
          <a:lstStyle/>
          <a:p>
            <a:r>
              <a:rPr lang="ro-RO" dirty="0" smtClean="0"/>
              <a:t>Atunci când un pas este detectat, i se estimează lungimea și se află deviația față de Nord</a:t>
            </a:r>
          </a:p>
          <a:p>
            <a:r>
              <a:rPr lang="ro-RO" dirty="0" smtClean="0"/>
              <a:t>Pentru determinarea următoarei poziții (latitudine, longitudine), se folosește poziția precedentă și, prin aplicarea așa-numitei formule a lui Vincenty, se pot afla coordonatele</a:t>
            </a:r>
          </a:p>
          <a:p>
            <a:endParaRPr lang="ro-RO"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82724" y="813147"/>
            <a:ext cx="5426158" cy="1371600"/>
          </a:xfrm>
        </p:spPr>
        <p:txBody>
          <a:bodyPr>
            <a:normAutofit/>
          </a:bodyPr>
          <a:lstStyle/>
          <a:p>
            <a:r>
              <a:rPr lang="ro-RO" sz="4000" dirty="0" smtClean="0"/>
              <a:t>Cum?</a:t>
            </a:r>
            <a:br>
              <a:rPr lang="ro-RO" sz="4000" dirty="0" smtClean="0"/>
            </a:br>
            <a:r>
              <a:rPr lang="ro-RO" sz="3200" dirty="0" smtClean="0"/>
              <a:t>Folosire date</a:t>
            </a:r>
            <a:endParaRPr lang="en-GB" sz="3200" dirty="0"/>
          </a:p>
        </p:txBody>
      </p:sp>
      <p:pic>
        <p:nvPicPr>
          <p:cNvPr id="8" name="Picture Placeholder 7" descr="fragment_map.png"/>
          <p:cNvPicPr>
            <a:picLocks noGrp="1" noChangeAspect="1"/>
          </p:cNvPicPr>
          <p:nvPr>
            <p:ph type="pic" idx="1"/>
          </p:nvPr>
        </p:nvPicPr>
        <p:blipFill>
          <a:blip r:embed="rId3"/>
          <a:stretch>
            <a:fillRect/>
          </a:stretch>
        </p:blipFill>
        <p:spPr>
          <a:xfrm>
            <a:off x="7845034" y="914400"/>
            <a:ext cx="3054488" cy="5022935"/>
          </a:xfrm>
        </p:spPr>
      </p:pic>
      <p:sp>
        <p:nvSpPr>
          <p:cNvPr id="6" name="Content Placeholder 5"/>
          <p:cNvSpPr>
            <a:spLocks noGrp="1"/>
          </p:cNvSpPr>
          <p:nvPr>
            <p:ph type="body" sz="half" idx="2"/>
          </p:nvPr>
        </p:nvSpPr>
        <p:spPr>
          <a:xfrm>
            <a:off x="1352811" y="2242159"/>
            <a:ext cx="5862181" cy="3607496"/>
          </a:xfrm>
        </p:spPr>
        <p:txBody>
          <a:bodyPr>
            <a:noAutofit/>
          </a:bodyPr>
          <a:lstStyle/>
          <a:p>
            <a:pPr>
              <a:buFont typeface="Arial" pitchFamily="34" charset="0"/>
              <a:buChar char="•"/>
            </a:pPr>
            <a:r>
              <a:rPr lang="ro-RO" sz="2400" dirty="0" smtClean="0"/>
              <a:t>  La deschiderea ecranului de hartă aplicația încearcă să se fixeze la câțiva sateliți; după ce a obținut o poziție validă, aplicația pornește modulul de DR care urmărește pașii și orientarea</a:t>
            </a:r>
          </a:p>
          <a:p>
            <a:pPr>
              <a:buFont typeface="Arial" pitchFamily="34" charset="0"/>
              <a:buChar char="•"/>
            </a:pPr>
            <a:r>
              <a:rPr lang="ro-RO" sz="2400" dirty="0" smtClean="0"/>
              <a:t>  Datele despre noua poziție sunt folosite pentru afișarea pe hartă a poziției utilizatorului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Cuprins</a:t>
            </a:r>
            <a:endParaRPr lang="en-GB" dirty="0"/>
          </a:p>
        </p:txBody>
      </p:sp>
      <p:sp>
        <p:nvSpPr>
          <p:cNvPr id="3" name="Content Placeholder 2"/>
          <p:cNvSpPr>
            <a:spLocks noGrp="1"/>
          </p:cNvSpPr>
          <p:nvPr>
            <p:ph idx="1"/>
          </p:nvPr>
        </p:nvSpPr>
        <p:spPr/>
        <p:txBody>
          <a:bodyPr/>
          <a:lstStyle/>
          <a:p>
            <a:r>
              <a:rPr lang="ro-RO" dirty="0" smtClean="0"/>
              <a:t>TODO: De adaugat cuprinsul si numere pentru slide-uri</a:t>
            </a:r>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Merge?</a:t>
            </a:r>
            <a:br>
              <a:rPr lang="ro-RO" dirty="0" smtClean="0"/>
            </a:br>
            <a:r>
              <a:rPr lang="ro-RO" sz="3200" dirty="0" smtClean="0"/>
              <a:t>Metodologie</a:t>
            </a:r>
            <a:endParaRPr lang="en-GB" sz="3200" dirty="0"/>
          </a:p>
        </p:txBody>
      </p:sp>
      <p:sp>
        <p:nvSpPr>
          <p:cNvPr id="3" name="Content Placeholder 2"/>
          <p:cNvSpPr>
            <a:spLocks noGrp="1"/>
          </p:cNvSpPr>
          <p:nvPr>
            <p:ph idx="1"/>
          </p:nvPr>
        </p:nvSpPr>
        <p:spPr/>
        <p:txBody>
          <a:bodyPr/>
          <a:lstStyle/>
          <a:p>
            <a:r>
              <a:rPr lang="ro-RO" dirty="0" smtClean="0"/>
              <a:t>Pentru a testa aplicația s-a descris următoarea metodologie de test:</a:t>
            </a:r>
          </a:p>
          <a:p>
            <a:pPr>
              <a:buNone/>
            </a:pPr>
            <a:r>
              <a:rPr lang="ro-RO" dirty="0" smtClean="0"/>
              <a:t>	-	se vor efectua 5 teste în linie dreaptă, pe o distanță cunoscută, folosind atât algoritmul implementat, cât și GPS-ul</a:t>
            </a:r>
          </a:p>
          <a:p>
            <a:pPr>
              <a:buNone/>
            </a:pPr>
            <a:r>
              <a:rPr lang="ro-RO" dirty="0" smtClean="0"/>
              <a:t>	-	se vor efectua 5 teste pe un parcurs în formă de dreptunghi cu laturile de lungimi cunoscute, la fel, cu algoritmul și cu GPS-ul</a:t>
            </a:r>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Merge?</a:t>
            </a:r>
            <a:br>
              <a:rPr lang="ro-RO" dirty="0" smtClean="0"/>
            </a:br>
            <a:r>
              <a:rPr lang="ro-RO" sz="3200" dirty="0" smtClean="0"/>
              <a:t>Rezultate</a:t>
            </a:r>
            <a:endParaRPr lang="en-GB" sz="3200" dirty="0"/>
          </a:p>
        </p:txBody>
      </p:sp>
      <p:sp>
        <p:nvSpPr>
          <p:cNvPr id="3" name="Content Placeholder 2"/>
          <p:cNvSpPr>
            <a:spLocks noGrp="1"/>
          </p:cNvSpPr>
          <p:nvPr>
            <p:ph idx="1"/>
          </p:nvPr>
        </p:nvSpPr>
        <p:spPr/>
        <p:txBody>
          <a:bodyPr/>
          <a:lstStyle/>
          <a:p>
            <a:r>
              <a:rPr lang="ro-RO" dirty="0" smtClean="0"/>
              <a:t>TODO: GIF cu parcursul in linie dreapta (eventual poate fi alaturat si cel dreptunghiular, daca incap pe aceleasi slide)</a:t>
            </a:r>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Discuții și muncă ulterioară</a:t>
            </a:r>
            <a:endParaRPr lang="en-GB" dirty="0"/>
          </a:p>
        </p:txBody>
      </p:sp>
      <p:sp>
        <p:nvSpPr>
          <p:cNvPr id="3" name="Content Placeholder 2"/>
          <p:cNvSpPr>
            <a:spLocks noGrp="1"/>
          </p:cNvSpPr>
          <p:nvPr>
            <p:ph idx="1"/>
          </p:nvPr>
        </p:nvSpPr>
        <p:spPr/>
        <p:txBody>
          <a:bodyPr>
            <a:noAutofit/>
          </a:bodyPr>
          <a:lstStyle/>
          <a:p>
            <a:r>
              <a:rPr lang="ro-RO" dirty="0" smtClean="0"/>
              <a:t>Având în vedere rezultatele de test, principala discuție ce trebuie făcută este cea a erorilor</a:t>
            </a:r>
          </a:p>
          <a:p>
            <a:pPr>
              <a:buNone/>
            </a:pPr>
            <a:endParaRPr lang="ro-RO" dirty="0" smtClean="0"/>
          </a:p>
          <a:p>
            <a:r>
              <a:rPr lang="ro-RO" dirty="0" smtClean="0"/>
              <a:t>Ca elemente ce ar putea fi adăugate, aș menționa algoritmi mai buni de estimare, cum ar fi Filtre Kalman Extinse, Filtre de Particule sau de Map-Matching.</a:t>
            </a:r>
          </a:p>
          <a:p>
            <a:r>
              <a:rPr lang="ro-RO" dirty="0" smtClean="0"/>
              <a:t>Aplicația are mare potențial comercial, de aceea consider că o parte a muncii viitoare ar trebui concentrată pe convingerea unor magazine mari de a o oferi în parteneriate cu ele.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Concluzii</a:t>
            </a:r>
            <a:endParaRPr lang="en-GB" dirty="0"/>
          </a:p>
        </p:txBody>
      </p:sp>
      <p:sp>
        <p:nvSpPr>
          <p:cNvPr id="3" name="Content Placeholder 2"/>
          <p:cNvSpPr>
            <a:spLocks noGrp="1"/>
          </p:cNvSpPr>
          <p:nvPr>
            <p:ph idx="1"/>
          </p:nvPr>
        </p:nvSpPr>
        <p:spPr/>
        <p:txBody>
          <a:bodyPr/>
          <a:lstStyle/>
          <a:p>
            <a:r>
              <a:rPr lang="ro-RO" dirty="0" smtClean="0"/>
              <a:t>Având în vedere faptul că aplicația reușeste să ofere un sistem de navigație destul de precis, consider că implementarea a fost un succes.</a:t>
            </a:r>
          </a:p>
          <a:p>
            <a:r>
              <a:rPr lang="ro-RO" dirty="0" smtClean="0"/>
              <a:t>Totuși, poate mai importantă a fost munca depusă și faptul că am ajuns să capăt experiență într-un domeniu în care nu eram neapărat pregătit.</a:t>
            </a:r>
          </a:p>
          <a:p>
            <a:r>
              <a:rPr lang="ro-RO" dirty="0" smtClean="0"/>
              <a:t>Efortul depus este ascuns de satisfacția de a pune în practică o idee.</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Introducere în context</a:t>
            </a:r>
            <a:endParaRPr lang="en-GB" dirty="0"/>
          </a:p>
        </p:txBody>
      </p:sp>
      <p:sp>
        <p:nvSpPr>
          <p:cNvPr id="3" name="Content Placeholder 2"/>
          <p:cNvSpPr>
            <a:spLocks noGrp="1"/>
          </p:cNvSpPr>
          <p:nvPr>
            <p:ph idx="1"/>
          </p:nvPr>
        </p:nvSpPr>
        <p:spPr/>
        <p:txBody>
          <a:bodyPr/>
          <a:lstStyle/>
          <a:p>
            <a:r>
              <a:rPr lang="ro-RO" dirty="0" smtClean="0"/>
              <a:t>Trăim într-o lume în continuă mișcare, o lume în care suntem constant pe drum, căutând să ajungem în anumite locuri</a:t>
            </a:r>
          </a:p>
          <a:p>
            <a:r>
              <a:rPr lang="ro-RO" dirty="0" smtClean="0"/>
              <a:t>Navigația a devenit o componentă implicită a vieții noastre</a:t>
            </a:r>
          </a:p>
          <a:p>
            <a:r>
              <a:rPr lang="ro-RO" dirty="0" smtClean="0"/>
              <a:t>Avem posibilitatea folosirii smartphone-ului ca dispozitiv de navigare, ceea ce poate să ne fie foarte folositor</a:t>
            </a:r>
          </a:p>
          <a:p>
            <a:r>
              <a:rPr lang="ro-RO" dirty="0" smtClean="0"/>
              <a:t>Totuși, navigația așa cum este ea acum nu este suficient de precisă</a:t>
            </a: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Care este problema?</a:t>
            </a:r>
            <a:endParaRPr lang="en-GB" dirty="0"/>
          </a:p>
        </p:txBody>
      </p:sp>
      <p:pic>
        <p:nvPicPr>
          <p:cNvPr id="4" name="Content Placeholder 3" descr="bob_mine.png"/>
          <p:cNvPicPr>
            <a:picLocks noGrp="1" noChangeAspect="1"/>
          </p:cNvPicPr>
          <p:nvPr>
            <p:ph idx="1"/>
          </p:nvPr>
        </p:nvPicPr>
        <p:blipFill>
          <a:blip r:embed="rId3"/>
          <a:stretch>
            <a:fillRect/>
          </a:stretch>
        </p:blipFill>
        <p:spPr>
          <a:xfrm>
            <a:off x="1492305" y="3142989"/>
            <a:ext cx="4165600" cy="3124200"/>
          </a:xfrm>
        </p:spPr>
      </p:pic>
      <p:sp>
        <p:nvSpPr>
          <p:cNvPr id="6" name="Rounded Rectangular Callout 5"/>
          <p:cNvSpPr/>
          <p:nvPr/>
        </p:nvSpPr>
        <p:spPr>
          <a:xfrm>
            <a:off x="3945699" y="3131507"/>
            <a:ext cx="1503123" cy="801665"/>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o-RO" dirty="0" smtClean="0"/>
              <a:t>Hi, I</a:t>
            </a:r>
            <a:r>
              <a:rPr lang="en-GB" dirty="0" smtClean="0"/>
              <a:t>’m Bob!</a:t>
            </a: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Care este problema?</a:t>
            </a:r>
            <a:endParaRPr lang="en-GB" dirty="0"/>
          </a:p>
        </p:txBody>
      </p:sp>
      <p:pic>
        <p:nvPicPr>
          <p:cNvPr id="4" name="Content Placeholder 3" descr="bob_mine.png"/>
          <p:cNvPicPr>
            <a:picLocks noGrp="1" noChangeAspect="1"/>
          </p:cNvPicPr>
          <p:nvPr>
            <p:ph idx="1"/>
          </p:nvPr>
        </p:nvPicPr>
        <p:blipFill>
          <a:blip r:embed="rId3"/>
          <a:stretch>
            <a:fillRect/>
          </a:stretch>
        </p:blipFill>
        <p:spPr>
          <a:xfrm>
            <a:off x="1492305" y="3142989"/>
            <a:ext cx="4165600" cy="3124200"/>
          </a:xfrm>
        </p:spPr>
      </p:pic>
      <p:pic>
        <p:nvPicPr>
          <p:cNvPr id="5" name="Picture 4" descr="alice_mine.png"/>
          <p:cNvPicPr>
            <a:picLocks noChangeAspect="1"/>
          </p:cNvPicPr>
          <p:nvPr/>
        </p:nvPicPr>
        <p:blipFill>
          <a:blip r:embed="rId4"/>
          <a:stretch>
            <a:fillRect/>
          </a:stretch>
        </p:blipFill>
        <p:spPr>
          <a:xfrm>
            <a:off x="7227519" y="2758856"/>
            <a:ext cx="4964481" cy="3723361"/>
          </a:xfrm>
          <a:prstGeom prst="rect">
            <a:avLst/>
          </a:prstGeom>
        </p:spPr>
      </p:pic>
      <p:sp>
        <p:nvSpPr>
          <p:cNvPr id="6" name="Rounded Rectangular Callout 5"/>
          <p:cNvSpPr/>
          <p:nvPr/>
        </p:nvSpPr>
        <p:spPr>
          <a:xfrm>
            <a:off x="7816241" y="3131507"/>
            <a:ext cx="1703540" cy="801665"/>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And</a:t>
            </a:r>
            <a:r>
              <a:rPr lang="ro-RO" dirty="0" smtClean="0"/>
              <a:t> I</a:t>
            </a:r>
            <a:r>
              <a:rPr lang="en-GB" dirty="0" smtClean="0"/>
              <a:t>’m Alice!</a:t>
            </a: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Care este problema?</a:t>
            </a:r>
            <a:endParaRPr lang="en-GB" dirty="0"/>
          </a:p>
        </p:txBody>
      </p:sp>
      <p:pic>
        <p:nvPicPr>
          <p:cNvPr id="4" name="Content Placeholder 3" descr="bob_mine.png"/>
          <p:cNvPicPr>
            <a:picLocks noGrp="1" noChangeAspect="1"/>
          </p:cNvPicPr>
          <p:nvPr>
            <p:ph idx="1"/>
          </p:nvPr>
        </p:nvPicPr>
        <p:blipFill>
          <a:blip r:embed="rId3"/>
          <a:stretch>
            <a:fillRect/>
          </a:stretch>
        </p:blipFill>
        <p:spPr>
          <a:xfrm>
            <a:off x="1492305" y="3142989"/>
            <a:ext cx="4165600" cy="3124200"/>
          </a:xfrm>
        </p:spPr>
      </p:pic>
      <p:pic>
        <p:nvPicPr>
          <p:cNvPr id="5" name="Picture 4" descr="alice_mine.png"/>
          <p:cNvPicPr>
            <a:picLocks noChangeAspect="1"/>
          </p:cNvPicPr>
          <p:nvPr/>
        </p:nvPicPr>
        <p:blipFill>
          <a:blip r:embed="rId4"/>
          <a:stretch>
            <a:fillRect/>
          </a:stretch>
        </p:blipFill>
        <p:spPr>
          <a:xfrm>
            <a:off x="7227519" y="2758856"/>
            <a:ext cx="4964481" cy="3723361"/>
          </a:xfrm>
          <a:prstGeom prst="rect">
            <a:avLst/>
          </a:prstGeom>
        </p:spPr>
      </p:pic>
      <p:cxnSp>
        <p:nvCxnSpPr>
          <p:cNvPr id="7" name="Straight Arrow Connector 6"/>
          <p:cNvCxnSpPr/>
          <p:nvPr/>
        </p:nvCxnSpPr>
        <p:spPr>
          <a:xfrm flipV="1">
            <a:off x="3832964" y="5085567"/>
            <a:ext cx="5686817" cy="11273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Rounded Rectangular Callout 5"/>
          <p:cNvSpPr/>
          <p:nvPr/>
        </p:nvSpPr>
        <p:spPr>
          <a:xfrm>
            <a:off x="3945699" y="3131507"/>
            <a:ext cx="1503123" cy="801665"/>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t>
            </a: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Care este problema?</a:t>
            </a:r>
            <a:endParaRPr lang="en-GB" dirty="0"/>
          </a:p>
        </p:txBody>
      </p:sp>
      <p:pic>
        <p:nvPicPr>
          <p:cNvPr id="4" name="Content Placeholder 3" descr="bob_mine.png"/>
          <p:cNvPicPr>
            <a:picLocks noGrp="1" noChangeAspect="1"/>
          </p:cNvPicPr>
          <p:nvPr>
            <p:ph idx="1"/>
          </p:nvPr>
        </p:nvPicPr>
        <p:blipFill>
          <a:blip r:embed="rId3"/>
          <a:stretch>
            <a:fillRect/>
          </a:stretch>
        </p:blipFill>
        <p:spPr>
          <a:xfrm>
            <a:off x="1492305" y="3142989"/>
            <a:ext cx="4165600" cy="3124200"/>
          </a:xfrm>
        </p:spPr>
      </p:pic>
      <p:pic>
        <p:nvPicPr>
          <p:cNvPr id="5" name="Picture 4" descr="alice_mine.png"/>
          <p:cNvPicPr>
            <a:picLocks noChangeAspect="1"/>
          </p:cNvPicPr>
          <p:nvPr/>
        </p:nvPicPr>
        <p:blipFill>
          <a:blip r:embed="rId4"/>
          <a:stretch>
            <a:fillRect/>
          </a:stretch>
        </p:blipFill>
        <p:spPr>
          <a:xfrm>
            <a:off x="7227519" y="2758856"/>
            <a:ext cx="4964481" cy="3723361"/>
          </a:xfrm>
          <a:prstGeom prst="rect">
            <a:avLst/>
          </a:prstGeom>
        </p:spPr>
      </p:pic>
      <p:cxnSp>
        <p:nvCxnSpPr>
          <p:cNvPr id="7" name="Straight Arrow Connector 6"/>
          <p:cNvCxnSpPr/>
          <p:nvPr/>
        </p:nvCxnSpPr>
        <p:spPr>
          <a:xfrm flipV="1">
            <a:off x="3832964" y="5085567"/>
            <a:ext cx="5686817" cy="11273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6" name="Picture 5" descr="satellite_mine.png"/>
          <p:cNvPicPr>
            <a:picLocks noChangeAspect="1"/>
          </p:cNvPicPr>
          <p:nvPr/>
        </p:nvPicPr>
        <p:blipFill>
          <a:blip r:embed="rId5"/>
          <a:stretch>
            <a:fillRect/>
          </a:stretch>
        </p:blipFill>
        <p:spPr>
          <a:xfrm>
            <a:off x="0" y="0"/>
            <a:ext cx="5605398" cy="4204049"/>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Care este problema?</a:t>
            </a:r>
            <a:endParaRPr lang="en-GB" dirty="0"/>
          </a:p>
        </p:txBody>
      </p:sp>
      <p:pic>
        <p:nvPicPr>
          <p:cNvPr id="4" name="Content Placeholder 3" descr="bob_mine.png"/>
          <p:cNvPicPr>
            <a:picLocks noGrp="1" noChangeAspect="1"/>
          </p:cNvPicPr>
          <p:nvPr>
            <p:ph idx="1"/>
          </p:nvPr>
        </p:nvPicPr>
        <p:blipFill>
          <a:blip r:embed="rId3"/>
          <a:stretch>
            <a:fillRect/>
          </a:stretch>
        </p:blipFill>
        <p:spPr>
          <a:xfrm>
            <a:off x="1492305" y="3142989"/>
            <a:ext cx="4165600" cy="3124200"/>
          </a:xfrm>
        </p:spPr>
      </p:pic>
      <p:pic>
        <p:nvPicPr>
          <p:cNvPr id="5" name="Picture 4" descr="alice_mine.png"/>
          <p:cNvPicPr>
            <a:picLocks noChangeAspect="1"/>
          </p:cNvPicPr>
          <p:nvPr/>
        </p:nvPicPr>
        <p:blipFill>
          <a:blip r:embed="rId4"/>
          <a:stretch>
            <a:fillRect/>
          </a:stretch>
        </p:blipFill>
        <p:spPr>
          <a:xfrm>
            <a:off x="7227519" y="2758856"/>
            <a:ext cx="4964481" cy="3723361"/>
          </a:xfrm>
          <a:prstGeom prst="rect">
            <a:avLst/>
          </a:prstGeom>
        </p:spPr>
      </p:pic>
      <p:cxnSp>
        <p:nvCxnSpPr>
          <p:cNvPr id="7" name="Straight Arrow Connector 6"/>
          <p:cNvCxnSpPr/>
          <p:nvPr/>
        </p:nvCxnSpPr>
        <p:spPr>
          <a:xfrm flipV="1">
            <a:off x="3832964" y="5085567"/>
            <a:ext cx="5686817" cy="11273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6" name="Picture 5" descr="satellite_mine.png"/>
          <p:cNvPicPr>
            <a:picLocks noChangeAspect="1"/>
          </p:cNvPicPr>
          <p:nvPr/>
        </p:nvPicPr>
        <p:blipFill>
          <a:blip r:embed="rId5"/>
          <a:stretch>
            <a:fillRect/>
          </a:stretch>
        </p:blipFill>
        <p:spPr>
          <a:xfrm>
            <a:off x="0" y="0"/>
            <a:ext cx="5605398" cy="4204049"/>
          </a:xfrm>
          <a:prstGeom prst="rect">
            <a:avLst/>
          </a:prstGeom>
        </p:spPr>
      </p:pic>
      <p:pic>
        <p:nvPicPr>
          <p:cNvPr id="8" name="Picture 7" descr="building_mine.png"/>
          <p:cNvPicPr>
            <a:picLocks noChangeAspect="1"/>
          </p:cNvPicPr>
          <p:nvPr/>
        </p:nvPicPr>
        <p:blipFill>
          <a:blip r:embed="rId6"/>
          <a:stretch>
            <a:fillRect/>
          </a:stretch>
        </p:blipFill>
        <p:spPr>
          <a:xfrm>
            <a:off x="883086" y="1027135"/>
            <a:ext cx="7774486" cy="5830865"/>
          </a:xfrm>
          <a:prstGeom prst="rect">
            <a:avLst/>
          </a:prstGeom>
        </p:spPr>
      </p:pic>
      <p:pic>
        <p:nvPicPr>
          <p:cNvPr id="9" name="Picture 8" descr="tree_mine.png"/>
          <p:cNvPicPr>
            <a:picLocks noChangeAspect="1"/>
          </p:cNvPicPr>
          <p:nvPr/>
        </p:nvPicPr>
        <p:blipFill>
          <a:blip r:embed="rId7"/>
          <a:stretch>
            <a:fillRect/>
          </a:stretch>
        </p:blipFill>
        <p:spPr>
          <a:xfrm>
            <a:off x="5029201" y="3231714"/>
            <a:ext cx="3121068" cy="2340801"/>
          </a:xfrm>
          <a:prstGeom prst="rect">
            <a:avLst/>
          </a:prstGeom>
        </p:spPr>
      </p:pic>
      <p:pic>
        <p:nvPicPr>
          <p:cNvPr id="10" name="Picture 9" descr="tree_mine.png"/>
          <p:cNvPicPr>
            <a:picLocks noChangeAspect="1"/>
          </p:cNvPicPr>
          <p:nvPr/>
        </p:nvPicPr>
        <p:blipFill>
          <a:blip r:embed="rId7"/>
          <a:stretch>
            <a:fillRect/>
          </a:stretch>
        </p:blipFill>
        <p:spPr>
          <a:xfrm>
            <a:off x="5682643" y="3319918"/>
            <a:ext cx="2722322" cy="2041742"/>
          </a:xfrm>
          <a:prstGeom prst="rect">
            <a:avLst/>
          </a:prstGeom>
        </p:spPr>
      </p:pic>
      <p:pic>
        <p:nvPicPr>
          <p:cNvPr id="11" name="Picture 10" descr="tree_mine.png"/>
          <p:cNvPicPr>
            <a:picLocks noChangeAspect="1"/>
          </p:cNvPicPr>
          <p:nvPr/>
        </p:nvPicPr>
        <p:blipFill>
          <a:blip r:embed="rId7"/>
          <a:stretch>
            <a:fillRect/>
          </a:stretch>
        </p:blipFill>
        <p:spPr>
          <a:xfrm>
            <a:off x="5895585" y="3233802"/>
            <a:ext cx="3121068" cy="234080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Care este problema?</a:t>
            </a:r>
            <a:endParaRPr lang="en-GB" dirty="0"/>
          </a:p>
        </p:txBody>
      </p:sp>
      <p:sp>
        <p:nvSpPr>
          <p:cNvPr id="3" name="Content Placeholder 2"/>
          <p:cNvSpPr>
            <a:spLocks noGrp="1"/>
          </p:cNvSpPr>
          <p:nvPr>
            <p:ph idx="1"/>
          </p:nvPr>
        </p:nvSpPr>
        <p:spPr/>
        <p:txBody>
          <a:bodyPr/>
          <a:lstStyle/>
          <a:p>
            <a:r>
              <a:rPr lang="ro-RO" dirty="0" smtClean="0"/>
              <a:t>GPS nu garantează nici măcar prin standard acuratețe prea mare</a:t>
            </a:r>
          </a:p>
          <a:p>
            <a:r>
              <a:rPr lang="ro-RO" dirty="0" smtClean="0"/>
              <a:t>În fapt, pentru 95% din cazuri standardul garantează o acuratețe de aproximativ 7-8 metri</a:t>
            </a:r>
          </a:p>
          <a:p>
            <a:r>
              <a:rPr lang="ro-RO" dirty="0" smtClean="0"/>
              <a:t>Aceste limitări ale GPS fac necesară căutarea unei soluții alternative care să îmbunătățească sau să ofere navigație</a:t>
            </a:r>
            <a:endParaRPr lang="ro-RO"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axă">
  <a:themeElements>
    <a:clrScheme name="Paralaxă">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ralaxă">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154</TotalTime>
  <Words>1632</Words>
  <Application>Microsoft Office PowerPoint</Application>
  <PresentationFormat>Custom</PresentationFormat>
  <Paragraphs>135</Paragraphs>
  <Slides>23</Slides>
  <Notes>22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Paralaxă</vt:lpstr>
      <vt:lpstr>Sistem de îmbunătățire a navigației pe platforma Android</vt:lpstr>
      <vt:lpstr>Cuprins</vt:lpstr>
      <vt:lpstr>Introducere în context</vt:lpstr>
      <vt:lpstr>Care este problema?</vt:lpstr>
      <vt:lpstr>Care este problema?</vt:lpstr>
      <vt:lpstr>Care este problema?</vt:lpstr>
      <vt:lpstr>Care este problema?</vt:lpstr>
      <vt:lpstr>Care este problema?</vt:lpstr>
      <vt:lpstr>Care este problema?</vt:lpstr>
      <vt:lpstr>Soluții?</vt:lpstr>
      <vt:lpstr>Senzori</vt:lpstr>
      <vt:lpstr>Senzori Sistem local de coordonate</vt:lpstr>
      <vt:lpstr>Senzori  Sistem global de coordonate</vt:lpstr>
      <vt:lpstr>Cum?</vt:lpstr>
      <vt:lpstr>Cum? Detector pași</vt:lpstr>
      <vt:lpstr>Cum? Detector pași</vt:lpstr>
      <vt:lpstr>Cum? Estimare distanță parcursă</vt:lpstr>
      <vt:lpstr>Cum? Combinare date</vt:lpstr>
      <vt:lpstr>Cum? Folosire date</vt:lpstr>
      <vt:lpstr>Merge? Metodologie</vt:lpstr>
      <vt:lpstr>Merge? Rezultate</vt:lpstr>
      <vt:lpstr>Discuții și muncă ulterioară</vt:lpstr>
      <vt:lpstr>Concluzii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Virgil Barcan</cp:lastModifiedBy>
  <cp:revision>129</cp:revision>
  <dcterms:created xsi:type="dcterms:W3CDTF">2014-09-12T02:11:33Z</dcterms:created>
  <dcterms:modified xsi:type="dcterms:W3CDTF">2016-06-26T21:59:20Z</dcterms:modified>
</cp:coreProperties>
</file>