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2" r:id="rId6"/>
    <p:sldId id="263" r:id="rId7"/>
    <p:sldId id="264" r:id="rId8"/>
    <p:sldId id="265" r:id="rId9"/>
    <p:sldId id="266" r:id="rId10"/>
    <p:sldId id="268" r:id="rId11"/>
    <p:sldId id="269"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97" y="2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9BF2F-6ADB-560A-1C61-636527AF15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82E185-3732-982E-E039-190B56BF3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4CFE6C0-8906-B416-4168-C980262C71D4}"/>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2F5139D4-2B16-CDB3-CB8B-989DDBF8C7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DEF64C-286E-DAC3-FFD2-98EBC47A6DCC}"/>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332913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8F2F0-84B9-03F7-8F97-88FFCCC56B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40141A-5E78-C046-D2A6-C504B6ED27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D1F152-DE97-6678-B275-1DC23C83BB9C}"/>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547F6072-AF5D-B911-539B-CF6BB5B6D0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217122-6F94-C81A-7445-EE2B7CB682C3}"/>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255271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D8A390-09BB-78D9-9234-92A1582D1A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DE11DA-26C9-A9B1-9BA0-A33506E7D2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5DA6A5-D923-99F8-E555-0111420AAC14}"/>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31B4D962-5BEC-0CBD-1805-15F6ABA4F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99E4F-15BC-76DE-D6DC-08EA2EAE61A5}"/>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5028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59412-010F-D52D-AD63-99634F2275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D7E79E-4566-841E-E95C-D4F09776F0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CCF649-74BE-F65B-32A0-ACCA69B1E616}"/>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45430BE8-E9CA-FB33-5405-AE21B7A0C5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739CA9-0DA5-4590-0451-AE050177EC19}"/>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29433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13461-E759-D181-0001-751735CB95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0C840E-02B4-C1E5-1A1C-367D6D403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DD1DD1F-BF4B-71E1-4C51-D6D1A2182091}"/>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75CDABDD-4C00-DDA4-DE87-053CF02DC1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F69A77-C07E-6417-07E7-1B73B2594AA1}"/>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300892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48205-8600-D6A4-1D72-342D04DF44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0525A8-C6D1-91CA-4A03-FA72E54856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DA7497-D5F7-3684-949F-746198B286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E5F7E8-81D7-AEF2-70BA-9583C7C47647}"/>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6" name="页脚占位符 5">
            <a:extLst>
              <a:ext uri="{FF2B5EF4-FFF2-40B4-BE49-F238E27FC236}">
                <a16:creationId xmlns:a16="http://schemas.microsoft.com/office/drawing/2014/main" id="{5BD7EEF2-CBAB-8C96-B71D-EC8F73C6AD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921752-7352-FE94-7C96-D96B00C60643}"/>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69266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C69D8-2583-2048-34F5-4E4E8E30FC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802E65-1DB8-2BB1-C98E-8F6B5B63FF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0A4FA1-BD66-7E2E-7893-D7D22F8A969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916298F-83F9-448D-6F22-CD45F165A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B24DA4-C452-CDFF-690D-069417E72FE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1E7DDD-8AA8-A7F2-E835-9716A9F5E76A}"/>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8" name="页脚占位符 7">
            <a:extLst>
              <a:ext uri="{FF2B5EF4-FFF2-40B4-BE49-F238E27FC236}">
                <a16:creationId xmlns:a16="http://schemas.microsoft.com/office/drawing/2014/main" id="{0623A488-44C6-4EA7-C3F3-F9D2FE2D6E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7CF55F-CD85-ADF3-63EC-DAE31D55312D}"/>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48784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8CB17-09E2-4FE0-6C7F-ADB8B684DF2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E3CCF6-1FA9-478B-1AD5-223E668711DE}"/>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4" name="页脚占位符 3">
            <a:extLst>
              <a:ext uri="{FF2B5EF4-FFF2-40B4-BE49-F238E27FC236}">
                <a16:creationId xmlns:a16="http://schemas.microsoft.com/office/drawing/2014/main" id="{98DF0A0B-7FB7-AE19-FA6E-988614BC46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14C695-B7CF-4509-08BD-41468D6028F4}"/>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89923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3C05B4-E830-C744-7E96-0562B8739F6F}"/>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3" name="页脚占位符 2">
            <a:extLst>
              <a:ext uri="{FF2B5EF4-FFF2-40B4-BE49-F238E27FC236}">
                <a16:creationId xmlns:a16="http://schemas.microsoft.com/office/drawing/2014/main" id="{FE4ED010-986C-57D1-73CD-030B62C3BB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20B88C-5761-A66D-3D68-8672E1CC5EAA}"/>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12420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22BC2-7BA2-CF46-3191-E00A841606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19A7EB-4F1D-CF02-B5C7-EF9A989288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88DC4F-E0ED-2348-FB89-1ACCF2760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2C6873-B571-DD7C-5444-75A873902547}"/>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6" name="页脚占位符 5">
            <a:extLst>
              <a:ext uri="{FF2B5EF4-FFF2-40B4-BE49-F238E27FC236}">
                <a16:creationId xmlns:a16="http://schemas.microsoft.com/office/drawing/2014/main" id="{B391DD96-937B-E063-3433-91379C291F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01D7BA-6672-A20A-E1B8-836EB7F3147B}"/>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64424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B126C-7273-2C88-4770-DF9684285F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5C14F4-1082-0EE8-44AE-B0EF6DC97B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DD86DA-D98B-9C50-F1B7-8D75277B5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6CFD33-0044-DA0F-7B24-791BF72F9849}"/>
              </a:ext>
            </a:extLst>
          </p:cNvPr>
          <p:cNvSpPr>
            <a:spLocks noGrp="1"/>
          </p:cNvSpPr>
          <p:nvPr>
            <p:ph type="dt" sz="half" idx="10"/>
          </p:nvPr>
        </p:nvSpPr>
        <p:spPr/>
        <p:txBody>
          <a:bodyPr/>
          <a:lstStyle/>
          <a:p>
            <a:fld id="{01D79C97-378A-4D44-AD56-C8A8C2909802}" type="datetimeFigureOut">
              <a:rPr lang="zh-CN" altLang="en-US" smtClean="0"/>
              <a:t>2024/6/26</a:t>
            </a:fld>
            <a:endParaRPr lang="zh-CN" altLang="en-US"/>
          </a:p>
        </p:txBody>
      </p:sp>
      <p:sp>
        <p:nvSpPr>
          <p:cNvPr id="6" name="页脚占位符 5">
            <a:extLst>
              <a:ext uri="{FF2B5EF4-FFF2-40B4-BE49-F238E27FC236}">
                <a16:creationId xmlns:a16="http://schemas.microsoft.com/office/drawing/2014/main" id="{5B0AA07F-DF68-6426-662E-6286BAD8EC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04CE6-2446-2FEC-BF96-C583C09C8209}"/>
              </a:ext>
            </a:extLst>
          </p:cNvPr>
          <p:cNvSpPr>
            <a:spLocks noGrp="1"/>
          </p:cNvSpPr>
          <p:nvPr>
            <p:ph type="sldNum" sz="quarter" idx="12"/>
          </p:nvPr>
        </p:nvSpPr>
        <p:spPr/>
        <p:txBody>
          <a:body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94637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1F624A-B588-E8C8-B308-46E37E530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D32E61-E28E-A3A1-8B3F-C5E80247E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80F1C3-DF85-FEE9-8B6C-AB2E04700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79C97-378A-4D44-AD56-C8A8C2909802}"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512C50F5-62C1-78BC-5B18-ECF8A1B5B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45FCBF-FCF6-357E-CCB9-CD7074340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00014-AB95-403F-9F5D-0876842AAB1A}" type="slidenum">
              <a:rPr lang="zh-CN" altLang="en-US" smtClean="0"/>
              <a:t>‹#›</a:t>
            </a:fld>
            <a:endParaRPr lang="zh-CN" altLang="en-US"/>
          </a:p>
        </p:txBody>
      </p:sp>
    </p:spTree>
    <p:extLst>
      <p:ext uri="{BB962C8B-B14F-4D97-AF65-F5344CB8AC3E}">
        <p14:creationId xmlns:p14="http://schemas.microsoft.com/office/powerpoint/2010/main" val="947495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niverse.roboflow.com/sprite-fanta-gpj4f/demmodels/dataset/7"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E69CC-45DA-3D3A-09BD-B870448EABE9}"/>
              </a:ext>
            </a:extLst>
          </p:cNvPr>
          <p:cNvSpPr>
            <a:spLocks noGrp="1"/>
          </p:cNvSpPr>
          <p:nvPr>
            <p:ph type="ctrTitle"/>
          </p:nvPr>
        </p:nvSpPr>
        <p:spPr/>
        <p:txBody>
          <a:bodyPr/>
          <a:lstStyle/>
          <a:p>
            <a:r>
              <a:rPr lang="en-US" altLang="zh-CN" dirty="0"/>
              <a:t>CS2-YOLOv8-AimBot</a:t>
            </a:r>
            <a:br>
              <a:rPr lang="en-US" altLang="zh-CN" dirty="0"/>
            </a:br>
            <a:r>
              <a:rPr lang="zh-CN" altLang="en-US" dirty="0"/>
              <a:t>目标检测瞄准辅助</a:t>
            </a:r>
          </a:p>
        </p:txBody>
      </p:sp>
      <p:sp>
        <p:nvSpPr>
          <p:cNvPr id="3" name="副标题 2">
            <a:extLst>
              <a:ext uri="{FF2B5EF4-FFF2-40B4-BE49-F238E27FC236}">
                <a16:creationId xmlns:a16="http://schemas.microsoft.com/office/drawing/2014/main" id="{0B1CCABA-6EB1-52E4-5374-2889817150F3}"/>
              </a:ext>
            </a:extLst>
          </p:cNvPr>
          <p:cNvSpPr>
            <a:spLocks noGrp="1"/>
          </p:cNvSpPr>
          <p:nvPr>
            <p:ph type="subTitle" idx="1"/>
          </p:nvPr>
        </p:nvSpPr>
        <p:spPr>
          <a:xfrm>
            <a:off x="1524000" y="3906838"/>
            <a:ext cx="9144000" cy="1655762"/>
          </a:xfrm>
        </p:spPr>
        <p:txBody>
          <a:bodyPr/>
          <a:lstStyle/>
          <a:p>
            <a:r>
              <a:rPr lang="en-US" altLang="zh-CN" dirty="0"/>
              <a:t>10215300402 </a:t>
            </a:r>
            <a:r>
              <a:rPr lang="zh-CN" altLang="en-US" dirty="0"/>
              <a:t>朱维清</a:t>
            </a:r>
          </a:p>
        </p:txBody>
      </p:sp>
    </p:spTree>
    <p:extLst>
      <p:ext uri="{BB962C8B-B14F-4D97-AF65-F5344CB8AC3E}">
        <p14:creationId xmlns:p14="http://schemas.microsoft.com/office/powerpoint/2010/main" val="381258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E444BAAE-FE5F-EE1E-7BF2-DACB081116FE}"/>
              </a:ext>
            </a:extLst>
          </p:cNvPr>
          <p:cNvSpPr>
            <a:spLocks noGrp="1"/>
          </p:cNvSpPr>
          <p:nvPr>
            <p:ph type="subTitle" idx="1"/>
          </p:nvPr>
        </p:nvSpPr>
        <p:spPr>
          <a:xfrm>
            <a:off x="591879" y="487271"/>
            <a:ext cx="3356344" cy="746106"/>
          </a:xfrm>
        </p:spPr>
        <p:txBody>
          <a:bodyPr>
            <a:normAutofit/>
          </a:bodyPr>
          <a:lstStyle/>
          <a:p>
            <a:pPr algn="ctr"/>
            <a:r>
              <a:rPr lang="en-US" altLang="zh-CN" sz="2800" dirty="0"/>
              <a:t>V8s</a:t>
            </a:r>
            <a:r>
              <a:rPr lang="zh-CN" altLang="en-US" sz="2800" dirty="0"/>
              <a:t>训练后进行剪枝</a:t>
            </a:r>
            <a:endParaRPr lang="en-US" altLang="zh-CN" sz="2800" dirty="0"/>
          </a:p>
        </p:txBody>
      </p:sp>
      <p:sp>
        <p:nvSpPr>
          <p:cNvPr id="9" name="文本框 8">
            <a:extLst>
              <a:ext uri="{FF2B5EF4-FFF2-40B4-BE49-F238E27FC236}">
                <a16:creationId xmlns:a16="http://schemas.microsoft.com/office/drawing/2014/main" id="{67995E81-FBCF-F5FE-9B9F-BA5D27D3EAD7}"/>
              </a:ext>
            </a:extLst>
          </p:cNvPr>
          <p:cNvSpPr txBox="1"/>
          <p:nvPr/>
        </p:nvSpPr>
        <p:spPr>
          <a:xfrm>
            <a:off x="676939" y="1233377"/>
            <a:ext cx="11146466" cy="2585323"/>
          </a:xfrm>
          <a:prstGeom prst="rect">
            <a:avLst/>
          </a:prstGeom>
          <a:noFill/>
        </p:spPr>
        <p:txBody>
          <a:bodyPr wrap="square" rtlCol="0">
            <a:spAutoFit/>
          </a:bodyPr>
          <a:lstStyle/>
          <a:p>
            <a:pPr marL="342900" indent="-342900">
              <a:buFont typeface="+mj-lt"/>
              <a:buAutoNum type="arabicPeriod"/>
            </a:pPr>
            <a:r>
              <a:rPr lang="zh-CN" altLang="en-US" dirty="0"/>
              <a:t>本地部署 </a:t>
            </a:r>
            <a:r>
              <a:rPr lang="en-US" altLang="zh-CN" dirty="0"/>
              <a:t>YOLOv8 </a:t>
            </a:r>
            <a:r>
              <a:rPr lang="zh-CN" altLang="en-US" dirty="0"/>
              <a:t>；</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剪枝模型采用已经训练完的 </a:t>
            </a:r>
            <a:r>
              <a:rPr lang="en-US" altLang="zh-CN" dirty="0"/>
              <a:t>v8s_180_epoch.pt </a:t>
            </a:r>
            <a:r>
              <a:rPr lang="zh-CN" altLang="en-US" dirty="0"/>
              <a:t>；</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稀疏训练，在训练模型的文件 </a:t>
            </a:r>
            <a:r>
              <a:rPr lang="en-US" altLang="zh-CN" dirty="0"/>
              <a:t>trainer.py </a:t>
            </a:r>
            <a:r>
              <a:rPr lang="zh-CN" altLang="en-US" dirty="0"/>
              <a:t>中对 </a:t>
            </a:r>
            <a:r>
              <a:rPr lang="en-US" altLang="zh-CN" dirty="0" err="1"/>
              <a:t>BatchNorm</a:t>
            </a:r>
            <a:r>
              <a:rPr lang="en-US" altLang="zh-CN" dirty="0"/>
              <a:t> </a:t>
            </a:r>
            <a:r>
              <a:rPr lang="zh-CN" altLang="en-US" dirty="0"/>
              <a:t>层加入</a:t>
            </a:r>
            <a:r>
              <a:rPr lang="en-US" altLang="zh-CN" dirty="0"/>
              <a:t> L1</a:t>
            </a:r>
            <a:r>
              <a:rPr lang="zh-CN" altLang="en-US" dirty="0"/>
              <a:t> 正则，使卷积层缩放因子变稀疏；</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剪枝，剪掉相对小的缩放因子对应的卷积层通道，得到剪枝后的模型权重 </a:t>
            </a:r>
            <a:r>
              <a:rPr lang="en-US" altLang="zh-CN" dirty="0"/>
              <a:t>v8s_180_epoch_prune.pt </a:t>
            </a:r>
            <a:r>
              <a:rPr lang="zh-CN" altLang="en-US" dirty="0"/>
              <a:t>；</a:t>
            </a:r>
            <a:br>
              <a:rPr lang="en-US" altLang="zh-CN" dirty="0"/>
            </a:br>
            <a:endParaRPr lang="en-US" altLang="zh-CN" dirty="0"/>
          </a:p>
          <a:p>
            <a:pPr marL="342900" indent="-342900">
              <a:buFont typeface="+mj-lt"/>
              <a:buAutoNum type="arabicPeriod"/>
            </a:pPr>
            <a:r>
              <a:rPr lang="zh-CN" altLang="en-US" dirty="0"/>
              <a:t>用相同的数据集重新微调训练，得到 </a:t>
            </a:r>
            <a:r>
              <a:rPr lang="en-US" altLang="zh-CN" dirty="0"/>
              <a:t>v8s_180_epoch_prune_finetune.pt</a:t>
            </a:r>
            <a:r>
              <a:rPr lang="zh-CN" altLang="en-US" dirty="0"/>
              <a:t>；</a:t>
            </a:r>
            <a:endParaRPr lang="en-US" altLang="zh-CN" dirty="0"/>
          </a:p>
        </p:txBody>
      </p:sp>
      <p:pic>
        <p:nvPicPr>
          <p:cNvPr id="13" name="图片 12">
            <a:extLst>
              <a:ext uri="{FF2B5EF4-FFF2-40B4-BE49-F238E27FC236}">
                <a16:creationId xmlns:a16="http://schemas.microsoft.com/office/drawing/2014/main" id="{399B6FDE-D9D0-84D2-45F6-015613D0F315}"/>
              </a:ext>
            </a:extLst>
          </p:cNvPr>
          <p:cNvPicPr>
            <a:picLocks noChangeAspect="1"/>
          </p:cNvPicPr>
          <p:nvPr/>
        </p:nvPicPr>
        <p:blipFill>
          <a:blip r:embed="rId2"/>
          <a:stretch>
            <a:fillRect/>
          </a:stretch>
        </p:blipFill>
        <p:spPr>
          <a:xfrm>
            <a:off x="3517604" y="4327586"/>
            <a:ext cx="5156791" cy="1987923"/>
          </a:xfrm>
          <a:prstGeom prst="rect">
            <a:avLst/>
          </a:prstGeom>
        </p:spPr>
      </p:pic>
    </p:spTree>
    <p:extLst>
      <p:ext uri="{BB962C8B-B14F-4D97-AF65-F5344CB8AC3E}">
        <p14:creationId xmlns:p14="http://schemas.microsoft.com/office/powerpoint/2010/main" val="4251294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C9F7FC11-5152-A607-3FB6-D7B0F409B0CF}"/>
              </a:ext>
            </a:extLst>
          </p:cNvPr>
          <p:cNvSpPr txBox="1"/>
          <p:nvPr/>
        </p:nvSpPr>
        <p:spPr>
          <a:xfrm>
            <a:off x="687573" y="1470866"/>
            <a:ext cx="2204483"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t>剪枝前：</a:t>
            </a:r>
            <a:endParaRPr lang="en-US" altLang="zh-CN" dirty="0"/>
          </a:p>
        </p:txBody>
      </p:sp>
      <p:sp>
        <p:nvSpPr>
          <p:cNvPr id="16" name="文本框 15">
            <a:extLst>
              <a:ext uri="{FF2B5EF4-FFF2-40B4-BE49-F238E27FC236}">
                <a16:creationId xmlns:a16="http://schemas.microsoft.com/office/drawing/2014/main" id="{C3BBCAE1-084A-A3D6-171B-76EA3AF4CB64}"/>
              </a:ext>
            </a:extLst>
          </p:cNvPr>
          <p:cNvSpPr txBox="1"/>
          <p:nvPr/>
        </p:nvSpPr>
        <p:spPr>
          <a:xfrm>
            <a:off x="687573" y="4221258"/>
            <a:ext cx="3693042" cy="369332"/>
          </a:xfrm>
          <a:prstGeom prst="rect">
            <a:avLst/>
          </a:prstGeom>
          <a:noFill/>
        </p:spPr>
        <p:txBody>
          <a:bodyPr wrap="square">
            <a:spAutoFit/>
          </a:bodyPr>
          <a:lstStyle/>
          <a:p>
            <a:pPr marL="285750" indent="-285750" algn="just">
              <a:buFont typeface="Arial" panose="020B0604020202020204" pitchFamily="34" charset="0"/>
              <a:buChar char="•"/>
            </a:pPr>
            <a:r>
              <a:rPr lang="zh-CN" altLang="en-US" dirty="0"/>
              <a:t>剪枝后：</a:t>
            </a:r>
            <a:endParaRPr lang="en-US" altLang="zh-CN" dirty="0"/>
          </a:p>
        </p:txBody>
      </p:sp>
      <p:sp>
        <p:nvSpPr>
          <p:cNvPr id="4" name="副标题 2">
            <a:extLst>
              <a:ext uri="{FF2B5EF4-FFF2-40B4-BE49-F238E27FC236}">
                <a16:creationId xmlns:a16="http://schemas.microsoft.com/office/drawing/2014/main" id="{30D59E41-737A-799B-AC1C-35F9604B8491}"/>
              </a:ext>
            </a:extLst>
          </p:cNvPr>
          <p:cNvSpPr txBox="1">
            <a:spLocks/>
          </p:cNvSpPr>
          <p:nvPr/>
        </p:nvSpPr>
        <p:spPr>
          <a:xfrm>
            <a:off x="591879" y="487271"/>
            <a:ext cx="3356344" cy="74610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a:t>V8s</a:t>
            </a:r>
            <a:r>
              <a:rPr lang="zh-CN" altLang="en-US"/>
              <a:t>训练后进行剪枝</a:t>
            </a:r>
            <a:endParaRPr lang="en-US" altLang="zh-CN" dirty="0"/>
          </a:p>
        </p:txBody>
      </p:sp>
      <p:pic>
        <p:nvPicPr>
          <p:cNvPr id="6" name="图片 5">
            <a:extLst>
              <a:ext uri="{FF2B5EF4-FFF2-40B4-BE49-F238E27FC236}">
                <a16:creationId xmlns:a16="http://schemas.microsoft.com/office/drawing/2014/main" id="{4D27C274-396B-C351-3DB4-285D34B84C57}"/>
              </a:ext>
            </a:extLst>
          </p:cNvPr>
          <p:cNvPicPr>
            <a:picLocks noChangeAspect="1"/>
          </p:cNvPicPr>
          <p:nvPr/>
        </p:nvPicPr>
        <p:blipFill>
          <a:blip r:embed="rId2"/>
          <a:stretch>
            <a:fillRect/>
          </a:stretch>
        </p:blipFill>
        <p:spPr>
          <a:xfrm>
            <a:off x="2112336" y="4240166"/>
            <a:ext cx="9647274" cy="2293936"/>
          </a:xfrm>
          <a:prstGeom prst="rect">
            <a:avLst/>
          </a:prstGeom>
        </p:spPr>
      </p:pic>
      <p:pic>
        <p:nvPicPr>
          <p:cNvPr id="8" name="图片 7">
            <a:extLst>
              <a:ext uri="{FF2B5EF4-FFF2-40B4-BE49-F238E27FC236}">
                <a16:creationId xmlns:a16="http://schemas.microsoft.com/office/drawing/2014/main" id="{F36EDCA6-7A95-F167-5A71-CF344CEB0AD2}"/>
              </a:ext>
            </a:extLst>
          </p:cNvPr>
          <p:cNvPicPr>
            <a:picLocks noChangeAspect="1"/>
          </p:cNvPicPr>
          <p:nvPr/>
        </p:nvPicPr>
        <p:blipFill>
          <a:blip r:embed="rId3"/>
          <a:stretch>
            <a:fillRect/>
          </a:stretch>
        </p:blipFill>
        <p:spPr>
          <a:xfrm>
            <a:off x="2112336" y="1541910"/>
            <a:ext cx="9352120" cy="2458129"/>
          </a:xfrm>
          <a:prstGeom prst="rect">
            <a:avLst/>
          </a:prstGeom>
        </p:spPr>
      </p:pic>
    </p:spTree>
    <p:extLst>
      <p:ext uri="{BB962C8B-B14F-4D97-AF65-F5344CB8AC3E}">
        <p14:creationId xmlns:p14="http://schemas.microsoft.com/office/powerpoint/2010/main" val="22617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E69CC-45DA-3D3A-09BD-B870448EABE9}"/>
              </a:ext>
            </a:extLst>
          </p:cNvPr>
          <p:cNvSpPr>
            <a:spLocks noGrp="1"/>
          </p:cNvSpPr>
          <p:nvPr>
            <p:ph type="ctrTitle"/>
          </p:nvPr>
        </p:nvSpPr>
        <p:spPr/>
        <p:txBody>
          <a:bodyPr/>
          <a:lstStyle/>
          <a:p>
            <a:r>
              <a:rPr lang="zh-CN" altLang="en-US" dirty="0"/>
              <a:t>谢谢大家</a:t>
            </a:r>
          </a:p>
        </p:txBody>
      </p:sp>
      <p:sp>
        <p:nvSpPr>
          <p:cNvPr id="3" name="副标题 2">
            <a:extLst>
              <a:ext uri="{FF2B5EF4-FFF2-40B4-BE49-F238E27FC236}">
                <a16:creationId xmlns:a16="http://schemas.microsoft.com/office/drawing/2014/main" id="{0B1CCABA-6EB1-52E4-5374-2889817150F3}"/>
              </a:ext>
            </a:extLst>
          </p:cNvPr>
          <p:cNvSpPr>
            <a:spLocks noGrp="1"/>
          </p:cNvSpPr>
          <p:nvPr>
            <p:ph type="subTitle" idx="1"/>
          </p:nvPr>
        </p:nvSpPr>
        <p:spPr>
          <a:xfrm>
            <a:off x="1524000" y="3906838"/>
            <a:ext cx="9144000" cy="1655762"/>
          </a:xfrm>
        </p:spPr>
        <p:txBody>
          <a:bodyPr/>
          <a:lstStyle/>
          <a:p>
            <a:r>
              <a:rPr lang="en-US" altLang="zh-CN" dirty="0"/>
              <a:t>10215300402 </a:t>
            </a:r>
            <a:r>
              <a:rPr lang="zh-CN" altLang="en-US" dirty="0"/>
              <a:t>朱维清</a:t>
            </a:r>
          </a:p>
        </p:txBody>
      </p:sp>
    </p:spTree>
    <p:extLst>
      <p:ext uri="{BB962C8B-B14F-4D97-AF65-F5344CB8AC3E}">
        <p14:creationId xmlns:p14="http://schemas.microsoft.com/office/powerpoint/2010/main" val="324141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D743C0B-1A44-F27C-C733-E61943050828}"/>
              </a:ext>
            </a:extLst>
          </p:cNvPr>
          <p:cNvSpPr>
            <a:spLocks noGrp="1"/>
          </p:cNvSpPr>
          <p:nvPr>
            <p:ph type="subTitle" idx="1"/>
          </p:nvPr>
        </p:nvSpPr>
        <p:spPr>
          <a:xfrm>
            <a:off x="4405422" y="302605"/>
            <a:ext cx="3381153" cy="746106"/>
          </a:xfrm>
        </p:spPr>
        <p:txBody>
          <a:bodyPr>
            <a:normAutofit/>
          </a:bodyPr>
          <a:lstStyle/>
          <a:p>
            <a:r>
              <a:rPr lang="zh-CN" altLang="en-US" sz="3200" b="1" dirty="0"/>
              <a:t>项目设计</a:t>
            </a:r>
          </a:p>
        </p:txBody>
      </p:sp>
      <p:sp>
        <p:nvSpPr>
          <p:cNvPr id="5" name="文本框 4">
            <a:extLst>
              <a:ext uri="{FF2B5EF4-FFF2-40B4-BE49-F238E27FC236}">
                <a16:creationId xmlns:a16="http://schemas.microsoft.com/office/drawing/2014/main" id="{C37019E0-366B-0EEA-F214-B9F2EF38A493}"/>
              </a:ext>
            </a:extLst>
          </p:cNvPr>
          <p:cNvSpPr txBox="1"/>
          <p:nvPr/>
        </p:nvSpPr>
        <p:spPr>
          <a:xfrm>
            <a:off x="1889050" y="1048711"/>
            <a:ext cx="8413898" cy="4708981"/>
          </a:xfrm>
          <a:prstGeom prst="rect">
            <a:avLst/>
          </a:prstGeom>
          <a:noFill/>
        </p:spPr>
        <p:txBody>
          <a:bodyPr wrap="square" rtlCol="0">
            <a:spAutoFit/>
          </a:bodyPr>
          <a:lstStyle/>
          <a:p>
            <a:pPr marL="342900" indent="-342900" algn="ctr">
              <a:buFont typeface="+mj-lt"/>
              <a:buAutoNum type="arabicPeriod"/>
            </a:pPr>
            <a:r>
              <a:rPr lang="zh-CN" altLang="en-US" sz="2000" dirty="0"/>
              <a:t>选择预训练模型</a:t>
            </a:r>
            <a:endParaRPr lang="en-US" altLang="zh-CN" sz="2000" dirty="0"/>
          </a:p>
          <a:p>
            <a:pPr marL="342900" indent="-342900" algn="ctr">
              <a:buFont typeface="+mj-lt"/>
              <a:buAutoNum type="arabicPeriod"/>
            </a:pPr>
            <a:endParaRPr lang="en-US" altLang="zh-CN" sz="2000" dirty="0"/>
          </a:p>
          <a:p>
            <a:pPr marL="342900" indent="-342900" algn="ctr">
              <a:buFont typeface="+mj-lt"/>
              <a:buAutoNum type="arabicPeriod"/>
            </a:pPr>
            <a:r>
              <a:rPr lang="zh-CN" altLang="en-US" sz="2000" dirty="0"/>
              <a:t>选择数据集，训练模型</a:t>
            </a:r>
            <a:endParaRPr lang="en-US" altLang="zh-CN" sz="2000" dirty="0"/>
          </a:p>
          <a:p>
            <a:pPr marL="342900" indent="-342900" algn="ctr">
              <a:buFont typeface="+mj-lt"/>
              <a:buAutoNum type="arabicPeriod"/>
            </a:pPr>
            <a:endParaRPr lang="en-US" altLang="zh-CN" sz="2000" dirty="0"/>
          </a:p>
          <a:p>
            <a:pPr marL="342900" indent="-342900" algn="ctr">
              <a:buFont typeface="+mj-lt"/>
              <a:buAutoNum type="arabicPeriod"/>
            </a:pPr>
            <a:r>
              <a:rPr lang="zh-CN" altLang="en-US" sz="2000" dirty="0"/>
              <a:t>模型剪枝</a:t>
            </a:r>
            <a:endParaRPr lang="en-US" altLang="zh-CN" sz="2000" dirty="0"/>
          </a:p>
          <a:p>
            <a:pPr marL="342900" indent="-342900" algn="ctr">
              <a:buFont typeface="+mj-lt"/>
              <a:buAutoNum type="arabicPeriod"/>
            </a:pPr>
            <a:endParaRPr lang="en-US" altLang="zh-CN" sz="2000" dirty="0"/>
          </a:p>
          <a:p>
            <a:pPr marL="342900" indent="-342900" algn="ctr">
              <a:buFont typeface="+mj-lt"/>
              <a:buAutoNum type="arabicPeriod"/>
            </a:pPr>
            <a:r>
              <a:rPr lang="zh-CN" altLang="en-US" sz="2000" dirty="0"/>
              <a:t>截取游戏窗口并预处理</a:t>
            </a:r>
            <a:endParaRPr lang="en-US" altLang="zh-CN" sz="2000" dirty="0"/>
          </a:p>
          <a:p>
            <a:pPr marL="342900" indent="-342900" algn="ctr">
              <a:buFont typeface="+mj-lt"/>
              <a:buAutoNum type="arabicPeriod"/>
            </a:pPr>
            <a:endParaRPr lang="en-US" altLang="zh-CN" sz="2000" dirty="0"/>
          </a:p>
          <a:p>
            <a:pPr marL="342900" indent="-342900" algn="ctr">
              <a:buFont typeface="+mj-lt"/>
              <a:buAutoNum type="arabicPeriod"/>
            </a:pPr>
            <a:r>
              <a:rPr lang="zh-CN" altLang="en-US" sz="2000" dirty="0"/>
              <a:t>截图传入模型进行推理</a:t>
            </a:r>
            <a:endParaRPr lang="en-US" altLang="zh-CN" sz="2000" dirty="0"/>
          </a:p>
          <a:p>
            <a:pPr marL="342900" indent="-342900" algn="ctr">
              <a:buFont typeface="+mj-lt"/>
              <a:buAutoNum type="arabicPeriod"/>
            </a:pPr>
            <a:endParaRPr lang="en-US" altLang="zh-CN" sz="2000" dirty="0"/>
          </a:p>
          <a:p>
            <a:pPr marL="342900" indent="-342900" algn="ctr">
              <a:buFont typeface="+mj-lt"/>
              <a:buAutoNum type="arabicPeriod"/>
            </a:pPr>
            <a:r>
              <a:rPr lang="zh-CN" altLang="en-US" sz="2000" dirty="0"/>
              <a:t>计算最佳瞄准目标的坐标</a:t>
            </a:r>
            <a:endParaRPr lang="en-US" altLang="zh-CN" sz="2000" dirty="0"/>
          </a:p>
          <a:p>
            <a:pPr marL="342900" indent="-342900" algn="ctr">
              <a:buFont typeface="+mj-lt"/>
              <a:buAutoNum type="arabicPeriod"/>
            </a:pPr>
            <a:endParaRPr lang="en-US" altLang="zh-CN" sz="2000" dirty="0"/>
          </a:p>
          <a:p>
            <a:pPr marL="342900" indent="-342900" algn="ctr">
              <a:buFont typeface="+mj-lt"/>
              <a:buAutoNum type="arabicPeriod"/>
            </a:pPr>
            <a:r>
              <a:rPr lang="zh-CN" altLang="en-US" sz="2000" dirty="0"/>
              <a:t>鼠标移动</a:t>
            </a:r>
            <a:endParaRPr lang="en-US" altLang="zh-CN" sz="2000" dirty="0"/>
          </a:p>
          <a:p>
            <a:pPr marL="342900" indent="-342900" algn="ctr">
              <a:buFont typeface="+mj-lt"/>
              <a:buAutoNum type="arabicPeriod"/>
            </a:pPr>
            <a:endParaRPr lang="en-US" altLang="zh-CN" sz="2000" dirty="0"/>
          </a:p>
          <a:p>
            <a:pPr algn="ctr"/>
            <a:r>
              <a:rPr lang="zh-CN" altLang="en-US" sz="2000" dirty="0"/>
              <a:t>（重复</a:t>
            </a:r>
            <a:r>
              <a:rPr lang="en-US" altLang="zh-CN" sz="2000" dirty="0"/>
              <a:t>4-7</a:t>
            </a:r>
            <a:r>
              <a:rPr lang="zh-CN" altLang="en-US" sz="2000" dirty="0"/>
              <a:t>步）</a:t>
            </a:r>
            <a:endParaRPr lang="en-US" altLang="zh-CN" sz="2000" dirty="0"/>
          </a:p>
        </p:txBody>
      </p:sp>
    </p:spTree>
    <p:extLst>
      <p:ext uri="{BB962C8B-B14F-4D97-AF65-F5344CB8AC3E}">
        <p14:creationId xmlns:p14="http://schemas.microsoft.com/office/powerpoint/2010/main" val="418574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D743C0B-1A44-F27C-C733-E61943050828}"/>
              </a:ext>
            </a:extLst>
          </p:cNvPr>
          <p:cNvSpPr>
            <a:spLocks noGrp="1"/>
          </p:cNvSpPr>
          <p:nvPr>
            <p:ph type="subTitle" idx="1"/>
          </p:nvPr>
        </p:nvSpPr>
        <p:spPr>
          <a:xfrm>
            <a:off x="400493" y="246267"/>
            <a:ext cx="3381153" cy="746106"/>
          </a:xfrm>
        </p:spPr>
        <p:txBody>
          <a:bodyPr>
            <a:normAutofit/>
          </a:bodyPr>
          <a:lstStyle/>
          <a:p>
            <a:pPr algn="ctr"/>
            <a:r>
              <a:rPr lang="zh-CN" altLang="en-US" sz="2800" dirty="0"/>
              <a:t>选择预训练模型</a:t>
            </a:r>
            <a:endParaRPr lang="en-US" altLang="zh-CN" sz="2800" dirty="0"/>
          </a:p>
        </p:txBody>
      </p:sp>
      <p:sp>
        <p:nvSpPr>
          <p:cNvPr id="5" name="文本框 4">
            <a:extLst>
              <a:ext uri="{FF2B5EF4-FFF2-40B4-BE49-F238E27FC236}">
                <a16:creationId xmlns:a16="http://schemas.microsoft.com/office/drawing/2014/main" id="{C37019E0-366B-0EEA-F214-B9F2EF38A493}"/>
              </a:ext>
            </a:extLst>
          </p:cNvPr>
          <p:cNvSpPr txBox="1"/>
          <p:nvPr/>
        </p:nvSpPr>
        <p:spPr>
          <a:xfrm>
            <a:off x="707065" y="822251"/>
            <a:ext cx="11084442"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预训练模型：</a:t>
            </a:r>
            <a:r>
              <a:rPr lang="en-US" altLang="zh-CN" b="1" dirty="0"/>
              <a:t>YOLOv8s</a:t>
            </a:r>
          </a:p>
          <a:p>
            <a:pPr marL="285750" indent="-285750">
              <a:buFont typeface="Arial" panose="020B0604020202020204" pitchFamily="34" charset="0"/>
              <a:buChar char="•"/>
            </a:pPr>
            <a:r>
              <a:rPr lang="zh-CN" altLang="en-US" dirty="0"/>
              <a:t>根据官网文档，</a:t>
            </a:r>
            <a:r>
              <a:rPr lang="en-US" altLang="zh-CN" dirty="0"/>
              <a:t>l</a:t>
            </a:r>
            <a:r>
              <a:rPr lang="zh-CN" altLang="en-US" dirty="0"/>
              <a:t>、</a:t>
            </a:r>
            <a:r>
              <a:rPr lang="en-US" altLang="zh-CN" dirty="0"/>
              <a:t>x </a:t>
            </a:r>
            <a:r>
              <a:rPr lang="zh-CN" altLang="en-US" dirty="0"/>
              <a:t>由于模型参数多，推理较慢；</a:t>
            </a:r>
            <a:r>
              <a:rPr lang="en-US" altLang="zh-CN" dirty="0"/>
              <a:t>n </a:t>
            </a:r>
            <a:r>
              <a:rPr lang="zh-CN" altLang="en-US" dirty="0"/>
              <a:t>速度快但精准度最低、</a:t>
            </a:r>
            <a:r>
              <a:rPr lang="en-US" altLang="zh-CN" dirty="0"/>
              <a:t>s </a:t>
            </a:r>
            <a:r>
              <a:rPr lang="zh-CN" altLang="en-US" dirty="0"/>
              <a:t>适中、</a:t>
            </a:r>
            <a:r>
              <a:rPr lang="en-US" altLang="zh-CN" dirty="0"/>
              <a:t>m </a:t>
            </a:r>
            <a:r>
              <a:rPr lang="zh-CN" altLang="en-US" dirty="0"/>
              <a:t>相对较精准；</a:t>
            </a:r>
            <a:endParaRPr lang="en-US" altLang="zh-CN" dirty="0"/>
          </a:p>
          <a:p>
            <a:pPr marL="285750" indent="-285750">
              <a:buFont typeface="Arial" panose="020B0604020202020204" pitchFamily="34" charset="0"/>
              <a:buChar char="•"/>
            </a:pPr>
            <a:r>
              <a:rPr lang="zh-CN" altLang="en-US" dirty="0"/>
              <a:t>经过测试，在本机（</a:t>
            </a:r>
            <a:r>
              <a:rPr lang="en-US" altLang="zh-CN" b="1" dirty="0"/>
              <a:t>GPU </a:t>
            </a:r>
            <a:r>
              <a:rPr lang="zh-CN" altLang="en-US" b="1" dirty="0"/>
              <a:t>为 </a:t>
            </a:r>
            <a:r>
              <a:rPr lang="en-US" altLang="zh-CN" b="1" dirty="0"/>
              <a:t>3060 Laptop 6G</a:t>
            </a:r>
            <a:r>
              <a:rPr lang="zh-CN" altLang="en-US" b="1" dirty="0"/>
              <a:t>显存</a:t>
            </a:r>
            <a:r>
              <a:rPr lang="zh-CN" altLang="en-US" dirty="0"/>
              <a:t>）上 </a:t>
            </a:r>
            <a:r>
              <a:rPr lang="en-US" altLang="zh-CN" dirty="0"/>
              <a:t>v8m </a:t>
            </a:r>
            <a:r>
              <a:rPr lang="zh-CN" altLang="en-US" dirty="0"/>
              <a:t>的 </a:t>
            </a:r>
            <a:r>
              <a:rPr lang="en-US" altLang="zh-CN" dirty="0"/>
              <a:t>inference </a:t>
            </a:r>
            <a:r>
              <a:rPr lang="zh-CN" altLang="en-US" dirty="0"/>
              <a:t>时间长达 </a:t>
            </a:r>
            <a:r>
              <a:rPr lang="en-US" altLang="zh-CN" dirty="0"/>
              <a:t>20 - 40 </a:t>
            </a:r>
            <a:r>
              <a:rPr lang="en-US" altLang="zh-CN" dirty="0" err="1"/>
              <a:t>ms</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150 </a:t>
            </a:r>
            <a:r>
              <a:rPr lang="zh-CN" altLang="en-US" dirty="0"/>
              <a:t>轮 </a:t>
            </a:r>
            <a:r>
              <a:rPr lang="en-US" altLang="zh-CN" dirty="0"/>
              <a:t>epoch </a:t>
            </a:r>
            <a:r>
              <a:rPr lang="zh-CN" altLang="en-US" dirty="0"/>
              <a:t>训练 </a:t>
            </a:r>
            <a:r>
              <a:rPr lang="en-US" altLang="zh-CN" dirty="0"/>
              <a:t>v8n </a:t>
            </a:r>
            <a:r>
              <a:rPr lang="zh-CN" altLang="en-US" dirty="0"/>
              <a:t>的 </a:t>
            </a:r>
            <a:r>
              <a:rPr lang="en-US" altLang="zh-CN" dirty="0"/>
              <a:t>`v8n_150_epoch.pt` </a:t>
            </a:r>
            <a:r>
              <a:rPr lang="zh-CN" altLang="en-US" dirty="0"/>
              <a:t>用来推理的耗时与 </a:t>
            </a:r>
            <a:r>
              <a:rPr lang="en-US" altLang="zh-CN" dirty="0"/>
              <a:t>180 </a:t>
            </a:r>
            <a:r>
              <a:rPr lang="zh-CN" altLang="en-US" dirty="0"/>
              <a:t>轮 </a:t>
            </a:r>
            <a:r>
              <a:rPr lang="en-US" altLang="zh-CN" dirty="0"/>
              <a:t>epoch </a:t>
            </a:r>
            <a:r>
              <a:rPr lang="zh-CN" altLang="en-US" dirty="0"/>
              <a:t>训练 </a:t>
            </a:r>
            <a:r>
              <a:rPr lang="en-US" altLang="zh-CN" dirty="0"/>
              <a:t>v8s </a:t>
            </a:r>
            <a:r>
              <a:rPr lang="zh-CN" altLang="en-US" dirty="0"/>
              <a:t>的 </a:t>
            </a:r>
            <a:r>
              <a:rPr lang="en-US" altLang="zh-CN" dirty="0"/>
              <a:t>`v8s_180_epoch.pt` </a:t>
            </a:r>
            <a:r>
              <a:rPr lang="zh-CN" altLang="en-US" dirty="0"/>
              <a:t>大致相同，均在 </a:t>
            </a:r>
            <a:r>
              <a:rPr lang="en-US" altLang="zh-CN" b="1" dirty="0"/>
              <a:t>13 - 18 </a:t>
            </a:r>
            <a:r>
              <a:rPr lang="en-US" altLang="zh-CN" b="1" dirty="0" err="1"/>
              <a:t>ms</a:t>
            </a:r>
            <a:r>
              <a:rPr lang="en-US" altLang="zh-CN" b="1" dirty="0"/>
              <a:t> </a:t>
            </a:r>
            <a:r>
              <a:rPr lang="zh-CN" altLang="en-US" dirty="0"/>
              <a:t>左右；其差异相对截屏、鼠标移动的耗时可以忽略不计；</a:t>
            </a:r>
            <a:endParaRPr lang="en-US" altLang="zh-CN" dirty="0"/>
          </a:p>
          <a:p>
            <a:pPr marL="285750" indent="-285750">
              <a:buFont typeface="Arial" panose="020B0604020202020204" pitchFamily="34" charset="0"/>
              <a:buChar char="•"/>
            </a:pPr>
            <a:r>
              <a:rPr lang="zh-CN" altLang="en-US" dirty="0"/>
              <a:t>故本项目采用 </a:t>
            </a:r>
            <a:r>
              <a:rPr lang="en-US" altLang="zh-CN" dirty="0"/>
              <a:t>YOLOv8s </a:t>
            </a:r>
            <a:r>
              <a:rPr lang="zh-CN" altLang="en-US" dirty="0"/>
              <a:t>作为预训练模型进行数据集训练，共训练了 </a:t>
            </a:r>
            <a:r>
              <a:rPr lang="en-US" altLang="zh-CN" dirty="0"/>
              <a:t>180 </a:t>
            </a:r>
            <a:r>
              <a:rPr lang="zh-CN" altLang="en-US" dirty="0"/>
              <a:t>轮 </a:t>
            </a:r>
            <a:r>
              <a:rPr lang="en-US" altLang="zh-CN" dirty="0"/>
              <a:t>epoch</a:t>
            </a:r>
            <a:r>
              <a:rPr lang="zh-CN" altLang="en-US" dirty="0"/>
              <a:t>，权重文件保存在 </a:t>
            </a:r>
            <a:r>
              <a:rPr lang="en-US" altLang="zh-CN" dirty="0"/>
              <a:t>`models/</a:t>
            </a:r>
            <a:r>
              <a:rPr lang="en-US" altLang="zh-CN" b="1" dirty="0"/>
              <a:t>v8s_180_epoch.pt</a:t>
            </a:r>
            <a:r>
              <a:rPr lang="en-US" altLang="zh-CN" dirty="0"/>
              <a:t>`</a:t>
            </a:r>
            <a:r>
              <a:rPr lang="zh-CN" altLang="en-US" dirty="0"/>
              <a:t>。</a:t>
            </a:r>
          </a:p>
        </p:txBody>
      </p:sp>
      <p:pic>
        <p:nvPicPr>
          <p:cNvPr id="10" name="图片 9">
            <a:extLst>
              <a:ext uri="{FF2B5EF4-FFF2-40B4-BE49-F238E27FC236}">
                <a16:creationId xmlns:a16="http://schemas.microsoft.com/office/drawing/2014/main" id="{4F43FFBD-3A8A-05D9-BC84-BE32EC5EB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154" y="3758949"/>
            <a:ext cx="5964872" cy="2982437"/>
          </a:xfrm>
          <a:prstGeom prst="rect">
            <a:avLst/>
          </a:prstGeom>
        </p:spPr>
      </p:pic>
      <p:sp>
        <p:nvSpPr>
          <p:cNvPr id="11" name="文本框 10">
            <a:extLst>
              <a:ext uri="{FF2B5EF4-FFF2-40B4-BE49-F238E27FC236}">
                <a16:creationId xmlns:a16="http://schemas.microsoft.com/office/drawing/2014/main" id="{7A1C93A1-1152-5F66-0191-289AABD34569}"/>
              </a:ext>
            </a:extLst>
          </p:cNvPr>
          <p:cNvSpPr txBox="1"/>
          <p:nvPr/>
        </p:nvSpPr>
        <p:spPr>
          <a:xfrm>
            <a:off x="63795" y="3240451"/>
            <a:ext cx="3161413"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v8s_180_epoch</a:t>
            </a:r>
            <a:r>
              <a:rPr lang="zh-CN" altLang="en-US" dirty="0"/>
              <a:t>训练结果：</a:t>
            </a:r>
            <a:br>
              <a:rPr lang="en-US" altLang="zh-CN" dirty="0"/>
            </a:br>
            <a:r>
              <a:rPr lang="zh-CN" altLang="en-US" dirty="0"/>
              <a:t>准确率：</a:t>
            </a:r>
            <a:r>
              <a:rPr lang="en-US" altLang="zh-CN" dirty="0"/>
              <a:t>96%</a:t>
            </a:r>
            <a:br>
              <a:rPr lang="en-US" altLang="zh-CN" dirty="0"/>
            </a:br>
            <a:r>
              <a:rPr lang="zh-CN" altLang="en-US" dirty="0"/>
              <a:t>召回率：</a:t>
            </a:r>
            <a:r>
              <a:rPr lang="en-US" altLang="zh-CN" dirty="0"/>
              <a:t>88%</a:t>
            </a:r>
            <a:br>
              <a:rPr lang="en-US" altLang="zh-CN" dirty="0"/>
            </a:br>
            <a:r>
              <a:rPr lang="en-US" altLang="zh-CN" dirty="0"/>
              <a:t>  </a:t>
            </a:r>
            <a:r>
              <a:rPr lang="en-US" altLang="zh-CN" dirty="0" err="1"/>
              <a:t>mAP</a:t>
            </a:r>
            <a:r>
              <a:rPr lang="zh-CN" altLang="en-US" dirty="0"/>
              <a:t>：  </a:t>
            </a:r>
            <a:r>
              <a:rPr lang="en-US" altLang="zh-CN" dirty="0"/>
              <a:t>93%</a:t>
            </a:r>
          </a:p>
        </p:txBody>
      </p:sp>
      <p:pic>
        <p:nvPicPr>
          <p:cNvPr id="13" name="图片 12">
            <a:extLst>
              <a:ext uri="{FF2B5EF4-FFF2-40B4-BE49-F238E27FC236}">
                <a16:creationId xmlns:a16="http://schemas.microsoft.com/office/drawing/2014/main" id="{82BA1E9C-A3F7-2DC5-946E-402AB5A13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738" y="3062355"/>
            <a:ext cx="3671769" cy="3671769"/>
          </a:xfrm>
          <a:prstGeom prst="rect">
            <a:avLst/>
          </a:prstGeom>
        </p:spPr>
      </p:pic>
    </p:spTree>
    <p:extLst>
      <p:ext uri="{BB962C8B-B14F-4D97-AF65-F5344CB8AC3E}">
        <p14:creationId xmlns:p14="http://schemas.microsoft.com/office/powerpoint/2010/main" val="133183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D743C0B-1A44-F27C-C733-E61943050828}"/>
              </a:ext>
            </a:extLst>
          </p:cNvPr>
          <p:cNvSpPr>
            <a:spLocks noGrp="1"/>
          </p:cNvSpPr>
          <p:nvPr>
            <p:ph type="subTitle" idx="1"/>
          </p:nvPr>
        </p:nvSpPr>
        <p:spPr>
          <a:xfrm>
            <a:off x="627321" y="565243"/>
            <a:ext cx="4001386" cy="746106"/>
          </a:xfrm>
        </p:spPr>
        <p:txBody>
          <a:bodyPr>
            <a:normAutofit/>
          </a:bodyPr>
          <a:lstStyle/>
          <a:p>
            <a:pPr algn="ctr"/>
            <a:r>
              <a:rPr lang="zh-CN" altLang="en-US" sz="2800" dirty="0"/>
              <a:t>选择数据集，训练模型</a:t>
            </a:r>
            <a:endParaRPr lang="en-US" altLang="zh-CN" sz="2800" dirty="0"/>
          </a:p>
        </p:txBody>
      </p:sp>
      <p:sp>
        <p:nvSpPr>
          <p:cNvPr id="5" name="文本框 4">
            <a:extLst>
              <a:ext uri="{FF2B5EF4-FFF2-40B4-BE49-F238E27FC236}">
                <a16:creationId xmlns:a16="http://schemas.microsoft.com/office/drawing/2014/main" id="{C37019E0-366B-0EEA-F214-B9F2EF38A493}"/>
              </a:ext>
            </a:extLst>
          </p:cNvPr>
          <p:cNvSpPr txBox="1"/>
          <p:nvPr/>
        </p:nvSpPr>
        <p:spPr>
          <a:xfrm>
            <a:off x="769087" y="1311349"/>
            <a:ext cx="11025963"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数据集来源：</a:t>
            </a:r>
            <a:br>
              <a:rPr lang="en-US" altLang="zh-CN" dirty="0"/>
            </a:br>
            <a:r>
              <a:rPr lang="en-US" altLang="zh-CN" dirty="0" err="1"/>
              <a:t>demModels</a:t>
            </a:r>
            <a:r>
              <a:rPr lang="en-US" altLang="zh-CN" dirty="0"/>
              <a:t> - v7 (roboflow.com) (</a:t>
            </a:r>
            <a:r>
              <a:rPr lang="en-US" altLang="zh-CN" dirty="0">
                <a:hlinkClick r:id="rId2"/>
              </a:rPr>
              <a:t>https://universe.roboflow.com/sprite-fanta-gpj4f/demmodels/dataset/7</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训练集：</a:t>
            </a:r>
            <a:r>
              <a:rPr lang="en-US" altLang="zh-CN" dirty="0"/>
              <a:t>2859 </a:t>
            </a:r>
            <a:r>
              <a:rPr lang="zh-CN" altLang="en-US" dirty="0"/>
              <a:t>张；验证集：</a:t>
            </a:r>
            <a:r>
              <a:rPr lang="en-US" altLang="zh-CN" dirty="0"/>
              <a:t>269 </a:t>
            </a:r>
            <a:r>
              <a:rPr lang="zh-CN" altLang="en-US" dirty="0"/>
              <a:t>张；测试集：</a:t>
            </a:r>
            <a:r>
              <a:rPr lang="en-US" altLang="zh-CN" dirty="0"/>
              <a:t>152 </a:t>
            </a:r>
            <a:r>
              <a:rPr lang="zh-CN" altLang="en-US" dirty="0"/>
              <a:t>张</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classes </a:t>
            </a:r>
            <a:r>
              <a:rPr lang="zh-CN" altLang="en-US" dirty="0"/>
              <a:t>说明：</a:t>
            </a:r>
            <a:r>
              <a:rPr lang="en-US" altLang="zh-CN" dirty="0"/>
              <a:t>`{0: "Bomb", 1: "CT", 2: "CT-Head", 3: "Dead", 4: "T", 5: "T-Head"}`</a:t>
            </a:r>
          </a:p>
          <a:p>
            <a:endParaRPr lang="en-US" altLang="zh-CN" dirty="0"/>
          </a:p>
          <a:p>
            <a:pPr marL="285750" indent="-285750">
              <a:buFont typeface="Arial" panose="020B0604020202020204" pitchFamily="34" charset="0"/>
              <a:buChar char="•"/>
            </a:pPr>
            <a:r>
              <a:rPr lang="zh-CN" altLang="en-US" dirty="0"/>
              <a:t>训练：</a:t>
            </a:r>
            <a:r>
              <a:rPr lang="en-US" altLang="zh-CN" dirty="0"/>
              <a:t>`$ yolo task=detect mode=train model=./models/yolov8s.pt data=./datasets/</a:t>
            </a:r>
            <a:r>
              <a:rPr lang="en-US" altLang="zh-CN" dirty="0" err="1"/>
              <a:t>data.yaml</a:t>
            </a:r>
            <a:r>
              <a:rPr lang="en-US" altLang="zh-CN" dirty="0"/>
              <a:t> batch=8 epochs=180 </a:t>
            </a:r>
            <a:r>
              <a:rPr lang="en-US" altLang="zh-CN" dirty="0" err="1"/>
              <a:t>imgsz</a:t>
            </a:r>
            <a:r>
              <a:rPr lang="en-US" altLang="zh-CN" dirty="0"/>
              <a:t>=640 workers=0 device=0`</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验证：</a:t>
            </a:r>
            <a:r>
              <a:rPr lang="en-US" altLang="zh-CN" dirty="0"/>
              <a:t>`$ yolo task=detect mode=</a:t>
            </a:r>
            <a:r>
              <a:rPr lang="en-US" altLang="zh-CN" dirty="0" err="1"/>
              <a:t>val</a:t>
            </a:r>
            <a:r>
              <a:rPr lang="en-US" altLang="zh-CN" dirty="0"/>
              <a:t> model=./models/v8s_180_epoch.pt  data=./datasets/</a:t>
            </a:r>
            <a:r>
              <a:rPr lang="en-US" altLang="zh-CN" dirty="0" err="1"/>
              <a:t>data.yaml</a:t>
            </a:r>
            <a:r>
              <a:rPr lang="en-US" altLang="zh-CN" dirty="0"/>
              <a:t> device=0 plots=True`</a:t>
            </a:r>
            <a:endParaRPr lang="zh-CN" altLang="en-US" dirty="0"/>
          </a:p>
        </p:txBody>
      </p:sp>
    </p:spTree>
    <p:extLst>
      <p:ext uri="{BB962C8B-B14F-4D97-AF65-F5344CB8AC3E}">
        <p14:creationId xmlns:p14="http://schemas.microsoft.com/office/powerpoint/2010/main" val="277986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D743C0B-1A44-F27C-C733-E61943050828}"/>
              </a:ext>
            </a:extLst>
          </p:cNvPr>
          <p:cNvSpPr>
            <a:spLocks noGrp="1"/>
          </p:cNvSpPr>
          <p:nvPr>
            <p:ph type="subTitle" idx="1"/>
          </p:nvPr>
        </p:nvSpPr>
        <p:spPr>
          <a:xfrm>
            <a:off x="627321" y="565243"/>
            <a:ext cx="3973033" cy="746106"/>
          </a:xfrm>
        </p:spPr>
        <p:txBody>
          <a:bodyPr>
            <a:normAutofit/>
          </a:bodyPr>
          <a:lstStyle/>
          <a:p>
            <a:pPr algn="ctr"/>
            <a:r>
              <a:rPr lang="zh-CN" altLang="en-US" sz="2800" dirty="0"/>
              <a:t>截取游戏窗口并预处理</a:t>
            </a:r>
            <a:endParaRPr lang="en-US" altLang="zh-CN" sz="2800" dirty="0"/>
          </a:p>
        </p:txBody>
      </p:sp>
      <p:sp>
        <p:nvSpPr>
          <p:cNvPr id="5" name="文本框 4">
            <a:extLst>
              <a:ext uri="{FF2B5EF4-FFF2-40B4-BE49-F238E27FC236}">
                <a16:creationId xmlns:a16="http://schemas.microsoft.com/office/drawing/2014/main" id="{C37019E0-366B-0EEA-F214-B9F2EF38A493}"/>
              </a:ext>
            </a:extLst>
          </p:cNvPr>
          <p:cNvSpPr txBox="1"/>
          <p:nvPr/>
        </p:nvSpPr>
        <p:spPr>
          <a:xfrm>
            <a:off x="769087" y="1311349"/>
            <a:ext cx="11160643" cy="2585323"/>
          </a:xfrm>
          <a:prstGeom prst="rect">
            <a:avLst/>
          </a:prstGeom>
          <a:noFill/>
        </p:spPr>
        <p:txBody>
          <a:bodyPr wrap="square" rtlCol="0">
            <a:spAutoFit/>
          </a:bodyPr>
          <a:lstStyle/>
          <a:p>
            <a:pPr marL="342900" indent="-342900">
              <a:buFont typeface="+mj-lt"/>
              <a:buAutoNum type="arabicPeriod"/>
            </a:pPr>
            <a:r>
              <a:rPr lang="zh-CN" altLang="en-US" dirty="0"/>
              <a:t>获取 </a:t>
            </a:r>
            <a:r>
              <a:rPr lang="en-US" altLang="zh-CN" dirty="0"/>
              <a:t>CS2 </a:t>
            </a:r>
            <a:r>
              <a:rPr lang="zh-CN" altLang="en-US" dirty="0"/>
              <a:t>窗体：</a:t>
            </a:r>
            <a:r>
              <a:rPr lang="en-US" altLang="zh-CN" dirty="0"/>
              <a:t>win32gui.FindWindow() </a:t>
            </a:r>
            <a:r>
              <a:rPr lang="zh-CN" altLang="en-US" dirty="0"/>
              <a:t>并判断是否在前台，否则不检测；</a:t>
            </a:r>
            <a:br>
              <a:rPr lang="en-US" altLang="zh-CN" dirty="0"/>
            </a:br>
            <a:br>
              <a:rPr lang="en-US" altLang="zh-CN" dirty="0"/>
            </a:br>
            <a:r>
              <a:rPr lang="zh-CN" altLang="en-US" b="1" dirty="0"/>
              <a:t>（本机测试时选择窗体比例为 </a:t>
            </a:r>
            <a:r>
              <a:rPr lang="en-US" altLang="zh-CN" b="1" dirty="0"/>
              <a:t>16 :</a:t>
            </a:r>
            <a:r>
              <a:rPr lang="zh-CN" altLang="en-US" b="1" dirty="0"/>
              <a:t> </a:t>
            </a:r>
            <a:r>
              <a:rPr lang="en-US" altLang="zh-CN" b="1" dirty="0"/>
              <a:t>10</a:t>
            </a:r>
            <a:r>
              <a:rPr lang="zh-CN" altLang="en-US" b="1" dirty="0"/>
              <a:t>，窗体大小为 </a:t>
            </a:r>
            <a:r>
              <a:rPr lang="en-US" altLang="zh-CN" b="1" dirty="0"/>
              <a:t>1440 * 900</a:t>
            </a:r>
            <a:r>
              <a:rPr lang="zh-CN" altLang="en-US" b="1" dirty="0"/>
              <a:t>）</a:t>
            </a:r>
            <a:endParaRPr lang="en-US" altLang="zh-CN" b="1" dirty="0"/>
          </a:p>
          <a:p>
            <a:pPr marL="342900" indent="-342900">
              <a:buFont typeface="+mj-lt"/>
              <a:buAutoNum type="arabicPeriod"/>
            </a:pPr>
            <a:endParaRPr lang="en-US" altLang="zh-CN" dirty="0"/>
          </a:p>
          <a:p>
            <a:pPr marL="342900" indent="-342900">
              <a:buFont typeface="+mj-lt"/>
              <a:buAutoNum type="arabicPeriod"/>
            </a:pPr>
            <a:r>
              <a:rPr lang="zh-CN" altLang="en-US" dirty="0"/>
              <a:t>实时截取 </a:t>
            </a:r>
            <a:r>
              <a:rPr lang="en-US" altLang="zh-CN" dirty="0"/>
              <a:t>CS2 </a:t>
            </a:r>
            <a:r>
              <a:rPr lang="zh-CN" altLang="en-US" dirty="0"/>
              <a:t>窗体：</a:t>
            </a:r>
            <a:r>
              <a:rPr lang="en-US" altLang="zh-CN" dirty="0" err="1"/>
              <a:t>mss.grab</a:t>
            </a:r>
            <a:r>
              <a:rPr lang="en-US" altLang="zh-CN" dirty="0"/>
              <a:t>()</a:t>
            </a:r>
            <a:r>
              <a:rPr lang="zh-CN" altLang="en-US" dirty="0"/>
              <a:t>；</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预处理截图：</a:t>
            </a:r>
            <a:r>
              <a:rPr lang="en-US" altLang="zh-CN" dirty="0"/>
              <a:t>cv2.cvColor() </a:t>
            </a:r>
            <a:r>
              <a:rPr lang="zh-CN" altLang="en-US" dirty="0"/>
              <a:t>转换颜色通道数为</a:t>
            </a:r>
            <a:r>
              <a:rPr lang="en-US" altLang="zh-CN" dirty="0"/>
              <a:t>3</a:t>
            </a:r>
            <a:r>
              <a:rPr lang="zh-CN" altLang="en-US" dirty="0"/>
              <a:t>、</a:t>
            </a:r>
            <a:r>
              <a:rPr lang="en-US" altLang="zh-CN" dirty="0"/>
              <a:t>cv2.resize() </a:t>
            </a:r>
            <a:r>
              <a:rPr lang="zh-CN" altLang="en-US" dirty="0"/>
              <a:t>转换截图尺寸为监视窗口尺寸；</a:t>
            </a:r>
            <a:br>
              <a:rPr lang="en-US" altLang="zh-CN" dirty="0"/>
            </a:br>
            <a:br>
              <a:rPr lang="en-US" altLang="zh-CN" dirty="0"/>
            </a:br>
            <a:r>
              <a:rPr lang="zh-CN" altLang="en-US" b="1" dirty="0"/>
              <a:t>（本机测试时设定为 </a:t>
            </a:r>
            <a:r>
              <a:rPr lang="en-US" altLang="zh-CN" b="1" dirty="0"/>
              <a:t>768 * 480</a:t>
            </a:r>
            <a:r>
              <a:rPr lang="zh-CN" altLang="en-US" b="1" dirty="0"/>
              <a:t>，为了方便处理，默认设置监视窗口尺寸 </a:t>
            </a:r>
            <a:r>
              <a:rPr lang="en-US" altLang="zh-CN" b="1" dirty="0"/>
              <a:t>= </a:t>
            </a:r>
            <a:r>
              <a:rPr lang="zh-CN" altLang="en-US" b="1" dirty="0"/>
              <a:t>传入模型的图片尺寸）</a:t>
            </a:r>
            <a:endParaRPr lang="en-US" altLang="zh-CN" b="1" dirty="0"/>
          </a:p>
        </p:txBody>
      </p:sp>
    </p:spTree>
    <p:extLst>
      <p:ext uri="{BB962C8B-B14F-4D97-AF65-F5344CB8AC3E}">
        <p14:creationId xmlns:p14="http://schemas.microsoft.com/office/powerpoint/2010/main" val="215814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D743C0B-1A44-F27C-C733-E61943050828}"/>
              </a:ext>
            </a:extLst>
          </p:cNvPr>
          <p:cNvSpPr>
            <a:spLocks noGrp="1"/>
          </p:cNvSpPr>
          <p:nvPr>
            <p:ph type="subTitle" idx="1"/>
          </p:nvPr>
        </p:nvSpPr>
        <p:spPr>
          <a:xfrm>
            <a:off x="570613" y="288797"/>
            <a:ext cx="4100623" cy="746106"/>
          </a:xfrm>
        </p:spPr>
        <p:txBody>
          <a:bodyPr>
            <a:normAutofit/>
          </a:bodyPr>
          <a:lstStyle/>
          <a:p>
            <a:pPr algn="ctr"/>
            <a:r>
              <a:rPr lang="zh-CN" altLang="en-US" sz="2800" dirty="0"/>
              <a:t>截图传入模型进行推理</a:t>
            </a:r>
            <a:endParaRPr lang="en-US" altLang="zh-CN" sz="2800" dirty="0"/>
          </a:p>
        </p:txBody>
      </p:sp>
      <p:sp>
        <p:nvSpPr>
          <p:cNvPr id="5" name="文本框 4">
            <a:extLst>
              <a:ext uri="{FF2B5EF4-FFF2-40B4-BE49-F238E27FC236}">
                <a16:creationId xmlns:a16="http://schemas.microsoft.com/office/drawing/2014/main" id="{C37019E0-366B-0EEA-F214-B9F2EF38A493}"/>
              </a:ext>
            </a:extLst>
          </p:cNvPr>
          <p:cNvSpPr txBox="1"/>
          <p:nvPr/>
        </p:nvSpPr>
        <p:spPr>
          <a:xfrm>
            <a:off x="733646" y="914400"/>
            <a:ext cx="8413898"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推理参数设置：</a:t>
            </a:r>
            <a:br>
              <a:rPr lang="en-US" altLang="zh-CN" dirty="0"/>
            </a:br>
            <a:r>
              <a:rPr lang="en-US" altLang="zh-CN" dirty="0"/>
              <a:t>model(</a:t>
            </a:r>
            <a:r>
              <a:rPr lang="en-US" altLang="zh-CN" dirty="0" err="1"/>
              <a:t>infer_region</a:t>
            </a:r>
            <a:r>
              <a:rPr lang="en-US" altLang="zh-CN" dirty="0"/>
              <a:t>, classes=</a:t>
            </a:r>
            <a:r>
              <a:rPr lang="en-US" altLang="zh-CN" dirty="0" err="1"/>
              <a:t>current_mode</a:t>
            </a:r>
            <a:r>
              <a:rPr lang="en-US" altLang="zh-CN" dirty="0"/>
              <a:t>["classes"],</a:t>
            </a:r>
          </a:p>
          <a:p>
            <a:r>
              <a:rPr lang="en-US" altLang="zh-CN" dirty="0"/>
              <a:t>                conf=0.65, </a:t>
            </a:r>
            <a:r>
              <a:rPr lang="en-US" altLang="zh-CN" b="1" dirty="0" err="1"/>
              <a:t>iou</a:t>
            </a:r>
            <a:r>
              <a:rPr lang="en-US" altLang="zh-CN" b="1" dirty="0"/>
              <a:t>=0.7</a:t>
            </a:r>
            <a:r>
              <a:rPr lang="en-US" altLang="zh-CN" dirty="0"/>
              <a:t>, </a:t>
            </a:r>
            <a:r>
              <a:rPr lang="en-US" altLang="zh-CN" dirty="0" err="1"/>
              <a:t>imgsz</a:t>
            </a:r>
            <a:r>
              <a:rPr lang="en-US" altLang="zh-CN" dirty="0"/>
              <a:t>=(INFERENCE_WH[1], INFERENCE_WH[0]),</a:t>
            </a:r>
          </a:p>
          <a:p>
            <a:r>
              <a:rPr lang="en-US" altLang="zh-CN" dirty="0"/>
              <a:t>                device=0, </a:t>
            </a:r>
            <a:r>
              <a:rPr lang="en-US" altLang="zh-CN" b="1" dirty="0" err="1"/>
              <a:t>agnostic_nms</a:t>
            </a:r>
            <a:r>
              <a:rPr lang="en-US" altLang="zh-CN" b="1" dirty="0"/>
              <a:t>=True</a:t>
            </a:r>
            <a:r>
              <a:rPr lang="en-US" altLang="zh-CN" dirty="0"/>
              <a:t>)</a:t>
            </a:r>
          </a:p>
          <a:p>
            <a:endParaRPr lang="en-US" altLang="zh-CN" dirty="0"/>
          </a:p>
          <a:p>
            <a:pPr marL="285750" indent="-285750">
              <a:buFont typeface="Arial" panose="020B0604020202020204" pitchFamily="34" charset="0"/>
              <a:buChar char="•"/>
            </a:pPr>
            <a:r>
              <a:rPr lang="zh-CN" altLang="en-US" dirty="0"/>
              <a:t>“实时”显示监控窗体：</a:t>
            </a:r>
            <a:r>
              <a:rPr lang="en-US" altLang="zh-CN" dirty="0"/>
              <a:t>cv2.imshow()</a:t>
            </a:r>
            <a:r>
              <a:rPr lang="zh-CN" altLang="en-US" dirty="0"/>
              <a:t>、</a:t>
            </a:r>
            <a:r>
              <a:rPr lang="en-US" altLang="zh-CN" dirty="0"/>
              <a:t>cv2.waitKey(1)</a:t>
            </a:r>
          </a:p>
          <a:p>
            <a:pPr marL="342900" indent="-342900">
              <a:buFont typeface="+mj-lt"/>
              <a:buAutoNum type="arabicPeriod"/>
            </a:pPr>
            <a:endParaRPr lang="en-US" altLang="zh-CN" dirty="0"/>
          </a:p>
          <a:p>
            <a:pPr marL="342900" indent="-342900">
              <a:buFont typeface="+mj-lt"/>
              <a:buAutoNum type="arabicPeriod"/>
            </a:pPr>
            <a:endParaRPr lang="en-US" altLang="zh-CN" dirty="0"/>
          </a:p>
          <a:p>
            <a:endParaRPr lang="en-US" altLang="zh-CN" dirty="0"/>
          </a:p>
        </p:txBody>
      </p:sp>
      <p:pic>
        <p:nvPicPr>
          <p:cNvPr id="8" name="图片 7">
            <a:extLst>
              <a:ext uri="{FF2B5EF4-FFF2-40B4-BE49-F238E27FC236}">
                <a16:creationId xmlns:a16="http://schemas.microsoft.com/office/drawing/2014/main" id="{062E45A1-E88F-277B-A328-E7F014F87B2E}"/>
              </a:ext>
            </a:extLst>
          </p:cNvPr>
          <p:cNvPicPr>
            <a:picLocks noChangeAspect="1"/>
          </p:cNvPicPr>
          <p:nvPr/>
        </p:nvPicPr>
        <p:blipFill>
          <a:blip r:embed="rId2"/>
          <a:stretch>
            <a:fillRect/>
          </a:stretch>
        </p:blipFill>
        <p:spPr>
          <a:xfrm>
            <a:off x="2941676" y="2835327"/>
            <a:ext cx="6896986" cy="3648815"/>
          </a:xfrm>
          <a:prstGeom prst="rect">
            <a:avLst/>
          </a:prstGeom>
        </p:spPr>
      </p:pic>
    </p:spTree>
    <p:extLst>
      <p:ext uri="{BB962C8B-B14F-4D97-AF65-F5344CB8AC3E}">
        <p14:creationId xmlns:p14="http://schemas.microsoft.com/office/powerpoint/2010/main" val="315490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D743C0B-1A44-F27C-C733-E61943050828}"/>
              </a:ext>
            </a:extLst>
          </p:cNvPr>
          <p:cNvSpPr>
            <a:spLocks noGrp="1"/>
          </p:cNvSpPr>
          <p:nvPr>
            <p:ph type="subTitle" idx="1"/>
          </p:nvPr>
        </p:nvSpPr>
        <p:spPr>
          <a:xfrm>
            <a:off x="563525" y="565243"/>
            <a:ext cx="5858540" cy="746106"/>
          </a:xfrm>
        </p:spPr>
        <p:txBody>
          <a:bodyPr>
            <a:normAutofit fontScale="92500"/>
          </a:bodyPr>
          <a:lstStyle/>
          <a:p>
            <a:pPr algn="ctr"/>
            <a:r>
              <a:rPr lang="zh-CN" altLang="en-US" sz="2800" dirty="0"/>
              <a:t>计算最佳瞄准目标的坐标并移动鼠标</a:t>
            </a:r>
          </a:p>
        </p:txBody>
      </p:sp>
      <p:sp>
        <p:nvSpPr>
          <p:cNvPr id="5" name="文本框 4">
            <a:extLst>
              <a:ext uri="{FF2B5EF4-FFF2-40B4-BE49-F238E27FC236}">
                <a16:creationId xmlns:a16="http://schemas.microsoft.com/office/drawing/2014/main" id="{C37019E0-366B-0EEA-F214-B9F2EF38A493}"/>
              </a:ext>
            </a:extLst>
          </p:cNvPr>
          <p:cNvSpPr txBox="1"/>
          <p:nvPr/>
        </p:nvSpPr>
        <p:spPr>
          <a:xfrm>
            <a:off x="769087" y="1311349"/>
            <a:ext cx="10859388" cy="5078313"/>
          </a:xfrm>
          <a:prstGeom prst="rect">
            <a:avLst/>
          </a:prstGeom>
          <a:noFill/>
        </p:spPr>
        <p:txBody>
          <a:bodyPr wrap="square" rtlCol="0">
            <a:spAutoFit/>
          </a:bodyPr>
          <a:lstStyle/>
          <a:p>
            <a:pPr marL="342900" indent="-342900">
              <a:buFont typeface="+mj-lt"/>
              <a:buAutoNum type="arabicPeriod"/>
            </a:pPr>
            <a:r>
              <a:rPr lang="zh-CN" altLang="en-US" dirty="0"/>
              <a:t>确保鼠标在 </a:t>
            </a:r>
            <a:r>
              <a:rPr lang="en-US" altLang="zh-CN" dirty="0"/>
              <a:t>CS2 </a:t>
            </a:r>
            <a:r>
              <a:rPr lang="zh-CN" altLang="en-US" dirty="0"/>
              <a:t>窗体内；</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选择瞄准目标：</a:t>
            </a:r>
            <a:br>
              <a:rPr lang="en-US" altLang="zh-CN" dirty="0"/>
            </a:br>
            <a:br>
              <a:rPr lang="en-US" altLang="zh-CN" dirty="0"/>
            </a:br>
            <a:r>
              <a:rPr lang="en-US" altLang="zh-CN" dirty="0"/>
              <a:t>- </a:t>
            </a:r>
            <a:r>
              <a:rPr lang="zh-CN" altLang="en-US" dirty="0"/>
              <a:t>遍历模型检测返回的 </a:t>
            </a:r>
            <a:r>
              <a:rPr lang="en-US" altLang="zh-CN" dirty="0" err="1"/>
              <a:t>Bouding</a:t>
            </a:r>
            <a:r>
              <a:rPr lang="en-US" altLang="zh-CN" dirty="0"/>
              <a:t> Boxes</a:t>
            </a:r>
            <a:r>
              <a:rPr lang="zh-CN" altLang="en-US" dirty="0"/>
              <a:t>；</a:t>
            </a:r>
            <a:br>
              <a:rPr lang="en-US" altLang="zh-CN" dirty="0"/>
            </a:br>
            <a:br>
              <a:rPr lang="en-US" altLang="zh-CN" dirty="0"/>
            </a:br>
            <a:r>
              <a:rPr lang="en-US" altLang="zh-CN" dirty="0"/>
              <a:t>-</a:t>
            </a:r>
            <a:r>
              <a:rPr lang="zh-CN" altLang="en-US" dirty="0"/>
              <a:t> 对于每个 </a:t>
            </a:r>
            <a:r>
              <a:rPr lang="en-US" altLang="zh-CN" dirty="0"/>
              <a:t>Box </a:t>
            </a:r>
            <a:r>
              <a:rPr lang="zh-CN" altLang="en-US" dirty="0"/>
              <a:t>在预设的监控窗体、推理图片尺寸（</a:t>
            </a:r>
            <a:r>
              <a:rPr lang="en-US" altLang="zh-CN" dirty="0"/>
              <a:t>INFERENCE_WH = (768, 480)</a:t>
            </a:r>
            <a:r>
              <a:rPr lang="zh-CN" altLang="en-US" dirty="0"/>
              <a:t>）的 </a:t>
            </a:r>
            <a:r>
              <a:rPr lang="en-US" altLang="zh-CN" dirty="0" err="1"/>
              <a:t>xyxy</a:t>
            </a:r>
            <a:r>
              <a:rPr lang="zh-CN" altLang="en-US" dirty="0"/>
              <a:t>（左上角、右下角）坐标进行</a:t>
            </a:r>
            <a:r>
              <a:rPr lang="zh-CN" altLang="en-US" b="1" dirty="0"/>
              <a:t>投影至 </a:t>
            </a:r>
            <a:r>
              <a:rPr lang="en-US" altLang="zh-CN" b="1" dirty="0"/>
              <a:t>CS2 </a:t>
            </a:r>
            <a:r>
              <a:rPr lang="zh-CN" altLang="en-US" b="1" dirty="0"/>
              <a:t>窗体的等比例放缩</a:t>
            </a:r>
            <a:r>
              <a:rPr lang="zh-CN" altLang="en-US" dirty="0"/>
              <a:t>，确定该 </a:t>
            </a:r>
            <a:r>
              <a:rPr lang="en-US" altLang="zh-CN" dirty="0"/>
              <a:t>Box </a:t>
            </a:r>
            <a:r>
              <a:rPr lang="zh-CN" altLang="en-US" dirty="0"/>
              <a:t>在窗体中的中心位置 </a:t>
            </a:r>
            <a:r>
              <a:rPr lang="en-US" altLang="zh-CN" dirty="0"/>
              <a:t>(</a:t>
            </a:r>
            <a:r>
              <a:rPr lang="en-US" altLang="zh-CN" dirty="0" err="1"/>
              <a:t>target_x</a:t>
            </a:r>
            <a:r>
              <a:rPr lang="en-US" altLang="zh-CN" dirty="0"/>
              <a:t>, </a:t>
            </a:r>
            <a:r>
              <a:rPr lang="en-US" altLang="zh-CN" dirty="0" err="1"/>
              <a:t>target_y</a:t>
            </a:r>
            <a:r>
              <a:rPr lang="en-US" altLang="zh-CN" dirty="0"/>
              <a:t>)</a:t>
            </a:r>
            <a:r>
              <a:rPr lang="zh-CN" altLang="en-US" dirty="0"/>
              <a:t>；</a:t>
            </a:r>
            <a:br>
              <a:rPr lang="en-US" altLang="zh-CN" dirty="0"/>
            </a:br>
            <a:br>
              <a:rPr lang="en-US" altLang="zh-CN" dirty="0"/>
            </a:br>
            <a:r>
              <a:rPr lang="en-US" altLang="zh-CN" dirty="0"/>
              <a:t>- </a:t>
            </a:r>
            <a:r>
              <a:rPr lang="zh-CN" altLang="en-US" dirty="0"/>
              <a:t>计算鼠标当前坐标与</a:t>
            </a:r>
            <a:r>
              <a:rPr lang="en-US" altLang="zh-CN" dirty="0"/>
              <a:t>(</a:t>
            </a:r>
            <a:r>
              <a:rPr lang="en-US" altLang="zh-CN" dirty="0" err="1"/>
              <a:t>target_x</a:t>
            </a:r>
            <a:r>
              <a:rPr lang="en-US" altLang="zh-CN" dirty="0"/>
              <a:t>, </a:t>
            </a:r>
            <a:r>
              <a:rPr lang="en-US" altLang="zh-CN" dirty="0" err="1"/>
              <a:t>target_y</a:t>
            </a:r>
            <a:r>
              <a:rPr lang="en-US" altLang="zh-CN" dirty="0"/>
              <a:t>)</a:t>
            </a:r>
            <a:r>
              <a:rPr lang="zh-CN" altLang="en-US" dirty="0"/>
              <a:t>的欧氏距离；</a:t>
            </a:r>
            <a:br>
              <a:rPr lang="en-US" altLang="zh-CN" dirty="0"/>
            </a:br>
            <a:br>
              <a:rPr lang="en-US" altLang="zh-CN" dirty="0"/>
            </a:br>
            <a:r>
              <a:rPr lang="en-US" altLang="zh-CN" dirty="0"/>
              <a:t>- </a:t>
            </a:r>
            <a:r>
              <a:rPr lang="zh-CN" altLang="en-US" dirty="0"/>
              <a:t>从小到大排序上一帧中检测出的所有 </a:t>
            </a:r>
            <a:r>
              <a:rPr lang="en-US" altLang="zh-CN" dirty="0"/>
              <a:t>Bounding Boxes </a:t>
            </a:r>
            <a:r>
              <a:rPr lang="zh-CN" altLang="en-US" dirty="0"/>
              <a:t>的中心与鼠标的欧氏距离，取最小的两个 </a:t>
            </a:r>
            <a:r>
              <a:rPr lang="en-US" altLang="zh-CN" dirty="0"/>
              <a:t>Bounding Boxes</a:t>
            </a:r>
            <a:r>
              <a:rPr lang="zh-CN" altLang="en-US" dirty="0"/>
              <a:t>，</a:t>
            </a:r>
            <a:r>
              <a:rPr lang="zh-CN" altLang="en-US" b="1" dirty="0"/>
              <a:t>先后判断 </a:t>
            </a:r>
            <a:r>
              <a:rPr lang="en-US" altLang="zh-CN" b="1" dirty="0" err="1"/>
              <a:t>cls</a:t>
            </a:r>
            <a:r>
              <a:rPr lang="en-US" altLang="zh-CN" b="1" dirty="0"/>
              <a:t> </a:t>
            </a:r>
            <a:r>
              <a:rPr lang="zh-CN" altLang="en-US" b="1" dirty="0"/>
              <a:t>是否是头部</a:t>
            </a:r>
            <a:r>
              <a:rPr lang="zh-CN" altLang="en-US" dirty="0"/>
              <a:t>：</a:t>
            </a:r>
            <a:br>
              <a:rPr lang="en-US" altLang="zh-CN" dirty="0"/>
            </a:br>
            <a:r>
              <a:rPr lang="en-US" altLang="zh-CN" dirty="0"/>
              <a:t>	- </a:t>
            </a:r>
            <a:r>
              <a:rPr lang="zh-CN" altLang="en-US" dirty="0"/>
              <a:t>若距离最短的是头部，锁这个头；</a:t>
            </a:r>
            <a:br>
              <a:rPr lang="en-US" altLang="zh-CN" dirty="0"/>
            </a:br>
            <a:r>
              <a:rPr lang="en-US" altLang="zh-CN" dirty="0"/>
              <a:t>	- </a:t>
            </a:r>
            <a:r>
              <a:rPr lang="zh-CN" altLang="en-US" dirty="0"/>
              <a:t>若距离第二短的是头部，锁这个头；</a:t>
            </a:r>
            <a:br>
              <a:rPr lang="en-US" altLang="zh-CN" dirty="0"/>
            </a:br>
            <a:r>
              <a:rPr lang="en-US" altLang="zh-CN" dirty="0"/>
              <a:t>	- </a:t>
            </a:r>
            <a:r>
              <a:rPr lang="zh-CN" altLang="en-US" dirty="0"/>
              <a:t>若都不是头部，锁前者的 </a:t>
            </a:r>
            <a:r>
              <a:rPr lang="en-US" altLang="zh-CN" dirty="0"/>
              <a:t>Box </a:t>
            </a:r>
            <a:r>
              <a:rPr lang="zh-CN" altLang="en-US" dirty="0"/>
              <a:t>中部最顶端 </a:t>
            </a:r>
            <a:r>
              <a:rPr lang="en-US" altLang="zh-CN" dirty="0"/>
              <a:t>+ X</a:t>
            </a:r>
            <a:r>
              <a:rPr lang="zh-CN" altLang="en-US" dirty="0"/>
              <a:t>个坐标点（需调试）；</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移动鼠标至该坐标：</a:t>
            </a:r>
            <a:r>
              <a:rPr lang="en-US" altLang="zh-CN" dirty="0"/>
              <a:t>win32api.mouse_event(win32con.MOUSEEVENTF_MOVE,</a:t>
            </a:r>
            <a:r>
              <a:rPr lang="zh-CN" altLang="en-US" dirty="0"/>
              <a:t> </a:t>
            </a:r>
            <a:r>
              <a:rPr lang="en-US" altLang="zh-CN" dirty="0"/>
              <a:t>……)</a:t>
            </a:r>
          </a:p>
        </p:txBody>
      </p:sp>
    </p:spTree>
    <p:extLst>
      <p:ext uri="{BB962C8B-B14F-4D97-AF65-F5344CB8AC3E}">
        <p14:creationId xmlns:p14="http://schemas.microsoft.com/office/powerpoint/2010/main" val="394469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D743C0B-1A44-F27C-C733-E61943050828}"/>
              </a:ext>
            </a:extLst>
          </p:cNvPr>
          <p:cNvSpPr>
            <a:spLocks noGrp="1"/>
          </p:cNvSpPr>
          <p:nvPr>
            <p:ph type="subTitle" idx="1"/>
          </p:nvPr>
        </p:nvSpPr>
        <p:spPr>
          <a:xfrm>
            <a:off x="676939" y="487271"/>
            <a:ext cx="4086447" cy="746106"/>
          </a:xfrm>
        </p:spPr>
        <p:txBody>
          <a:bodyPr>
            <a:normAutofit fontScale="92500"/>
          </a:bodyPr>
          <a:lstStyle/>
          <a:p>
            <a:pPr algn="ctr"/>
            <a:r>
              <a:rPr lang="zh-CN" altLang="en-US" sz="2800" dirty="0"/>
              <a:t>额外功能与瞄准误差分析</a:t>
            </a:r>
            <a:endParaRPr lang="en-US" altLang="zh-CN" sz="2800" dirty="0"/>
          </a:p>
        </p:txBody>
      </p:sp>
      <p:sp>
        <p:nvSpPr>
          <p:cNvPr id="5" name="文本框 4">
            <a:extLst>
              <a:ext uri="{FF2B5EF4-FFF2-40B4-BE49-F238E27FC236}">
                <a16:creationId xmlns:a16="http://schemas.microsoft.com/office/drawing/2014/main" id="{C37019E0-366B-0EEA-F214-B9F2EF38A493}"/>
              </a:ext>
            </a:extLst>
          </p:cNvPr>
          <p:cNvSpPr txBox="1"/>
          <p:nvPr/>
        </p:nvSpPr>
        <p:spPr>
          <a:xfrm>
            <a:off x="676939" y="1233377"/>
            <a:ext cx="11146466" cy="5355312"/>
          </a:xfrm>
          <a:prstGeom prst="rect">
            <a:avLst/>
          </a:prstGeom>
          <a:noFill/>
        </p:spPr>
        <p:txBody>
          <a:bodyPr wrap="square" rtlCol="0">
            <a:spAutoFit/>
          </a:bodyPr>
          <a:lstStyle/>
          <a:p>
            <a:pPr marL="342900" indent="-342900">
              <a:buFont typeface="+mj-lt"/>
              <a:buAutoNum type="arabicPeriod"/>
            </a:pPr>
            <a:r>
              <a:rPr lang="zh-CN" altLang="en-US" dirty="0"/>
              <a:t>支持</a:t>
            </a:r>
            <a:r>
              <a:rPr lang="zh-CN" altLang="en-US" b="1" dirty="0"/>
              <a:t>游戏内热键实时更改阵营</a:t>
            </a:r>
            <a:r>
              <a:rPr lang="zh-CN" altLang="en-US" dirty="0"/>
              <a:t>（不影响炸弹和尸体的检测）和开关鼠标功能：</a:t>
            </a:r>
            <a:br>
              <a:rPr lang="en-US" altLang="zh-CN" dirty="0"/>
            </a:br>
            <a:r>
              <a:rPr lang="en-US" altLang="zh-CN" dirty="0"/>
              <a:t>F5</a:t>
            </a:r>
            <a:r>
              <a:rPr lang="zh-CN" altLang="en-US" dirty="0"/>
              <a:t>：</a:t>
            </a:r>
            <a:r>
              <a:rPr lang="en-US" altLang="zh-CN" dirty="0"/>
              <a:t>CT </a:t>
            </a:r>
            <a:r>
              <a:rPr lang="zh-CN" altLang="en-US" dirty="0"/>
              <a:t>阵营</a:t>
            </a:r>
            <a:r>
              <a:rPr lang="en-US" altLang="zh-CN" dirty="0"/>
              <a:t>——</a:t>
            </a:r>
            <a:r>
              <a:rPr lang="zh-CN" altLang="en-US" dirty="0"/>
              <a:t>检测 </a:t>
            </a:r>
            <a:r>
              <a:rPr lang="en-US" altLang="zh-CN" dirty="0"/>
              <a:t>T</a:t>
            </a:r>
            <a:r>
              <a:rPr lang="zh-CN" altLang="en-US" dirty="0"/>
              <a:t>；</a:t>
            </a:r>
            <a:br>
              <a:rPr lang="en-US" altLang="zh-CN" dirty="0"/>
            </a:br>
            <a:r>
              <a:rPr lang="en-US" altLang="zh-CN" dirty="0"/>
              <a:t>F6</a:t>
            </a:r>
            <a:r>
              <a:rPr lang="zh-CN" altLang="en-US" dirty="0"/>
              <a:t>：</a:t>
            </a:r>
            <a:r>
              <a:rPr lang="en-US" altLang="zh-CN" dirty="0"/>
              <a:t>T </a:t>
            </a:r>
            <a:r>
              <a:rPr lang="zh-CN" altLang="en-US" dirty="0"/>
              <a:t>阵营</a:t>
            </a:r>
            <a:r>
              <a:rPr lang="en-US" altLang="zh-CN" dirty="0"/>
              <a:t>——</a:t>
            </a:r>
            <a:r>
              <a:rPr lang="zh-CN" altLang="en-US" dirty="0"/>
              <a:t>检测 </a:t>
            </a:r>
            <a:r>
              <a:rPr lang="en-US" altLang="zh-CN" dirty="0"/>
              <a:t>CT</a:t>
            </a:r>
            <a:r>
              <a:rPr lang="zh-CN" altLang="en-US" dirty="0"/>
              <a:t>；</a:t>
            </a:r>
            <a:br>
              <a:rPr lang="en-US" altLang="zh-CN" dirty="0"/>
            </a:br>
            <a:r>
              <a:rPr lang="en-US" altLang="zh-CN" dirty="0"/>
              <a:t>F7</a:t>
            </a:r>
            <a:r>
              <a:rPr lang="zh-CN" altLang="en-US" dirty="0"/>
              <a:t>：</a:t>
            </a:r>
            <a:r>
              <a:rPr lang="en-US" altLang="zh-CN" dirty="0"/>
              <a:t>Solo——T </a:t>
            </a:r>
            <a:r>
              <a:rPr lang="zh-CN" altLang="en-US" dirty="0"/>
              <a:t>和 </a:t>
            </a:r>
            <a:r>
              <a:rPr lang="en-US" altLang="zh-CN" dirty="0"/>
              <a:t>CT </a:t>
            </a:r>
            <a:r>
              <a:rPr lang="zh-CN" altLang="en-US" dirty="0"/>
              <a:t>均检测；</a:t>
            </a:r>
            <a:br>
              <a:rPr lang="en-US" altLang="zh-CN" dirty="0"/>
            </a:br>
            <a:r>
              <a:rPr lang="en-US" altLang="zh-CN" dirty="0"/>
              <a:t>F8</a:t>
            </a:r>
            <a:r>
              <a:rPr lang="zh-CN" altLang="en-US" dirty="0"/>
              <a:t>：开关自动移动鼠标；</a:t>
            </a:r>
            <a:br>
              <a:rPr lang="en-US" altLang="zh-CN" dirty="0"/>
            </a:br>
            <a:r>
              <a:rPr lang="en-US" altLang="zh-CN" dirty="0"/>
              <a:t>F9</a:t>
            </a:r>
            <a:r>
              <a:rPr lang="zh-CN" altLang="en-US" dirty="0"/>
              <a:t>：开关自动射击。</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由于不同屏幕的尺寸不同，且 </a:t>
            </a:r>
            <a:r>
              <a:rPr lang="en-US" altLang="zh-CN" dirty="0"/>
              <a:t>win32gui </a:t>
            </a:r>
            <a:r>
              <a:rPr lang="zh-CN" altLang="en-US" b="1" dirty="0"/>
              <a:t>获取 </a:t>
            </a:r>
            <a:r>
              <a:rPr lang="en-US" altLang="zh-CN" b="1" dirty="0"/>
              <a:t>CSGO </a:t>
            </a:r>
            <a:r>
              <a:rPr lang="zh-CN" altLang="en-US" b="1" dirty="0"/>
              <a:t>窗口的框有偏差</a:t>
            </a:r>
            <a:r>
              <a:rPr lang="zh-CN" altLang="en-US" dirty="0"/>
              <a:t>（通过监控窗口可见），程序中用于计算的尺寸始终设定为游戏设定的窗口尺寸不变会导致坐标计算有误差；</a:t>
            </a:r>
            <a:br>
              <a:rPr lang="en-US" altLang="zh-CN" dirty="0"/>
            </a:br>
            <a:endParaRPr lang="en-US" altLang="zh-CN" dirty="0"/>
          </a:p>
          <a:p>
            <a:pPr marL="342900" indent="-342900">
              <a:buFont typeface="+mj-lt"/>
              <a:buAutoNum type="arabicPeriod"/>
            </a:pPr>
            <a:r>
              <a:rPr lang="zh-CN" altLang="en-US" dirty="0"/>
              <a:t>计算坐标时为浮点数，移动鼠标时强转整数会向下取整；</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b="1" dirty="0"/>
              <a:t>截图、推理、鼠标移动相对“实时帧”的延迟是肉眼可见的</a:t>
            </a:r>
            <a:r>
              <a:rPr lang="zh-CN" altLang="en-US" dirty="0"/>
              <a:t>，特别由于</a:t>
            </a:r>
            <a:r>
              <a:rPr lang="zh-CN" altLang="en-US" b="1" dirty="0"/>
              <a:t>无法保证 </a:t>
            </a:r>
            <a:r>
              <a:rPr lang="en-US" altLang="zh-CN" b="1" dirty="0" err="1"/>
              <a:t>mss</a:t>
            </a:r>
            <a:r>
              <a:rPr lang="en-US" altLang="zh-CN" b="1" dirty="0"/>
              <a:t> </a:t>
            </a:r>
            <a:r>
              <a:rPr lang="zh-CN" altLang="en-US" b="1" dirty="0"/>
              <a:t>截图的速度和频率</a:t>
            </a:r>
            <a:r>
              <a:rPr lang="zh-CN" altLang="en-US" dirty="0"/>
              <a:t>（相对模型平均推理耗时的 </a:t>
            </a:r>
            <a:r>
              <a:rPr lang="en-US" altLang="zh-CN" dirty="0"/>
              <a:t>15ms </a:t>
            </a:r>
            <a:r>
              <a:rPr lang="zh-CN" altLang="en-US" dirty="0"/>
              <a:t>，监控窗口中截图的卡顿是肉眼可见的，远远大于模型推理的 </a:t>
            </a:r>
            <a:r>
              <a:rPr lang="en-US" altLang="zh-CN" dirty="0"/>
              <a:t>15ms </a:t>
            </a:r>
            <a:r>
              <a:rPr lang="zh-CN" altLang="en-US" dirty="0"/>
              <a:t>延迟） 以及 </a:t>
            </a:r>
            <a:r>
              <a:rPr lang="en-US" altLang="zh-CN" dirty="0"/>
              <a:t>win32api.mouse_event </a:t>
            </a:r>
            <a:r>
              <a:rPr lang="zh-CN" altLang="en-US" dirty="0"/>
              <a:t>的鼠标移动速度，多种因素会导致鼠标移动不一定精准。</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本机测试解决方案：</a:t>
            </a:r>
            <a:br>
              <a:rPr lang="en-US" altLang="zh-CN" dirty="0"/>
            </a:br>
            <a:r>
              <a:rPr lang="en-US" altLang="zh-CN" dirty="0"/>
              <a:t>- </a:t>
            </a:r>
            <a:r>
              <a:rPr lang="zh-CN" altLang="en-US" dirty="0"/>
              <a:t>多试几次，微调 </a:t>
            </a:r>
            <a:r>
              <a:rPr lang="en-US" altLang="zh-CN" dirty="0"/>
              <a:t>win32api.mouse_event</a:t>
            </a:r>
            <a:r>
              <a:rPr lang="zh-CN" altLang="en-US" dirty="0"/>
              <a:t>的鼠标上下、左右移动的坐标点个数；</a:t>
            </a:r>
            <a:br>
              <a:rPr lang="en-US" altLang="zh-CN" dirty="0"/>
            </a:br>
            <a:r>
              <a:rPr lang="en-US" altLang="zh-CN" dirty="0"/>
              <a:t>- </a:t>
            </a:r>
            <a:r>
              <a:rPr lang="zh-CN" altLang="en-US" dirty="0"/>
              <a:t>游戏内鼠标 </a:t>
            </a:r>
            <a:r>
              <a:rPr lang="en-US" altLang="zh-CN" dirty="0"/>
              <a:t>DPI </a:t>
            </a:r>
            <a:r>
              <a:rPr lang="zh-CN" altLang="en-US" dirty="0"/>
              <a:t>设置为 </a:t>
            </a:r>
            <a:r>
              <a:rPr lang="en-US" altLang="zh-CN" dirty="0"/>
              <a:t>2.5 </a:t>
            </a:r>
            <a:r>
              <a:rPr lang="zh-CN" altLang="en-US" dirty="0"/>
              <a:t>倍。</a:t>
            </a:r>
            <a:endParaRPr lang="en-US" altLang="zh-CN" dirty="0"/>
          </a:p>
        </p:txBody>
      </p:sp>
    </p:spTree>
    <p:extLst>
      <p:ext uri="{BB962C8B-B14F-4D97-AF65-F5344CB8AC3E}">
        <p14:creationId xmlns:p14="http://schemas.microsoft.com/office/powerpoint/2010/main" val="412199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AD743C0B-1A44-F27C-C733-E61943050828}"/>
              </a:ext>
            </a:extLst>
          </p:cNvPr>
          <p:cNvSpPr>
            <a:spLocks noGrp="1"/>
          </p:cNvSpPr>
          <p:nvPr>
            <p:ph type="subTitle" idx="1"/>
          </p:nvPr>
        </p:nvSpPr>
        <p:spPr>
          <a:xfrm>
            <a:off x="56707" y="565243"/>
            <a:ext cx="3083442" cy="746106"/>
          </a:xfrm>
        </p:spPr>
        <p:txBody>
          <a:bodyPr>
            <a:normAutofit/>
          </a:bodyPr>
          <a:lstStyle/>
          <a:p>
            <a:pPr algn="ctr"/>
            <a:r>
              <a:rPr lang="en-US" altLang="zh-CN" sz="2800" dirty="0"/>
              <a:t>BN Pruning</a:t>
            </a:r>
          </a:p>
        </p:txBody>
      </p:sp>
      <p:sp>
        <p:nvSpPr>
          <p:cNvPr id="5" name="文本框 4">
            <a:extLst>
              <a:ext uri="{FF2B5EF4-FFF2-40B4-BE49-F238E27FC236}">
                <a16:creationId xmlns:a16="http://schemas.microsoft.com/office/drawing/2014/main" id="{C37019E0-366B-0EEA-F214-B9F2EF38A493}"/>
              </a:ext>
            </a:extLst>
          </p:cNvPr>
          <p:cNvSpPr txBox="1"/>
          <p:nvPr/>
        </p:nvSpPr>
        <p:spPr>
          <a:xfrm>
            <a:off x="684028" y="1226289"/>
            <a:ext cx="10699898"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结构化剪枝，</a:t>
            </a:r>
            <a:r>
              <a:rPr lang="en-US" altLang="zh-CN" dirty="0"/>
              <a:t>BN</a:t>
            </a:r>
            <a:r>
              <a:rPr lang="zh-CN" altLang="en-US" dirty="0"/>
              <a:t>（</a:t>
            </a:r>
            <a:r>
              <a:rPr lang="en-US" altLang="zh-CN" dirty="0"/>
              <a:t>Batch Normalization</a:t>
            </a:r>
            <a:r>
              <a:rPr lang="zh-CN" altLang="en-US" dirty="0"/>
              <a:t>）</a:t>
            </a:r>
            <a:r>
              <a:rPr lang="en-US" altLang="zh-CN" dirty="0"/>
              <a:t>Pruning</a:t>
            </a:r>
            <a:r>
              <a:rPr lang="zh-CN" altLang="en-US" dirty="0"/>
              <a:t>：</a:t>
            </a:r>
            <a:br>
              <a:rPr lang="en-US" altLang="zh-CN" dirty="0"/>
            </a:br>
            <a:br>
              <a:rPr lang="en-US" altLang="zh-CN" dirty="0"/>
            </a:br>
            <a:endParaRPr lang="en-US" altLang="zh-CN" dirty="0"/>
          </a:p>
        </p:txBody>
      </p:sp>
      <p:pic>
        <p:nvPicPr>
          <p:cNvPr id="4" name="图片 3">
            <a:extLst>
              <a:ext uri="{FF2B5EF4-FFF2-40B4-BE49-F238E27FC236}">
                <a16:creationId xmlns:a16="http://schemas.microsoft.com/office/drawing/2014/main" id="{ACBDEDA7-029A-FE1D-F3B2-055738E24B25}"/>
              </a:ext>
            </a:extLst>
          </p:cNvPr>
          <p:cNvPicPr>
            <a:picLocks noChangeAspect="1"/>
          </p:cNvPicPr>
          <p:nvPr/>
        </p:nvPicPr>
        <p:blipFill>
          <a:blip r:embed="rId2"/>
          <a:stretch>
            <a:fillRect/>
          </a:stretch>
        </p:blipFill>
        <p:spPr>
          <a:xfrm>
            <a:off x="2766671" y="1736299"/>
            <a:ext cx="6370241" cy="1740901"/>
          </a:xfrm>
          <a:prstGeom prst="rect">
            <a:avLst/>
          </a:prstGeom>
        </p:spPr>
      </p:pic>
      <p:pic>
        <p:nvPicPr>
          <p:cNvPr id="8" name="图片 7">
            <a:extLst>
              <a:ext uri="{FF2B5EF4-FFF2-40B4-BE49-F238E27FC236}">
                <a16:creationId xmlns:a16="http://schemas.microsoft.com/office/drawing/2014/main" id="{F98664D5-3304-3263-2557-6124ABA7DCC3}"/>
              </a:ext>
            </a:extLst>
          </p:cNvPr>
          <p:cNvPicPr>
            <a:picLocks noChangeAspect="1"/>
          </p:cNvPicPr>
          <p:nvPr/>
        </p:nvPicPr>
        <p:blipFill>
          <a:blip r:embed="rId3"/>
          <a:stretch>
            <a:fillRect/>
          </a:stretch>
        </p:blipFill>
        <p:spPr>
          <a:xfrm>
            <a:off x="2942588" y="3713194"/>
            <a:ext cx="5693948" cy="2050278"/>
          </a:xfrm>
          <a:prstGeom prst="rect">
            <a:avLst/>
          </a:prstGeom>
        </p:spPr>
      </p:pic>
    </p:spTree>
    <p:extLst>
      <p:ext uri="{BB962C8B-B14F-4D97-AF65-F5344CB8AC3E}">
        <p14:creationId xmlns:p14="http://schemas.microsoft.com/office/powerpoint/2010/main" val="20557228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1209</Words>
  <Application>Microsoft Office PowerPoint</Application>
  <PresentationFormat>宽屏</PresentationFormat>
  <Paragraphs>80</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CS2-YOLOv8-AimBot 目标检测瞄准辅助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维清 朱</dc:creator>
  <cp:lastModifiedBy>维清 朱</cp:lastModifiedBy>
  <cp:revision>20</cp:revision>
  <dcterms:created xsi:type="dcterms:W3CDTF">2024-06-25T21:01:38Z</dcterms:created>
  <dcterms:modified xsi:type="dcterms:W3CDTF">2024-06-25T23:53:08Z</dcterms:modified>
</cp:coreProperties>
</file>